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2"/>
  </p:notesMasterIdLst>
  <p:sldIdLst>
    <p:sldId id="256" r:id="rId2"/>
    <p:sldId id="271" r:id="rId3"/>
    <p:sldId id="303" r:id="rId4"/>
    <p:sldId id="276" r:id="rId5"/>
    <p:sldId id="277" r:id="rId6"/>
    <p:sldId id="321" r:id="rId7"/>
    <p:sldId id="278" r:id="rId8"/>
    <p:sldId id="279" r:id="rId9"/>
    <p:sldId id="285" r:id="rId10"/>
    <p:sldId id="308" r:id="rId11"/>
    <p:sldId id="281" r:id="rId12"/>
    <p:sldId id="283" r:id="rId13"/>
    <p:sldId id="322" r:id="rId14"/>
    <p:sldId id="323" r:id="rId15"/>
    <p:sldId id="325" r:id="rId16"/>
    <p:sldId id="337" r:id="rId17"/>
    <p:sldId id="295" r:id="rId18"/>
    <p:sldId id="324" r:id="rId19"/>
    <p:sldId id="328" r:id="rId20"/>
    <p:sldId id="327" r:id="rId21"/>
    <p:sldId id="326" r:id="rId22"/>
    <p:sldId id="342" r:id="rId23"/>
    <p:sldId id="330" r:id="rId24"/>
    <p:sldId id="331" r:id="rId25"/>
    <p:sldId id="329" r:id="rId26"/>
    <p:sldId id="333" r:id="rId27"/>
    <p:sldId id="332" r:id="rId28"/>
    <p:sldId id="334" r:id="rId29"/>
    <p:sldId id="335" r:id="rId30"/>
    <p:sldId id="336" r:id="rId31"/>
    <p:sldId id="289" r:id="rId32"/>
    <p:sldId id="338" r:id="rId33"/>
    <p:sldId id="340" r:id="rId34"/>
    <p:sldId id="339" r:id="rId35"/>
    <p:sldId id="319" r:id="rId36"/>
    <p:sldId id="317" r:id="rId37"/>
    <p:sldId id="318" r:id="rId38"/>
    <p:sldId id="320" r:id="rId39"/>
    <p:sldId id="298" r:id="rId40"/>
    <p:sldId id="299" r:id="rId4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17" autoAdjust="0"/>
  </p:normalViewPr>
  <p:slideViewPr>
    <p:cSldViewPr snapToGrid="0">
      <p:cViewPr>
        <p:scale>
          <a:sx n="100" d="100"/>
          <a:sy n="100" d="100"/>
        </p:scale>
        <p:origin x="-348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136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AA7D-77C3-4D81-880A-C5DF5D6B1AD9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C065E-2D30-4914-87C2-39B46CF852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9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065E-2D30-4914-87C2-39B46CF852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065E-2D30-4914-87C2-39B46CF852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9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CACED8-D59A-4431-B862-8EB9F1625A9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coko67.ru/" TargetMode="External"/><Relationship Id="rId4" Type="http://schemas.openxmlformats.org/officeDocument/2006/relationships/hyperlink" Target="http://www.fipi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271" y="905436"/>
            <a:ext cx="11277600" cy="224930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Организация и проведение итогового собеседования по русскому языку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2022/2023 </a:t>
            </a:r>
            <a:r>
              <a:rPr lang="ru-RU" sz="3600" b="1" dirty="0">
                <a:solidFill>
                  <a:schemeClr val="tx1"/>
                </a:solidFill>
              </a:rPr>
              <a:t>учебный год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5" y="1036802"/>
            <a:ext cx="10578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Копирование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бланков итогового сочинения (изложения) при нехватке распечатанных бланков в местах проведения 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запрещено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, так как все бланки имеют </a:t>
            </a:r>
            <a:r>
              <a:rPr lang="ru-RU" sz="32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уникальный код работы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и распечатываются посредством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специализированного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программного обеспечения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026" name="Picture 2" descr="C:\Users\Татьяна\Desktop\Без назван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34" y="3567672"/>
            <a:ext cx="2626659" cy="26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8897470" y="3692897"/>
            <a:ext cx="2554941" cy="2501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8861610" y="3692897"/>
            <a:ext cx="2868706" cy="22145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30769" t="8592" r="31785" b="8278"/>
          <a:stretch/>
        </p:blipFill>
        <p:spPr bwMode="auto">
          <a:xfrm>
            <a:off x="316995" y="412375"/>
            <a:ext cx="5079758" cy="6249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4329" y="905453"/>
            <a:ext cx="626633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Бланк заполняется </a:t>
            </a:r>
            <a:r>
              <a:rPr lang="ru-RU" sz="3600" b="1" cap="none" spc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гелевой</a:t>
            </a:r>
            <a:r>
              <a:rPr lang="ru-RU" sz="36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или </a:t>
            </a:r>
            <a:r>
              <a:rPr lang="ru-RU" sz="36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капиллярной</a:t>
            </a:r>
            <a:r>
              <a:rPr lang="ru-RU" sz="3600" b="1" cap="none" spc="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ручкой</a:t>
            </a:r>
          </a:p>
          <a:p>
            <a:pPr algn="ctr"/>
            <a:endParaRPr lang="ru-RU" sz="3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ЧЁРНЫМИ</a:t>
            </a:r>
          </a:p>
          <a:p>
            <a:pPr algn="ctr"/>
            <a:endParaRPr lang="ru-RU" sz="3600" b="1" cap="none" spc="0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чернилами.</a:t>
            </a:r>
            <a:endParaRPr lang="ru-RU" sz="3600" b="1" cap="none" spc="0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2875" y="653259"/>
            <a:ext cx="10941947" cy="39825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Категорически запрещается: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- делать в полях бланков, вне полей бланков какие-либо записи и (или) пометки, не относящиеся к содержанию полей бланков; </a:t>
            </a:r>
            <a:br>
              <a:rPr lang="ru-RU" sz="2400" dirty="0" smtClean="0"/>
            </a:br>
            <a:r>
              <a:rPr lang="ru-RU" sz="2400" dirty="0" smtClean="0"/>
              <a:t>- использовать для заполнения бланков </a:t>
            </a:r>
            <a:r>
              <a:rPr lang="ru-RU" sz="2400" dirty="0"/>
              <a:t>вместо </a:t>
            </a:r>
            <a:r>
              <a:rPr lang="ru-RU" sz="2400" b="1" dirty="0" err="1"/>
              <a:t>гелевой</a:t>
            </a:r>
            <a:r>
              <a:rPr lang="ru-RU" sz="2400" b="1" dirty="0"/>
              <a:t> или капиллярной ручки с чернилами ярко-черного </a:t>
            </a:r>
            <a:r>
              <a:rPr lang="ru-RU" sz="2400" b="1" dirty="0" smtClean="0"/>
              <a:t>цвета </a:t>
            </a:r>
            <a:r>
              <a:rPr lang="ru-RU" sz="2400" dirty="0" smtClean="0"/>
              <a:t>шариковые ручки,  </a:t>
            </a:r>
            <a:r>
              <a:rPr lang="ru-RU" sz="2400" dirty="0" err="1" smtClean="0"/>
              <a:t>гелевые</a:t>
            </a:r>
            <a:r>
              <a:rPr lang="ru-RU" sz="2400" dirty="0" smtClean="0"/>
              <a:t> ручки «Пиши-стирай», </a:t>
            </a:r>
            <a:r>
              <a:rPr lang="ru-RU" sz="2400" dirty="0" err="1" smtClean="0"/>
              <a:t>гелевые</a:t>
            </a:r>
            <a:r>
              <a:rPr lang="ru-RU" sz="2400" dirty="0" smtClean="0"/>
              <a:t> ручки с блестящими чернилами, </a:t>
            </a:r>
            <a:r>
              <a:rPr lang="ru-RU" sz="2400" dirty="0" err="1" smtClean="0"/>
              <a:t>гелевые</a:t>
            </a:r>
            <a:r>
              <a:rPr lang="ru-RU" sz="2400" dirty="0" smtClean="0"/>
              <a:t> ручки с чернилами блёкло-серого цвета, карандаш (даже для черновых записей на бланках), средства для исправления внесенной в бланки информации (корректирующую жидкость,  «ластик» и др.).</a:t>
            </a:r>
            <a:endParaRPr lang="ru-RU" sz="2400" dirty="0"/>
          </a:p>
        </p:txBody>
      </p:sp>
      <p:pic>
        <p:nvPicPr>
          <p:cNvPr id="1026" name="Picture 2" descr="D:\с рабочего стола ТВ\ТВ\маг\10358393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12" y="4898187"/>
            <a:ext cx="1566740" cy="133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62" y="4612581"/>
            <a:ext cx="1537935" cy="153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69" y="5059370"/>
            <a:ext cx="1345257" cy="122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6" y="4818483"/>
            <a:ext cx="2234504" cy="146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множение 2"/>
          <p:cNvSpPr/>
          <p:nvPr/>
        </p:nvSpPr>
        <p:spPr>
          <a:xfrm>
            <a:off x="955263" y="4990915"/>
            <a:ext cx="1415797" cy="1252002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2"/>
          <p:cNvSpPr/>
          <p:nvPr/>
        </p:nvSpPr>
        <p:spPr>
          <a:xfrm>
            <a:off x="3790269" y="5230527"/>
            <a:ext cx="1685499" cy="773104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2"/>
          <p:cNvSpPr/>
          <p:nvPr/>
        </p:nvSpPr>
        <p:spPr>
          <a:xfrm>
            <a:off x="6863627" y="5133263"/>
            <a:ext cx="1801908" cy="705339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2"/>
          <p:cNvSpPr/>
          <p:nvPr/>
        </p:nvSpPr>
        <p:spPr>
          <a:xfrm>
            <a:off x="9632068" y="4994997"/>
            <a:ext cx="1659709" cy="773104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53" y="672352"/>
            <a:ext cx="10533281" cy="7611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Заполнение регистрационных полей бланка участником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209" t="11378" r="5080" b="8047"/>
          <a:stretch/>
        </p:blipFill>
        <p:spPr bwMode="auto">
          <a:xfrm>
            <a:off x="258993" y="1367862"/>
            <a:ext cx="6828305" cy="4755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36377" y="1965084"/>
            <a:ext cx="591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6 7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1130" y="1965084"/>
            <a:ext cx="823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91953" y="1965084"/>
            <a:ext cx="1613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2  2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09" y="2520926"/>
            <a:ext cx="823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4294" y="2520926"/>
            <a:ext cx="295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7696" y="2520926"/>
            <a:ext cx="295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7648" y="2529000"/>
            <a:ext cx="295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10319" y="2529000"/>
            <a:ext cx="788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1 1 1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95" y="2992098"/>
            <a:ext cx="510989" cy="38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662954" y="533596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6 76 7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68505" y="4265420"/>
            <a:ext cx="138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В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sz="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В</a:t>
            </a:r>
            <a:endParaRPr lang="ru-RU" sz="1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68505" y="4635948"/>
            <a:ext cx="941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В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sz="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6439" y="4991522"/>
            <a:ext cx="1704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В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sz="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В</a:t>
            </a:r>
            <a:r>
              <a:rPr lang="ru-RU" sz="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9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</a:t>
            </a:r>
            <a:endParaRPr lang="ru-RU" sz="1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10319" y="5335960"/>
            <a:ext cx="1340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6 7</a:t>
            </a:r>
            <a:r>
              <a:rPr lang="ru-RU" sz="105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9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3505" y="2545057"/>
            <a:ext cx="4956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случае отказа от подписи участником </a:t>
            </a:r>
            <a:r>
              <a:rPr lang="ru-RU" dirty="0" smtClean="0"/>
              <a:t>итогового собеседования в </a:t>
            </a:r>
            <a:r>
              <a:rPr lang="ru-RU" dirty="0"/>
              <a:t>бланке подпись ставит член комиссии по проведению</a:t>
            </a:r>
            <a:r>
              <a:rPr lang="en-US" dirty="0"/>
              <a:t> </a:t>
            </a:r>
            <a:r>
              <a:rPr lang="ru-RU" dirty="0"/>
              <a:t>итогового </a:t>
            </a:r>
            <a:r>
              <a:rPr lang="ru-RU" dirty="0" smtClean="0"/>
              <a:t>собеседования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134369" y="4313747"/>
            <a:ext cx="4655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Сведения об участнике итогового собеседования заполняются участником самостоятельно (согласно документу, удостоверяющему личность).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44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19" y="278301"/>
            <a:ext cx="11504427" cy="848750"/>
          </a:xfrm>
        </p:spPr>
        <p:txBody>
          <a:bodyPr/>
          <a:lstStyle/>
          <a:p>
            <a:r>
              <a:rPr lang="ru-RU" dirty="0" smtClean="0"/>
              <a:t>Заполнение бланков итогового собеседования экспертом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738" t="5341" r="20464" b="8511"/>
          <a:stretch/>
        </p:blipFill>
        <p:spPr bwMode="auto">
          <a:xfrm>
            <a:off x="355381" y="1054028"/>
            <a:ext cx="6517051" cy="5677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8067" y="1074175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3311" y="1202674"/>
            <a:ext cx="4862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Проверка </a:t>
            </a:r>
            <a:r>
              <a:rPr lang="ru-RU" dirty="0"/>
              <a:t>ответов каждого участника итогового собеседования осуществляется экспертом непосредственно в процессе ответа по специально разработанным критериям по системе </a:t>
            </a:r>
            <a:r>
              <a:rPr lang="ru-RU" dirty="0" smtClean="0"/>
              <a:t>«зачет</a:t>
            </a:r>
            <a:r>
              <a:rPr lang="ru-RU" dirty="0"/>
              <a:t>»/«незачет».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8067" y="1321711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66132" y="1321711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ru-RU" sz="1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8067" y="1660265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8067" y="1915653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8067" y="2107494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8067" y="2334646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66132" y="1829542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ru-RU" sz="1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50102" y="1830946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1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8067" y="2673200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8067" y="2841129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8067" y="3097362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8067" y="3332083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50102" y="2848257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ru-RU" sz="1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8067" y="3669368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8067" y="3897601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8067" y="4109691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66132" y="3833536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ru-RU" sz="1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8067" y="4448245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8067" y="4624902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8117" y="4635534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ru-RU" sz="1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8067" y="4990501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78067" y="5167153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88993" y="5399703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88993" y="5640335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02224" y="5640335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ru-RU" sz="1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82162" y="5167153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1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32922" y="6000701"/>
            <a:ext cx="479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  <a:endParaRPr lang="ru-RU" sz="1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19601" y="5978889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20" y="6048647"/>
            <a:ext cx="386231" cy="2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63292" y="5980205"/>
            <a:ext cx="20019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Печкин Игорь Иванович</a:t>
            </a:r>
            <a:endParaRPr lang="ru-RU" sz="11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19" y="278301"/>
            <a:ext cx="11504427" cy="848750"/>
          </a:xfrm>
        </p:spPr>
        <p:txBody>
          <a:bodyPr/>
          <a:lstStyle/>
          <a:p>
            <a:r>
              <a:rPr lang="ru-RU" dirty="0" smtClean="0"/>
              <a:t>Заполнение бланков итогового собеседования экспертом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738" t="5341" r="20464" b="8511"/>
          <a:stretch/>
        </p:blipFill>
        <p:spPr bwMode="auto">
          <a:xfrm>
            <a:off x="355381" y="1054028"/>
            <a:ext cx="6517051" cy="5677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03311" y="1202674"/>
            <a:ext cx="48626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случае </a:t>
            </a:r>
            <a:r>
              <a:rPr lang="ru-RU" b="1" dirty="0" smtClean="0">
                <a:solidFill>
                  <a:srgbClr val="FF0000"/>
                </a:solidFill>
              </a:rPr>
              <a:t>досрочного завершения итогового собеседовани</a:t>
            </a:r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b="1" dirty="0" smtClean="0">
                <a:solidFill>
                  <a:srgbClr val="FF0000"/>
                </a:solidFill>
              </a:rPr>
              <a:t> по объективным причинам </a:t>
            </a:r>
            <a:r>
              <a:rPr lang="ru-RU" dirty="0" smtClean="0"/>
              <a:t>эксперту необходимо </a:t>
            </a:r>
            <a:r>
              <a:rPr lang="ru-RU" dirty="0"/>
              <a:t>внести отметку «Х» в поле «Не </a:t>
            </a:r>
            <a:r>
              <a:rPr lang="ru-RU" dirty="0" smtClean="0"/>
              <a:t>завершил итоговое собеседование по уважительной причине» для </a:t>
            </a:r>
            <a:r>
              <a:rPr lang="ru-RU" dirty="0"/>
              <a:t>последующего допуска указанных участников к повторной сдаче итогового </a:t>
            </a:r>
            <a:r>
              <a:rPr lang="ru-RU" dirty="0" smtClean="0"/>
              <a:t>собеседования </a:t>
            </a:r>
            <a:r>
              <a:rPr lang="ru-RU" dirty="0"/>
              <a:t>в дополнительные сроки. </a:t>
            </a:r>
          </a:p>
          <a:p>
            <a:endParaRPr lang="ru-RU" dirty="0" smtClean="0"/>
          </a:p>
          <a:p>
            <a:r>
              <a:rPr lang="ru-RU" dirty="0" smtClean="0"/>
              <a:t>Внесение </a:t>
            </a:r>
            <a:r>
              <a:rPr lang="ru-RU" dirty="0"/>
              <a:t>отметки в поле «Не завершил итоговое собеседование по уважительной причине» подтверждается подписью </a:t>
            </a:r>
            <a:r>
              <a:rPr lang="ru-RU" dirty="0" smtClean="0"/>
              <a:t>эксперта.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219601" y="6313814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20" y="6048647"/>
            <a:ext cx="386231" cy="2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63292" y="5980205"/>
            <a:ext cx="20019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Печкин Игорь Иванович</a:t>
            </a:r>
            <a:endParaRPr lang="ru-RU" sz="11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53" y="672352"/>
            <a:ext cx="11374873" cy="76119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Заполнение регистрационных полей бланка экспертом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209" t="11378" r="5080" b="8047"/>
          <a:stretch/>
        </p:blipFill>
        <p:spPr bwMode="auto">
          <a:xfrm>
            <a:off x="258993" y="1367862"/>
            <a:ext cx="6828305" cy="4755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36377" y="1965084"/>
            <a:ext cx="591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6 7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1130" y="1965084"/>
            <a:ext cx="823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91953" y="1965084"/>
            <a:ext cx="1613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2  2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09" y="2520926"/>
            <a:ext cx="823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4294" y="2520926"/>
            <a:ext cx="295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7696" y="2520926"/>
            <a:ext cx="295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7648" y="2529000"/>
            <a:ext cx="295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10319" y="2529000"/>
            <a:ext cx="788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1 1 1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95" y="3083867"/>
            <a:ext cx="390433" cy="2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662954" y="533596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6 76 7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68505" y="4265420"/>
            <a:ext cx="138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В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sz="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В</a:t>
            </a:r>
            <a:endParaRPr lang="ru-RU" sz="1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68505" y="4635948"/>
            <a:ext cx="941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В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sz="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6439" y="4991522"/>
            <a:ext cx="1704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В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sz="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В</a:t>
            </a:r>
            <a:r>
              <a:rPr lang="ru-RU" sz="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9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</a:t>
            </a:r>
            <a:endParaRPr lang="ru-RU" sz="1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10319" y="5335960"/>
            <a:ext cx="1340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6 7</a:t>
            </a:r>
            <a:r>
              <a:rPr lang="ru-RU" sz="105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9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1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87298" y="1672911"/>
            <a:ext cx="46551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корректной обработки бланка итогового собеседования участника с ОВЗ, </a:t>
            </a:r>
            <a:r>
              <a:rPr lang="ru-RU" b="1" dirty="0">
                <a:solidFill>
                  <a:srgbClr val="FF0000"/>
                </a:solidFill>
              </a:rPr>
              <a:t>претендующего на уменьшение </a:t>
            </a:r>
            <a:r>
              <a:rPr lang="ru-RU" dirty="0"/>
              <a:t>минимального количества баллов, необходимого для получения «зачета», необходимо заполнить поле </a:t>
            </a:r>
            <a:r>
              <a:rPr lang="ru-RU" b="1" dirty="0">
                <a:solidFill>
                  <a:srgbClr val="FF0000"/>
                </a:solidFill>
              </a:rPr>
              <a:t>«Резерв» </a:t>
            </a:r>
            <a:r>
              <a:rPr lang="ru-RU" dirty="0"/>
              <a:t>бланка итогового собеседования внесением числового значения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22»</a:t>
            </a:r>
            <a:r>
              <a:rPr lang="ru-RU" b="1" dirty="0" smtClean="0"/>
              <a:t>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участников с ОВЗ, которые НЕ претендуют на уменьшение минимального количества баллов, поле «Резерв» НЕ </a:t>
            </a:r>
            <a:r>
              <a:rPr lang="ru-RU" dirty="0" smtClean="0"/>
              <a:t>ЗАПОЛНЯЕТСЯ!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09883" y="3181934"/>
            <a:ext cx="788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2 2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61901" y="619022"/>
            <a:ext cx="9725891" cy="92477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Отчетные формы для сдачи в ОГАУ СРЦОКО 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98890"/>
              </p:ext>
            </p:extLst>
          </p:nvPr>
        </p:nvGraphicFramePr>
        <p:xfrm>
          <a:off x="1115049" y="1181819"/>
          <a:ext cx="10260279" cy="515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5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ИС-01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Список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распределения участников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итогового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собеседования по ОО (местам проведения)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учета проведения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итогового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собеседования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аудитории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черновика для внесения первичной информации по оцениванию ответов участников итогового собеседования экспертам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коррекции персональных данных участников итогового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собеседования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 о досрочном завершении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итогового собеседования по русскому языку по уважительным причинам</a:t>
                      </a: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сдачи экзамена участниками в потоковой записи</a:t>
                      </a: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экспорта аудиозаписей участников экзамена</a:t>
                      </a:r>
                    </a:p>
                  </a:txBody>
                  <a:tcPr marL="66401" marR="6640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783" y="513835"/>
            <a:ext cx="9609668" cy="754098"/>
          </a:xfrm>
        </p:spPr>
        <p:txBody>
          <a:bodyPr/>
          <a:lstStyle/>
          <a:p>
            <a:r>
              <a:rPr lang="ru-RU" dirty="0" smtClean="0"/>
              <a:t>Заполнение отчетных форм. </a:t>
            </a:r>
            <a:r>
              <a:rPr lang="ru-RU" b="1" dirty="0" smtClean="0">
                <a:solidFill>
                  <a:srgbClr val="FF0000"/>
                </a:solidFill>
              </a:rPr>
              <a:t>ИС-01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355" y="1279894"/>
            <a:ext cx="11296650" cy="5397353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Форму </a:t>
            </a:r>
            <a:r>
              <a:rPr lang="ru-RU" sz="1800" b="1" dirty="0" smtClean="0">
                <a:solidFill>
                  <a:srgbClr val="FF0000"/>
                </a:solidFill>
              </a:rPr>
              <a:t>ИС-01 </a:t>
            </a:r>
            <a:r>
              <a:rPr lang="ru-RU" sz="1800" dirty="0" smtClean="0"/>
              <a:t>«Список участников итогового собеседования» </a:t>
            </a:r>
          </a:p>
          <a:p>
            <a:pPr algn="ctr"/>
            <a:r>
              <a:rPr lang="ru-RU" sz="1800" dirty="0" smtClean="0"/>
              <a:t>и </a:t>
            </a:r>
            <a:r>
              <a:rPr lang="ru-RU" sz="1800" b="1" dirty="0" smtClean="0">
                <a:solidFill>
                  <a:srgbClr val="FF0000"/>
                </a:solidFill>
              </a:rPr>
              <a:t>файл с кодами работ по собеседованию </a:t>
            </a:r>
            <a:r>
              <a:rPr lang="ru-RU" sz="1800" dirty="0" smtClean="0"/>
              <a:t>образовательная организация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получает от РЦОИ в электронном виде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b="1" u="sng" dirty="0" smtClean="0"/>
              <a:t>Ответственный </a:t>
            </a:r>
            <a:r>
              <a:rPr lang="ru-RU" sz="1800" b="1" u="sng" dirty="0"/>
              <a:t>организатор </a:t>
            </a:r>
            <a:r>
              <a:rPr lang="ru-RU" sz="1800" b="1" u="sng" dirty="0" smtClean="0"/>
              <a:t>ОО: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800" dirty="0" smtClean="0"/>
              <a:t>при </a:t>
            </a:r>
            <a:r>
              <a:rPr lang="ru-RU" sz="1800" dirty="0"/>
              <a:t>необходимости</a:t>
            </a:r>
            <a:r>
              <a:rPr lang="ru-RU" sz="1800" dirty="0" smtClean="0"/>
              <a:t> корректирует </a:t>
            </a:r>
            <a:r>
              <a:rPr lang="ru-RU" sz="1800" dirty="0"/>
              <a:t>списки </a:t>
            </a:r>
            <a:r>
              <a:rPr lang="ru-RU" sz="1800" dirty="0" smtClean="0"/>
              <a:t>участников </a:t>
            </a:r>
            <a:r>
              <a:rPr lang="ru-RU" sz="1800" b="1" dirty="0"/>
              <a:t>совместно со специалистом </a:t>
            </a:r>
            <a:r>
              <a:rPr lang="ru-RU" sz="1800" b="1" dirty="0" smtClean="0"/>
              <a:t>РЦОИ;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800" dirty="0" smtClean="0"/>
              <a:t>распределяет </a:t>
            </a:r>
            <a:r>
              <a:rPr lang="ru-RU" sz="1800" dirty="0"/>
              <a:t>участников итогового собеседования по аудиториям проведения итогового </a:t>
            </a:r>
            <a:r>
              <a:rPr lang="ru-RU" sz="1800" dirty="0" smtClean="0"/>
              <a:t>собеседования;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800" dirty="0" smtClean="0"/>
              <a:t>передает в </a:t>
            </a:r>
            <a:r>
              <a:rPr lang="ru-RU" sz="1800" dirty="0"/>
              <a:t>день проведения итогового </a:t>
            </a:r>
            <a:r>
              <a:rPr lang="ru-RU" sz="1800" dirty="0" smtClean="0"/>
              <a:t>собеседования списки участников организатору проведения итогового собеседования.</a:t>
            </a:r>
          </a:p>
          <a:p>
            <a:pPr algn="just"/>
            <a:endParaRPr lang="ru-RU" sz="1100" dirty="0"/>
          </a:p>
          <a:p>
            <a:pPr algn="just"/>
            <a:r>
              <a:rPr lang="ru-RU" sz="1800" b="1" u="sng" dirty="0" smtClean="0"/>
              <a:t>Организатор </a:t>
            </a:r>
            <a:r>
              <a:rPr lang="ru-RU" sz="1800" b="1" u="sng" dirty="0"/>
              <a:t>проведения итогового </a:t>
            </a:r>
            <a:r>
              <a:rPr lang="ru-RU" sz="1800" b="1" u="sng" dirty="0" smtClean="0"/>
              <a:t>собеседования: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800" dirty="0"/>
              <a:t>в соответствии со </a:t>
            </a:r>
            <a:r>
              <a:rPr lang="ru-RU" sz="1800" dirty="0" smtClean="0"/>
              <a:t>списком приглашает </a:t>
            </a:r>
            <a:r>
              <a:rPr lang="ru-RU" sz="1800" dirty="0"/>
              <a:t>участников итогового собеседования, находящихся в аудитории ожидания, в аудитории проведения итогового </a:t>
            </a:r>
            <a:r>
              <a:rPr lang="ru-RU" sz="1800" dirty="0" smtClean="0"/>
              <a:t>собеседования;</a:t>
            </a:r>
            <a:endParaRPr lang="ru-RU" sz="18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800" dirty="0"/>
              <a:t>по поручению ответственного организатора образовательной </a:t>
            </a:r>
            <a:r>
              <a:rPr lang="ru-RU" sz="1800" dirty="0" smtClean="0"/>
              <a:t>организации ставит </a:t>
            </a:r>
            <a:r>
              <a:rPr lang="ru-RU" sz="1800" dirty="0"/>
              <a:t>в списке участников отметку «Н» в поле напротив фамилии отсутствующего участника итогового </a:t>
            </a:r>
            <a:r>
              <a:rPr lang="ru-RU" sz="1800" dirty="0" smtClean="0"/>
              <a:t>собеседования; </a:t>
            </a:r>
            <a:endParaRPr lang="ru-RU" sz="18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800" dirty="0" smtClean="0"/>
              <a:t>передаёт </a:t>
            </a:r>
            <a:r>
              <a:rPr lang="ru-RU" sz="1800" dirty="0"/>
              <a:t>список участников итогового собеседования ответственному организатору образовательной </a:t>
            </a:r>
            <a:r>
              <a:rPr lang="ru-RU" sz="1800" dirty="0" smtClean="0"/>
              <a:t>организации </a:t>
            </a:r>
            <a:r>
              <a:rPr lang="ru-RU" sz="1800" dirty="0"/>
              <a:t>по завершении проведения итогового </a:t>
            </a:r>
            <a:r>
              <a:rPr lang="ru-RU" sz="1800" dirty="0" smtClean="0"/>
              <a:t>собеседования.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956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3962" t="18344" r="21335" b="14548"/>
          <a:stretch/>
        </p:blipFill>
        <p:spPr bwMode="auto">
          <a:xfrm>
            <a:off x="2476501" y="752476"/>
            <a:ext cx="6505574" cy="5572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07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73" y="515968"/>
            <a:ext cx="9601196" cy="1217058"/>
          </a:xfrm>
        </p:spPr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8142"/>
            <a:ext cx="10972800" cy="352312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Федеральный закон от 29.12.2012 </a:t>
            </a:r>
            <a:r>
              <a:rPr lang="ru-RU" sz="2000" b="1" dirty="0" smtClean="0"/>
              <a:t>№ 273-ФЗ </a:t>
            </a:r>
            <a:r>
              <a:rPr lang="ru-RU" sz="2000" dirty="0" smtClean="0"/>
              <a:t>«Об образовании</a:t>
            </a:r>
            <a:r>
              <a:rPr lang="en-US" sz="2000" dirty="0" smtClean="0"/>
              <a:t> </a:t>
            </a: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Российской</a:t>
            </a:r>
            <a:r>
              <a:rPr lang="en-US" sz="2000" dirty="0" smtClean="0"/>
              <a:t> </a:t>
            </a:r>
            <a:r>
              <a:rPr lang="ru-RU" sz="2000" dirty="0" smtClean="0"/>
              <a:t>Федерации»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Постановление </a:t>
            </a:r>
            <a:r>
              <a:rPr lang="ru-RU" sz="2000" dirty="0"/>
              <a:t>Правительства Российской Федерации от 29.11.2021 </a:t>
            </a:r>
            <a:r>
              <a:rPr lang="ru-RU" sz="2000" b="1" dirty="0"/>
              <a:t>№ 2085 </a:t>
            </a:r>
            <a:r>
              <a:rPr lang="ru-RU" sz="2000" dirty="0"/>
              <a:t>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</a:t>
            </a:r>
            <a:r>
              <a:rPr lang="ru-RU" sz="2000" dirty="0" smtClean="0"/>
              <a:t>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Порядок </a:t>
            </a:r>
            <a:r>
              <a:rPr lang="ru-RU" sz="2000" dirty="0" smtClean="0"/>
              <a:t>проведения государственной итоговой аттестации по образовательным программам основного общего образования, утвержденный приказом Минпросвещения РФ и Федеральной службой по надзору в сфере образования и науки от 07.11.2018      </a:t>
            </a:r>
            <a:r>
              <a:rPr lang="ru-RU" sz="2000" b="1" dirty="0" smtClean="0"/>
              <a:t>№ 189/1513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Рекомендации по организации и проведению итогового собеседования по русскому языку в 2022 году (Письмо Рособрнадзора от 30.11.2021 </a:t>
            </a:r>
            <a:r>
              <a:rPr lang="ru-RU" sz="2000" b="1" dirty="0" smtClean="0"/>
              <a:t>№ 04-454</a:t>
            </a:r>
            <a:r>
              <a:rPr lang="ru-RU" sz="2000" dirty="0" smtClean="0"/>
              <a:t>)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15" y="960402"/>
            <a:ext cx="9609668" cy="754098"/>
          </a:xfrm>
        </p:spPr>
        <p:txBody>
          <a:bodyPr/>
          <a:lstStyle/>
          <a:p>
            <a:r>
              <a:rPr lang="ru-RU" dirty="0" smtClean="0"/>
              <a:t>Заполнение отчетных форм. </a:t>
            </a:r>
            <a:r>
              <a:rPr lang="ru-RU" b="1" dirty="0" smtClean="0">
                <a:solidFill>
                  <a:srgbClr val="FF0000"/>
                </a:solidFill>
              </a:rPr>
              <a:t>ИС-02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150" y="1885950"/>
            <a:ext cx="11296650" cy="401853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Форма </a:t>
            </a:r>
            <a:r>
              <a:rPr lang="ru-RU" b="1" dirty="0" smtClean="0">
                <a:solidFill>
                  <a:srgbClr val="FF0000"/>
                </a:solidFill>
              </a:rPr>
              <a:t>ИС-02 </a:t>
            </a:r>
            <a:r>
              <a:rPr lang="ru-RU" dirty="0" smtClean="0"/>
              <a:t>«Ведомость учета проведения итогового собеседования в аудитории» заполняется экзаменатором-собеседником.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Время, отведенное на внесение </a:t>
            </a:r>
            <a:r>
              <a:rPr lang="ru-RU" dirty="0"/>
              <a:t>сведений в ведомость учета проведения итогового собеседования в аудитории (форма ИС-02</a:t>
            </a:r>
            <a:r>
              <a:rPr lang="ru-RU" dirty="0" smtClean="0"/>
              <a:t>), </a:t>
            </a:r>
            <a:r>
              <a:rPr lang="ru-RU" dirty="0"/>
              <a:t>не включается </a:t>
            </a:r>
            <a:r>
              <a:rPr lang="ru-RU" dirty="0" smtClean="0"/>
              <a:t>в </a:t>
            </a:r>
            <a:r>
              <a:rPr lang="ru-RU" dirty="0"/>
              <a:t>продолжительность итогового </a:t>
            </a:r>
            <a:r>
              <a:rPr lang="ru-RU" dirty="0" smtClean="0"/>
              <a:t>собеседования.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случае выявления некачественной аудиозаписи ответа участника итогового собеседования ответственный организатор образовательной организации составляет </a:t>
            </a:r>
            <a:r>
              <a:rPr lang="ru-RU" dirty="0" smtClean="0"/>
              <a:t>«</a:t>
            </a:r>
            <a:r>
              <a:rPr lang="ru-RU" dirty="0"/>
              <a:t>Акт о досрочном завершении итогового собеседования по русскому языку </a:t>
            </a:r>
            <a:r>
              <a:rPr lang="ru-RU" dirty="0" smtClean="0"/>
              <a:t>по </a:t>
            </a:r>
            <a:r>
              <a:rPr lang="ru-RU" dirty="0"/>
              <a:t>уважительным причинам</a:t>
            </a:r>
            <a:r>
              <a:rPr lang="ru-RU" dirty="0" smtClean="0"/>
              <a:t>», </a:t>
            </a:r>
            <a:r>
              <a:rPr lang="ru-RU" dirty="0"/>
              <a:t>а экзаменатор-собеседник вносит соответствующую отметку в форму ИС-02 «Ведомость учета проведения итогового собеседования в аудитории».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5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13788" t="17183" r="12482" b="14083"/>
          <a:stretch/>
        </p:blipFill>
        <p:spPr bwMode="auto">
          <a:xfrm>
            <a:off x="213359" y="676275"/>
            <a:ext cx="11321416" cy="5915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11540" y="1205984"/>
            <a:ext cx="945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67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6164" y="5511284"/>
            <a:ext cx="4975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Миронова Ольга Петровна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3765" y="1205984"/>
            <a:ext cx="945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5990" y="1173688"/>
            <a:ext cx="945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777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69665" y="1205984"/>
            <a:ext cx="945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8559" y="1630978"/>
            <a:ext cx="2428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итоговое собеседование</a:t>
            </a:r>
            <a:endParaRPr lang="ru-RU" sz="12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35639" y="1611928"/>
            <a:ext cx="1888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08.02.2023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2814" y="2561272"/>
            <a:ext cx="9086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       Иванов Иван Иванович         6767             123456         9 А         09:10         09:25  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2814" y="2852171"/>
            <a:ext cx="9086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       Смирнова Татьяна Олеговна 6767             654321         9 Б         09:35                                     Х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93364" y="5602903"/>
            <a:ext cx="1888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09.02.2022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5433596"/>
            <a:ext cx="649287" cy="49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020" y="2933084"/>
            <a:ext cx="230627" cy="17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645" y="2632998"/>
            <a:ext cx="292005" cy="22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3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17" y="630792"/>
            <a:ext cx="11276194" cy="7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со станцией записи на этапе проведения собеседования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355" y="1450016"/>
            <a:ext cx="11296650" cy="34598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Подробное описание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необходимых </a:t>
            </a:r>
            <a:r>
              <a:rPr lang="ru-RU" sz="3600" b="1" dirty="0">
                <a:solidFill>
                  <a:srgbClr val="FF0000"/>
                </a:solidFill>
              </a:rPr>
              <a:t>действий содержится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</a:t>
            </a:r>
            <a:r>
              <a:rPr lang="ru-RU" sz="3600" b="1" dirty="0">
                <a:solidFill>
                  <a:srgbClr val="FF0000"/>
                </a:solidFill>
              </a:rPr>
              <a:t>РУКОВОДСТВЕ ПОЛЬЗОВАТЕЛЯ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Автономная станция записи</a:t>
            </a:r>
            <a:r>
              <a:rPr lang="ru-RU" sz="3600" b="1" dirty="0" smtClean="0">
                <a:solidFill>
                  <a:srgbClr val="FF0000"/>
                </a:solidFill>
              </a:rPr>
              <a:t>»!</a:t>
            </a:r>
            <a:endParaRPr lang="ru-RU" sz="3600" b="1" dirty="0">
              <a:solidFill>
                <a:srgbClr val="FF0000"/>
              </a:solidFill>
            </a:endParaRPr>
          </a:p>
          <a:p>
            <a:endParaRPr lang="ru-RU" sz="36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6763" t="19048" r="45580" b="9138"/>
          <a:stretch/>
        </p:blipFill>
        <p:spPr bwMode="auto">
          <a:xfrm>
            <a:off x="308344" y="1371602"/>
            <a:ext cx="3806456" cy="5113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1371601"/>
            <a:ext cx="3878262" cy="187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3248025"/>
            <a:ext cx="4082148" cy="26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6" y="1371602"/>
            <a:ext cx="3611213" cy="447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15" y="960402"/>
            <a:ext cx="9609668" cy="754098"/>
          </a:xfrm>
        </p:spPr>
        <p:txBody>
          <a:bodyPr/>
          <a:lstStyle/>
          <a:p>
            <a:r>
              <a:rPr lang="ru-RU" dirty="0" smtClean="0"/>
              <a:t>Заполнение отчетных форм. </a:t>
            </a:r>
            <a:r>
              <a:rPr lang="ru-RU" b="1" dirty="0" smtClean="0">
                <a:solidFill>
                  <a:srgbClr val="FF0000"/>
                </a:solidFill>
              </a:rPr>
              <a:t>ИС-04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150" y="1885950"/>
            <a:ext cx="11296650" cy="4217137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Форма </a:t>
            </a:r>
            <a:r>
              <a:rPr lang="ru-RU" sz="2800" b="1" dirty="0" smtClean="0">
                <a:solidFill>
                  <a:srgbClr val="FF0000"/>
                </a:solidFill>
              </a:rPr>
              <a:t>ИС-04 </a:t>
            </a:r>
            <a:r>
              <a:rPr lang="ru-RU" sz="2800" dirty="0" smtClean="0"/>
              <a:t>«Форма </a:t>
            </a:r>
            <a:r>
              <a:rPr lang="ru-RU" sz="2800" dirty="0"/>
              <a:t>черновика для внесения первичной информации по оцениванию ответов участников итогового собеседования экспертами» </a:t>
            </a:r>
            <a:r>
              <a:rPr lang="ru-RU" sz="2800" dirty="0" smtClean="0"/>
              <a:t>заполняется экспертом.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/>
              <a:t>Во время проведения итогового </a:t>
            </a:r>
            <a:r>
              <a:rPr lang="ru-RU" sz="2800" dirty="0" smtClean="0"/>
              <a:t>собеседования эксперт оценивает </a:t>
            </a:r>
            <a:r>
              <a:rPr lang="ru-RU" sz="2800" dirty="0"/>
              <a:t>ответы участников итогового собеседования непосредственно в аудитории проведения итогового </a:t>
            </a:r>
            <a:r>
              <a:rPr lang="ru-RU" sz="2800" dirty="0" smtClean="0"/>
              <a:t>собеседования, заполняет форму ИС-04, переносит </a:t>
            </a:r>
            <a:r>
              <a:rPr lang="ru-RU" sz="2800" dirty="0"/>
              <a:t>результаты оценивания ответов каждого участника в бланк итогового </a:t>
            </a:r>
            <a:r>
              <a:rPr lang="ru-RU" sz="2800" dirty="0" smtClean="0"/>
              <a:t>собеседования.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97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90" y="522252"/>
            <a:ext cx="9609668" cy="754098"/>
          </a:xfrm>
        </p:spPr>
        <p:txBody>
          <a:bodyPr/>
          <a:lstStyle/>
          <a:p>
            <a:r>
              <a:rPr lang="ru-RU" dirty="0" smtClean="0"/>
              <a:t>Заполнение отчетных форм. </a:t>
            </a:r>
            <a:r>
              <a:rPr lang="ru-RU" b="1" dirty="0" smtClean="0">
                <a:solidFill>
                  <a:srgbClr val="FF0000"/>
                </a:solidFill>
              </a:rPr>
              <a:t>ИС-04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150" y="1266825"/>
            <a:ext cx="11296650" cy="5429251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Особенности оценивания ответов участников итогового собеседования</a:t>
            </a:r>
          </a:p>
          <a:p>
            <a:pPr algn="ctr"/>
            <a:endParaRPr lang="ru-RU" sz="1400" b="1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Если </a:t>
            </a:r>
            <a:r>
              <a:rPr lang="ru-RU" dirty="0"/>
              <a:t>участник итогового собеседования пересказал текст не подробно, </a:t>
            </a:r>
            <a:r>
              <a:rPr lang="ru-RU" dirty="0" smtClean="0"/>
              <a:t>а </a:t>
            </a:r>
            <a:r>
              <a:rPr lang="ru-RU" b="1" dirty="0">
                <a:solidFill>
                  <a:srgbClr val="FF0000"/>
                </a:solidFill>
              </a:rPr>
              <a:t>СЖАТО</a:t>
            </a:r>
            <a:r>
              <a:rPr lang="ru-RU" dirty="0"/>
              <a:t>, то общее количество баллов, которое получил участник итогового собеседования по </a:t>
            </a:r>
            <a:r>
              <a:rPr lang="ru-RU" b="1" dirty="0"/>
              <a:t>критериям П1-П4</a:t>
            </a:r>
            <a:r>
              <a:rPr lang="ru-RU" dirty="0"/>
              <a:t>, </a:t>
            </a:r>
            <a:r>
              <a:rPr lang="ru-RU" b="1" dirty="0">
                <a:solidFill>
                  <a:srgbClr val="FF0000"/>
                </a:solidFill>
              </a:rPr>
              <a:t>уменьшается на 1 балл</a:t>
            </a:r>
            <a:r>
              <a:rPr lang="ru-RU" dirty="0"/>
              <a:t>. </a:t>
            </a:r>
            <a:endParaRPr lang="ru-RU" dirty="0" smtClean="0"/>
          </a:p>
          <a:p>
            <a:endParaRPr lang="ru-RU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Если участник итогового собеседования </a:t>
            </a:r>
            <a:r>
              <a:rPr lang="ru-RU" b="1" dirty="0">
                <a:solidFill>
                  <a:srgbClr val="FF0000"/>
                </a:solidFill>
              </a:rPr>
              <a:t>не приступал </a:t>
            </a:r>
            <a:r>
              <a:rPr lang="ru-RU" dirty="0"/>
              <a:t>к выполнению задания 2, </a:t>
            </a:r>
            <a:r>
              <a:rPr lang="ru-RU" dirty="0" smtClean="0"/>
              <a:t>то </a:t>
            </a:r>
            <a:r>
              <a:rPr lang="ru-RU" dirty="0"/>
              <a:t>по критериям оценивания правильности речи за выполнение </a:t>
            </a:r>
            <a:r>
              <a:rPr lang="ru-RU" b="1" dirty="0"/>
              <a:t>заданий 1 и 2 (P1)</a:t>
            </a:r>
            <a:r>
              <a:rPr lang="ru-RU" dirty="0"/>
              <a:t> ставится </a:t>
            </a:r>
            <a:r>
              <a:rPr lang="ru-RU" b="1" dirty="0">
                <a:solidFill>
                  <a:srgbClr val="FF0000"/>
                </a:solidFill>
              </a:rPr>
              <a:t>не более двух </a:t>
            </a:r>
            <a:r>
              <a:rPr lang="ru-RU" b="1" dirty="0" smtClean="0">
                <a:solidFill>
                  <a:srgbClr val="FF0000"/>
                </a:solidFill>
              </a:rPr>
              <a:t>баллов</a:t>
            </a:r>
            <a:r>
              <a:rPr lang="ru-RU" dirty="0" smtClean="0"/>
              <a:t>.</a:t>
            </a:r>
          </a:p>
          <a:p>
            <a:endParaRPr lang="ru-RU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По </a:t>
            </a:r>
            <a:r>
              <a:rPr lang="ru-RU" dirty="0" smtClean="0"/>
              <a:t>критерию оценивания </a:t>
            </a:r>
            <a:r>
              <a:rPr lang="ru-RU" dirty="0"/>
              <a:t>правильности речи за выполнение заданий </a:t>
            </a:r>
            <a:r>
              <a:rPr lang="ru-RU" dirty="0" smtClean="0"/>
              <a:t>3 </a:t>
            </a:r>
            <a:r>
              <a:rPr lang="ru-RU" dirty="0"/>
              <a:t>и </a:t>
            </a:r>
            <a:r>
              <a:rPr lang="ru-RU" dirty="0" smtClean="0"/>
              <a:t>4 </a:t>
            </a:r>
            <a:r>
              <a:rPr lang="ru-RU" b="1" dirty="0" smtClean="0"/>
              <a:t>РО (Речевое оформление) </a:t>
            </a:r>
            <a:r>
              <a:rPr lang="ru-RU" dirty="0" smtClean="0"/>
              <a:t>участник </a:t>
            </a:r>
            <a:r>
              <a:rPr lang="ru-RU" dirty="0"/>
              <a:t>итогового собеседования получает 1 балл </a:t>
            </a:r>
            <a:r>
              <a:rPr lang="ru-RU" b="1" dirty="0">
                <a:solidFill>
                  <a:srgbClr val="FF0000"/>
                </a:solidFill>
              </a:rPr>
              <a:t>только в случае</a:t>
            </a:r>
            <a:r>
              <a:rPr lang="ru-RU" dirty="0"/>
              <a:t>, если 1 балл получен по критерию </a:t>
            </a:r>
            <a:r>
              <a:rPr lang="ru-RU" b="1" dirty="0"/>
              <a:t>«Соблюдение речевых норм</a:t>
            </a:r>
            <a:r>
              <a:rPr lang="ru-RU" b="1" dirty="0" smtClean="0"/>
              <a:t>».</a:t>
            </a:r>
          </a:p>
          <a:p>
            <a:endParaRPr lang="ru-RU" sz="1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Если участник итогового собеседования </a:t>
            </a:r>
            <a:r>
              <a:rPr lang="ru-RU" b="1" dirty="0">
                <a:solidFill>
                  <a:srgbClr val="FF0000"/>
                </a:solidFill>
              </a:rPr>
              <a:t>не приступал </a:t>
            </a:r>
            <a:r>
              <a:rPr lang="ru-RU" dirty="0"/>
              <a:t>к выполнению задания 3, </a:t>
            </a:r>
            <a:r>
              <a:rPr lang="ru-RU" dirty="0" smtClean="0"/>
              <a:t>то </a:t>
            </a:r>
            <a:r>
              <a:rPr lang="ru-RU" dirty="0"/>
              <a:t>по критериям оценивания правильности речи за выполнение </a:t>
            </a:r>
            <a:r>
              <a:rPr lang="ru-RU" b="1" dirty="0"/>
              <a:t>заданий 3 и 4 (P2) </a:t>
            </a:r>
            <a:r>
              <a:rPr lang="ru-RU" dirty="0"/>
              <a:t>ставится </a:t>
            </a:r>
            <a:r>
              <a:rPr lang="ru-RU" b="1" dirty="0">
                <a:solidFill>
                  <a:srgbClr val="FF0000"/>
                </a:solidFill>
              </a:rPr>
              <a:t>не более двух баллов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7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208" t="20434" r="12939" b="13741"/>
          <a:stretch/>
        </p:blipFill>
        <p:spPr bwMode="auto">
          <a:xfrm>
            <a:off x="476250" y="476250"/>
            <a:ext cx="11163300" cy="617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8715" y="1120259"/>
            <a:ext cx="472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5290" y="1107043"/>
            <a:ext cx="5479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Печкин Игорь Иванович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6950" y="3720584"/>
            <a:ext cx="307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2755" y="3782139"/>
            <a:ext cx="10102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4502906 Иванов И.И. 1     1    2   2  1   1   1   4   1   0  1    0     2  1   1   1   3   1       1     2   1  0  0   </a:t>
            </a:r>
            <a:r>
              <a:rPr lang="ru-RU" sz="1200" b="1" i="1" strike="sngStrike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12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0</a:t>
            </a: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1        14       Х </a:t>
            </a:r>
            <a:endParaRPr lang="ru-RU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15" y="960402"/>
            <a:ext cx="9609668" cy="754098"/>
          </a:xfrm>
        </p:spPr>
        <p:txBody>
          <a:bodyPr/>
          <a:lstStyle/>
          <a:p>
            <a:r>
              <a:rPr lang="ru-RU" dirty="0" smtClean="0"/>
              <a:t>Заполнение отчетных форм. </a:t>
            </a:r>
            <a:r>
              <a:rPr lang="ru-RU" b="1" dirty="0" smtClean="0">
                <a:solidFill>
                  <a:srgbClr val="FF0000"/>
                </a:solidFill>
              </a:rPr>
              <a:t>ИС-08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150" y="1885950"/>
            <a:ext cx="11296650" cy="401853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600" dirty="0" smtClean="0"/>
              <a:t>Форма </a:t>
            </a:r>
            <a:r>
              <a:rPr lang="ru-RU" sz="2600" b="1" dirty="0" smtClean="0">
                <a:solidFill>
                  <a:srgbClr val="FF0000"/>
                </a:solidFill>
              </a:rPr>
              <a:t>ИС-08 </a:t>
            </a:r>
            <a:r>
              <a:rPr lang="ru-RU" sz="2600" dirty="0"/>
              <a:t>«Акт о досрочном завершении итогового собеседования </a:t>
            </a:r>
            <a:r>
              <a:rPr lang="ru-RU" sz="2600" dirty="0" smtClean="0"/>
              <a:t>по </a:t>
            </a:r>
            <a:r>
              <a:rPr lang="ru-RU" sz="2600" dirty="0"/>
              <a:t>русскому языку по уважительным </a:t>
            </a:r>
            <a:r>
              <a:rPr lang="ru-RU" sz="2600" dirty="0" smtClean="0"/>
              <a:t>причинам» </a:t>
            </a:r>
            <a:r>
              <a:rPr lang="ru-RU" sz="2600" dirty="0"/>
              <a:t>заполняется ответственным организатором образовательной </a:t>
            </a:r>
            <a:r>
              <a:rPr lang="ru-RU" sz="2600" dirty="0" smtClean="0"/>
              <a:t>организации:</a:t>
            </a:r>
          </a:p>
          <a:p>
            <a:pPr algn="just"/>
            <a:endParaRPr lang="ru-RU" sz="26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600" dirty="0" smtClean="0"/>
              <a:t>в </a:t>
            </a:r>
            <a:r>
              <a:rPr lang="ru-RU" sz="2600" dirty="0"/>
              <a:t>случае если участник итогового собеседования по состоянию здоровья </a:t>
            </a:r>
            <a:r>
              <a:rPr lang="ru-RU" sz="2600" dirty="0" smtClean="0"/>
              <a:t>или </a:t>
            </a:r>
            <a:r>
              <a:rPr lang="ru-RU" sz="2600" dirty="0"/>
              <a:t>другим уважительным причинам не может завершить итоговое </a:t>
            </a:r>
            <a:r>
              <a:rPr lang="ru-RU" sz="2600" dirty="0" smtClean="0"/>
              <a:t>собеседование;</a:t>
            </a:r>
            <a:endParaRPr lang="ru-RU" sz="2600" dirty="0"/>
          </a:p>
          <a:p>
            <a:pPr algn="just"/>
            <a:endParaRPr lang="ru-RU" sz="26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600" dirty="0" smtClean="0"/>
              <a:t>в </a:t>
            </a:r>
            <a:r>
              <a:rPr lang="ru-RU" sz="2600" dirty="0"/>
              <a:t>случае выявления некачественной аудиозаписи ответа участника итогового </a:t>
            </a:r>
            <a:r>
              <a:rPr lang="ru-RU" sz="2600" dirty="0" smtClean="0"/>
              <a:t>собеседования.</a:t>
            </a:r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Экзаменатор-собеседник при этом вносит </a:t>
            </a:r>
            <a:r>
              <a:rPr lang="ru-RU" sz="2600" dirty="0"/>
              <a:t>соответствующую отметку в форму ИС-02 </a:t>
            </a:r>
            <a:r>
              <a:rPr lang="ru-RU" sz="2600" dirty="0" smtClean="0"/>
              <a:t>«Ведомость </a:t>
            </a:r>
            <a:r>
              <a:rPr lang="ru-RU" sz="2600" dirty="0"/>
              <a:t>учета проведения итогового собеседования в аудитории» </a:t>
            </a:r>
            <a:r>
              <a:rPr lang="ru-RU" sz="26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C:\Users\Татьян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49" y="699247"/>
            <a:ext cx="2226609" cy="12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45" y="559751"/>
            <a:ext cx="5941060" cy="57384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4052" y="1774295"/>
            <a:ext cx="22062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МИ Р Н О В А</a:t>
            </a:r>
            <a:endParaRPr lang="ru-RU" spc="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8039" y="2646093"/>
            <a:ext cx="4213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6 7 6 7                 6 5 4 3 2 1 </a:t>
            </a:r>
            <a:endParaRPr lang="ru-RU" spc="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4052" y="2342014"/>
            <a:ext cx="233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ОЛ Е Г О В Н А</a:t>
            </a:r>
            <a:endParaRPr lang="ru-RU" spc="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4052" y="2065015"/>
            <a:ext cx="15775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 А Т Ь Я НА</a:t>
            </a:r>
            <a:endParaRPr lang="ru-RU" spc="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0299" y="3137042"/>
            <a:ext cx="2390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0 7   1 1    2 0 0 2 </a:t>
            </a:r>
            <a:endParaRPr lang="ru-RU" spc="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2645" y="730534"/>
            <a:ext cx="6332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7 1         7 7 7           1           2 0 СОБ   0 </a:t>
            </a:r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 </a:t>
            </a:r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0 2 2 </a:t>
            </a:r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endParaRPr lang="ru-RU" spc="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62699" y="3402399"/>
            <a:ext cx="2390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МБОУ «СШ № 555»</a:t>
            </a:r>
            <a:endParaRPr lang="ru-RU" spc="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97463" y="3935799"/>
            <a:ext cx="4794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Жалобы на головную боль, повышенное артериальное давление 140/90</a:t>
            </a:r>
            <a:endParaRPr lang="ru-RU" spc="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72399" y="4410306"/>
            <a:ext cx="1466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0 9    4 0</a:t>
            </a:r>
            <a:endParaRPr lang="ru-RU" spc="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58099" y="4839705"/>
            <a:ext cx="1466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Сидорова И.К.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05687" y="5915256"/>
            <a:ext cx="2595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0 9   0 2    2 2   </a:t>
            </a:r>
            <a:endParaRPr lang="ru-RU" spc="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58099" y="5258031"/>
            <a:ext cx="1466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Николаев М.С.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80" y="5251631"/>
            <a:ext cx="324644" cy="2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69" y="4687305"/>
            <a:ext cx="485673" cy="36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1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765" y="1694007"/>
            <a:ext cx="74895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 </a:t>
            </a:r>
            <a:r>
              <a:rPr lang="ru-RU" dirty="0"/>
              <a:t>завершении сдачи итогового собеседования </a:t>
            </a:r>
            <a:r>
              <a:rPr lang="ru-RU" dirty="0" smtClean="0"/>
              <a:t>участниками технический специалист: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выключает</a:t>
            </a:r>
            <a:r>
              <a:rPr lang="ru-RU" dirty="0" smtClean="0"/>
              <a:t> </a:t>
            </a:r>
            <a:r>
              <a:rPr lang="ru-RU" dirty="0"/>
              <a:t>аудиозапись ответов участников, </a:t>
            </a:r>
            <a:r>
              <a:rPr lang="ru-RU" b="1" dirty="0"/>
              <a:t>сохраняет</a:t>
            </a:r>
            <a:r>
              <a:rPr lang="ru-RU" dirty="0"/>
              <a:t> ее в каждой аудитории проведения итогового собеседования и </a:t>
            </a:r>
            <a:r>
              <a:rPr lang="ru-RU" b="1" dirty="0"/>
              <a:t>копирует</a:t>
            </a:r>
            <a:r>
              <a:rPr lang="ru-RU" dirty="0"/>
              <a:t> на съемный электронный накопитель для последующей передачи ответственному организатору образовательной </a:t>
            </a:r>
            <a:r>
              <a:rPr lang="ru-RU" dirty="0" smtClean="0"/>
              <a:t>организации (наименование </a:t>
            </a:r>
            <a:r>
              <a:rPr lang="ru-RU" dirty="0"/>
              <a:t>файла должно содержать дату проведения итогового собеседования, номер аудитории, код образовательной </a:t>
            </a:r>
            <a:r>
              <a:rPr lang="ru-RU" dirty="0" smtClean="0"/>
              <a:t>организации);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/>
              <a:t>формирует</a:t>
            </a:r>
            <a:r>
              <a:rPr lang="ru-RU" dirty="0" smtClean="0"/>
              <a:t> </a:t>
            </a:r>
            <a:r>
              <a:rPr lang="ru-RU" dirty="0"/>
              <a:t>на станции записи устных ответов, </a:t>
            </a:r>
            <a:r>
              <a:rPr lang="ru-RU" b="1" dirty="0"/>
              <a:t>выгружает</a:t>
            </a:r>
            <a:r>
              <a:rPr lang="ru-RU" dirty="0"/>
              <a:t> и </a:t>
            </a:r>
            <a:r>
              <a:rPr lang="ru-RU" b="1" dirty="0"/>
              <a:t>распечатывает</a:t>
            </a:r>
            <a:r>
              <a:rPr lang="ru-RU" dirty="0"/>
              <a:t> ведомость сдачи экзамена участниками в потоковой записи и ведомость экспорта аудиозаписей участников </a:t>
            </a:r>
            <a:r>
              <a:rPr lang="ru-RU" dirty="0" smtClean="0"/>
              <a:t>экзамена.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* Подробное описание необходимых действий содержится в РУКОВОДСТВЕ ПОЛЬЗОВАТЕЛЯ «Автономная </a:t>
            </a:r>
            <a:r>
              <a:rPr lang="ru-RU" b="1" dirty="0">
                <a:solidFill>
                  <a:srgbClr val="FF0000"/>
                </a:solidFill>
              </a:rPr>
              <a:t>станция записи</a:t>
            </a:r>
            <a:r>
              <a:rPr lang="ru-RU" b="1" dirty="0" smtClean="0">
                <a:solidFill>
                  <a:srgbClr val="FF0000"/>
                </a:solidFill>
              </a:rPr>
              <a:t>»!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3414" y="960402"/>
            <a:ext cx="11422835" cy="7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Заполнение отчетных форм. </a:t>
            </a:r>
            <a:r>
              <a:rPr lang="ru-RU" b="1" dirty="0" smtClean="0">
                <a:solidFill>
                  <a:srgbClr val="FF0000"/>
                </a:solidFill>
              </a:rPr>
              <a:t>Ведомости со станции записи устных ответов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50" y="1351901"/>
            <a:ext cx="3365171" cy="49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6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14" y="960402"/>
            <a:ext cx="11422835" cy="7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Заполнение отчетных форм.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Ведомость </a:t>
            </a:r>
            <a:r>
              <a:rPr lang="ru-RU" b="1" dirty="0">
                <a:solidFill>
                  <a:srgbClr val="FF0000"/>
                </a:solidFill>
              </a:rPr>
              <a:t>сдачи экзамена участниками в потоковой записи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52675" y="1788825"/>
            <a:ext cx="7981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 ОО_______                                                                                          № аудитории_____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309812"/>
            <a:ext cx="6708234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74309" y="5876925"/>
            <a:ext cx="8029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Ответственный организатор  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(ФИО, подпись)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721" y="453215"/>
            <a:ext cx="9601196" cy="1217058"/>
          </a:xfrm>
        </p:spPr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3014" y="1568105"/>
            <a:ext cx="10409274" cy="441135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Приказ </a:t>
            </a:r>
            <a:r>
              <a:rPr lang="ru-RU" sz="2000" dirty="0"/>
              <a:t>Департамента Смоленской области по образованию и науке от </a:t>
            </a:r>
            <a:r>
              <a:rPr lang="ru-RU" sz="2000" dirty="0" smtClean="0"/>
              <a:t>28.12.2022 </a:t>
            </a:r>
            <a:r>
              <a:rPr lang="ru-RU" sz="2000" b="1" dirty="0" smtClean="0"/>
              <a:t>№ </a:t>
            </a:r>
            <a:r>
              <a:rPr lang="ru-RU" sz="2000" b="1" dirty="0" smtClean="0"/>
              <a:t>1166-ОД                 </a:t>
            </a:r>
            <a:r>
              <a:rPr lang="ru-RU" sz="2000" dirty="0"/>
              <a:t>«Об организации и проведении итогового собеседования по русскому языку в 9-х классах общеобразовательных организаций в Смоленской области в 2022 году»</a:t>
            </a:r>
            <a:endParaRPr lang="ru-RU" sz="2000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Приказ </a:t>
            </a:r>
            <a:r>
              <a:rPr lang="ru-RU" sz="2000" dirty="0"/>
              <a:t>Департамента Смоленской области по образованию и науке от </a:t>
            </a:r>
            <a:r>
              <a:rPr lang="ru-RU" sz="2000" dirty="0" smtClean="0"/>
              <a:t>24.10.2022 </a:t>
            </a:r>
            <a:r>
              <a:rPr lang="ru-RU" sz="2000" b="1" dirty="0" smtClean="0"/>
              <a:t>№ </a:t>
            </a:r>
            <a:r>
              <a:rPr lang="ru-RU" sz="2000" b="1" dirty="0" smtClean="0"/>
              <a:t>872-ОД </a:t>
            </a:r>
            <a:r>
              <a:rPr lang="ru-RU" sz="2000" dirty="0"/>
              <a:t>«Об утверждении графика внесения сведений в региональные информационные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на </a:t>
            </a:r>
            <a:r>
              <a:rPr lang="ru-RU" sz="2000" dirty="0" smtClean="0"/>
              <a:t>2022/2023 </a:t>
            </a:r>
            <a:r>
              <a:rPr lang="ru-RU" sz="2000" dirty="0"/>
              <a:t>учебный год</a:t>
            </a:r>
            <a:r>
              <a:rPr lang="ru-RU" sz="2000" dirty="0" smtClean="0"/>
              <a:t>»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31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14" y="960402"/>
            <a:ext cx="11422835" cy="7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Заполнение отчетных форм. </a:t>
            </a:r>
            <a:br>
              <a:rPr lang="ru-RU" dirty="0" smtClean="0"/>
            </a:br>
            <a:r>
              <a:rPr lang="ru-RU" b="1" dirty="0">
                <a:solidFill>
                  <a:srgbClr val="FF0000"/>
                </a:solidFill>
              </a:rPr>
              <a:t>Ведомость экспорта аудиозаписей участников </a:t>
            </a:r>
            <a:r>
              <a:rPr lang="ru-RU" b="1" dirty="0" smtClean="0">
                <a:solidFill>
                  <a:srgbClr val="FF0000"/>
                </a:solidFill>
              </a:rPr>
              <a:t>экзамена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5911" y="1736438"/>
            <a:ext cx="10793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 ОО_______                                                                                          № аудитории_____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2028825"/>
            <a:ext cx="6908284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5911" y="5548640"/>
            <a:ext cx="10717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Ответственный организатор  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(ФИО, подпись)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61237" y="642968"/>
            <a:ext cx="9526773" cy="8223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Передача бланков в ОГАУ СРЦОКО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635" y="1784270"/>
            <a:ext cx="113582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Бланки участников собираются </a:t>
            </a:r>
            <a:endParaRPr lang="ru-RU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 </a:t>
            </a:r>
            <a:r>
              <a:rPr lang="ru-RU" sz="32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учебным </a:t>
            </a:r>
            <a:r>
              <a:rPr lang="ru-RU" sz="32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кабинетам.</a:t>
            </a:r>
          </a:p>
          <a:p>
            <a:pPr algn="ctr"/>
            <a:endParaRPr lang="ru-RU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Бланки </a:t>
            </a:r>
            <a:r>
              <a:rPr lang="ru-RU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из ОО </a:t>
            </a: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ОГАУ СРЦОКО передаются </a:t>
            </a:r>
          </a:p>
          <a:p>
            <a:pPr algn="ctr"/>
            <a:r>
              <a:rPr lang="ru-RU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 запечатанном виде </a:t>
            </a:r>
          </a:p>
          <a:p>
            <a:pPr algn="ctr"/>
            <a:endParaRPr lang="ru-RU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Документы в ОГАУ СРЦОКО передаются </a:t>
            </a:r>
          </a:p>
          <a:p>
            <a:pPr algn="ctr"/>
            <a:r>
              <a:rPr lang="ru-RU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только ответственным лицом</a:t>
            </a: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ru-RU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61237" y="642968"/>
            <a:ext cx="9526773" cy="8223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Передача материалов в ОГАУ СРЦОКО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635" y="1508046"/>
            <a:ext cx="103340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Один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чистый,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без лишней информации и вирусов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!) </a:t>
            </a:r>
            <a:r>
              <a:rPr lang="ru-RU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флеш</a:t>
            </a:r>
            <a:r>
              <a:rPr lang="ru-RU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-накопитель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 сохраненными на нём в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каждой аудитории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материалами: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ответов участников итогового собеседования (</a:t>
            </a:r>
            <a:r>
              <a:rPr lang="ru-R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поаудиторно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потоковая запись),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ведомости в электронном виде,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служебный файл с расширением </a:t>
            </a:r>
          </a:p>
          <a:p>
            <a:pPr algn="just"/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 descr="C:\Users\User\Desktop\23136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4" y="4059078"/>
            <a:ext cx="3000375" cy="22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558" y="742197"/>
            <a:ext cx="10987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Образец формирования материалов на </a:t>
            </a:r>
            <a:r>
              <a:rPr lang="ru-R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флеш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-накопителе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9" y="1276730"/>
            <a:ext cx="3703945" cy="189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88" y="1276731"/>
            <a:ext cx="4331015" cy="189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2" y="3624353"/>
            <a:ext cx="3854147" cy="138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59" y="3624352"/>
            <a:ext cx="3865352" cy="196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29" y="4719277"/>
            <a:ext cx="5594265" cy="89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0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61237" y="642968"/>
            <a:ext cx="11025963" cy="8223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Передача бланков и отчетных форм в ОГАУ СРЦОКО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635" y="1508046"/>
            <a:ext cx="103340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	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Форма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ИС-01 (общая на ОО)</a:t>
            </a:r>
          </a:p>
          <a:p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2.	Аудитория 1: </a:t>
            </a:r>
          </a:p>
          <a:p>
            <a:pPr lvl="2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1.	бланки итогового собеседования, </a:t>
            </a:r>
          </a:p>
          <a:p>
            <a:pPr lvl="2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2.	форма ИС-02; </a:t>
            </a:r>
          </a:p>
          <a:p>
            <a:pPr lvl="2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3.	форма ИС-04; </a:t>
            </a:r>
          </a:p>
          <a:p>
            <a:pPr lvl="2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4.	ведомость сдачи экзамена участниками в потоковой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записи,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5.	ведомость экспорта аудиозаписей участника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экзамена;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6.	форма ИС-08 (при наличии), </a:t>
            </a:r>
          </a:p>
          <a:p>
            <a:pPr lvl="2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7.	ведомость коррекции персональных данных участника итогового собеседования (при наличии);</a:t>
            </a:r>
          </a:p>
          <a:p>
            <a:pPr lvl="2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8.	служебные записки и другие материалы итогового собеседования (при наличии).</a:t>
            </a:r>
          </a:p>
          <a:p>
            <a:pPr lvl="2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Данный комплект перекладывается с левой стороны листом формата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А4.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3.	Аудитория 2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(и т.д.): Собирается и упаковывается аналогично.</a:t>
            </a:r>
          </a:p>
          <a:p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4.	Лист общественного наблюдателя.</a:t>
            </a:r>
          </a:p>
        </p:txBody>
      </p:sp>
    </p:spTree>
    <p:extLst>
      <p:ext uri="{BB962C8B-B14F-4D97-AF65-F5344CB8AC3E}">
        <p14:creationId xmlns:p14="http://schemas.microsoft.com/office/powerpoint/2010/main" val="32704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86250"/>
              </p:ext>
            </p:extLst>
          </p:nvPr>
        </p:nvGraphicFramePr>
        <p:xfrm>
          <a:off x="1452282" y="1147481"/>
          <a:ext cx="10130117" cy="546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4918"/>
                <a:gridCol w="7315199"/>
              </a:tblGrid>
              <a:tr h="54684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5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92" marR="3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Код ОО _____________________________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 ОО _____________________________________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Аудитория № 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участников 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Экзаменатор-собеседник 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                 </a:t>
                      </a:r>
                      <a:r>
                        <a:rPr lang="ru-RU" sz="1800" baseline="-250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(Ф.И.О., подпись)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Эксперт_________________________________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                                           </a:t>
                      </a:r>
                      <a:r>
                        <a:rPr lang="ru-RU" sz="1800" baseline="-250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(Ф.И.О., подпись)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992" marR="3099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0776" y="564777"/>
            <a:ext cx="689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Упаковка бланков в учебном кабинете</a:t>
            </a:r>
            <a:endParaRPr lang="ru-RU" sz="2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753034" y="949542"/>
            <a:ext cx="10793507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</a:t>
            </a:r>
            <a:r>
              <a:rPr lang="ru-RU" sz="2400" dirty="0"/>
              <a:t>случае </a:t>
            </a:r>
            <a:r>
              <a:rPr lang="ru-RU" sz="2400" b="1" u="sng" dirty="0">
                <a:solidFill>
                  <a:srgbClr val="FF0000"/>
                </a:solidFill>
              </a:rPr>
              <a:t>несоответствия персональных данных</a:t>
            </a:r>
            <a:r>
              <a:rPr lang="ru-RU" sz="2400" dirty="0"/>
              <a:t>, указанных в </a:t>
            </a:r>
            <a:r>
              <a:rPr lang="ru-RU" sz="2400" dirty="0" smtClean="0"/>
              <a:t>форме   </a:t>
            </a:r>
            <a:r>
              <a:rPr lang="ru-RU" sz="2400" dirty="0"/>
              <a:t>ИС-02 «Ведомость учета проведения итогового собеседования в аудитории», </a:t>
            </a:r>
            <a:r>
              <a:rPr lang="ru-RU" sz="2400" b="1" u="sng" dirty="0" smtClean="0"/>
              <a:t>данным </a:t>
            </a:r>
            <a:r>
              <a:rPr lang="ru-RU" sz="2400" b="1" u="sng" dirty="0"/>
              <a:t>в документе, удостоверяющем личность</a:t>
            </a:r>
            <a:r>
              <a:rPr lang="ru-RU" sz="2400" dirty="0"/>
              <a:t> участника итогового </a:t>
            </a:r>
            <a:r>
              <a:rPr lang="ru-RU" sz="2400" dirty="0" smtClean="0"/>
              <a:t>собеседования, экзаменатор-собеседник заполняет </a:t>
            </a:r>
            <a:r>
              <a:rPr lang="ru-RU" sz="2400" b="1" dirty="0">
                <a:solidFill>
                  <a:srgbClr val="0070C0"/>
                </a:solidFill>
              </a:rPr>
              <a:t>форму ИС-07 «Ведомость коррекции персональных данных участников итогового </a:t>
            </a:r>
            <a:r>
              <a:rPr lang="ru-RU" sz="2400" b="1" dirty="0" smtClean="0">
                <a:solidFill>
                  <a:srgbClr val="0070C0"/>
                </a:solidFill>
              </a:rPr>
              <a:t>собеседования»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для дальнейшей передачи руководителю </a:t>
            </a:r>
            <a:r>
              <a:rPr lang="ru-RU" sz="2400" dirty="0" smtClean="0"/>
              <a:t>ОО по </a:t>
            </a:r>
            <a:r>
              <a:rPr lang="ru-RU" sz="2400" dirty="0"/>
              <a:t>завершении </a:t>
            </a:r>
            <a:r>
              <a:rPr lang="ru-RU" sz="2400" dirty="0" smtClean="0"/>
              <a:t>итогового собеседования. </a:t>
            </a:r>
          </a:p>
          <a:p>
            <a:pPr algn="just"/>
            <a:r>
              <a:rPr lang="ru-RU" sz="2400" dirty="0" smtClean="0"/>
              <a:t>К </a:t>
            </a:r>
            <a:r>
              <a:rPr lang="ru-RU" sz="2400" dirty="0"/>
              <a:t>форме ИС-07 необходимо </a:t>
            </a:r>
            <a:r>
              <a:rPr lang="ru-RU" sz="2400" b="1" u="sng" dirty="0"/>
              <a:t>приложить</a:t>
            </a:r>
            <a:r>
              <a:rPr lang="ru-RU" sz="2400" b="1" u="sng" dirty="0">
                <a:solidFill>
                  <a:srgbClr val="FF0000"/>
                </a:solidFill>
              </a:rPr>
              <a:t> копии 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r>
              <a:rPr lang="ru-RU" sz="2400" b="1" u="sng" dirty="0" smtClean="0"/>
              <a:t>подтверждающих </a:t>
            </a:r>
            <a:r>
              <a:rPr lang="ru-RU" sz="2400" b="1" u="sng" dirty="0"/>
              <a:t>документов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При </a:t>
            </a:r>
            <a:r>
              <a:rPr lang="ru-RU" sz="2400" b="1" dirty="0">
                <a:solidFill>
                  <a:srgbClr val="FF0000"/>
                </a:solidFill>
              </a:rPr>
              <a:t>смене паспорта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необходимо приложить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копию </a:t>
            </a:r>
            <a:r>
              <a:rPr lang="ru-RU" sz="2400" b="1" u="sng" dirty="0">
                <a:solidFill>
                  <a:srgbClr val="FF0000"/>
                </a:solidFill>
              </a:rPr>
              <a:t>страницы с данными ранее выданных 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паспортов</a:t>
            </a:r>
            <a:r>
              <a:rPr lang="ru-RU" sz="2400" dirty="0">
                <a:solidFill>
                  <a:srgbClr val="FF0000"/>
                </a:solidFill>
              </a:rPr>
              <a:t>!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391" y="3680238"/>
            <a:ext cx="1503736" cy="219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06" t="17183" r="38462" b="8511"/>
          <a:stretch/>
        </p:blipFill>
        <p:spPr bwMode="auto">
          <a:xfrm>
            <a:off x="1457864" y="690113"/>
            <a:ext cx="8816196" cy="5641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1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40" y="605117"/>
            <a:ext cx="10972800" cy="1066800"/>
          </a:xfrm>
        </p:spPr>
        <p:txBody>
          <a:bodyPr/>
          <a:lstStyle/>
          <a:p>
            <a:r>
              <a:rPr lang="ru-RU" dirty="0" smtClean="0"/>
              <a:t>Памятка по ИС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2" y="1407426"/>
            <a:ext cx="8830101" cy="505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6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Полезные сайты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900" y="2556932"/>
            <a:ext cx="10880476" cy="331893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>
                <a:solidFill>
                  <a:srgbClr val="33CCFF"/>
                </a:solidFill>
                <a:hlinkClick r:id="rId2"/>
              </a:rPr>
              <a:t>edu.gov.ru</a:t>
            </a:r>
            <a:r>
              <a:rPr lang="ru-RU" b="1" dirty="0" smtClean="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Министерство просвещения России</a:t>
            </a:r>
          </a:p>
          <a:p>
            <a:pPr algn="just"/>
            <a:r>
              <a:rPr lang="en-US" b="1" dirty="0" smtClean="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obrnadzor.gov.ru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Федеральная служба в сфере образования и науки (Рособрнадзор)</a:t>
            </a:r>
          </a:p>
          <a:p>
            <a:pPr algn="just"/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fipi.ru</a:t>
            </a:r>
            <a:r>
              <a:rPr lang="ru-RU" b="1" dirty="0" smtClean="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Федеральный институт педагогических измерений (ФИПИ)</a:t>
            </a:r>
          </a:p>
          <a:p>
            <a:pPr algn="just"/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gia.gov67.ru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официальный информационный портал государственной итоговой аттестации в Смоленской области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rcoko67.ru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ОГАУ СРЦОКО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5" y="982132"/>
            <a:ext cx="10723417" cy="7279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Участники итогового собеседования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русскому языку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8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февраля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2023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1939416"/>
            <a:ext cx="9601196" cy="6494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Всего в РИС </a:t>
            </a:r>
            <a:r>
              <a:rPr lang="ru-RU" dirty="0" smtClean="0"/>
              <a:t>на итоговое собеседование зарегистрирован </a:t>
            </a:r>
            <a:r>
              <a:rPr lang="ru-RU" dirty="0" smtClean="0">
                <a:solidFill>
                  <a:srgbClr val="FF0000"/>
                </a:solidFill>
              </a:rPr>
              <a:t>8691 </a:t>
            </a:r>
            <a:r>
              <a:rPr lang="ru-RU" dirty="0" smtClean="0"/>
              <a:t>участник.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580770"/>
              </p:ext>
            </p:extLst>
          </p:nvPr>
        </p:nvGraphicFramePr>
        <p:xfrm>
          <a:off x="806824" y="2483223"/>
          <a:ext cx="10811435" cy="2881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2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8659"/>
              </a:tblGrid>
              <a:tr h="779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Категории участников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Количество участников, зарегистрированных в РИС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3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Выпускники общеобразовательной</a:t>
                      </a:r>
                      <a:r>
                        <a:rPr lang="ru-RU" sz="1600" kern="1200" baseline="0" dirty="0" smtClean="0">
                          <a:effectLst/>
                        </a:rPr>
                        <a:t> организации текущего года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8691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Выпускники общеобразовательной организации, не завершившие основное общее образование</a:t>
                      </a:r>
                      <a:r>
                        <a:rPr lang="ru-RU" sz="1600" kern="1200" baseline="0" dirty="0" smtClean="0">
                          <a:effectLst/>
                        </a:rPr>
                        <a:t> в предыдущие годы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Обучающиеся иностранных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общеобразовательных организаций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Итого: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818939" y="2599029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внимание!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9613"/>
            <a:ext cx="9601200" cy="857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проведения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79908"/>
              </p:ext>
            </p:extLst>
          </p:nvPr>
        </p:nvGraphicFramePr>
        <p:xfrm>
          <a:off x="2471850" y="1814103"/>
          <a:ext cx="7174173" cy="242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4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6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Даты проведения итогового собеседования по русскому языку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46" marR="68246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08.02.2023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15.03.2023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15.05.2023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5130" y="4583750"/>
            <a:ext cx="11170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участия в итоговом собеседовании обучающиеся подают заявление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согласие на обработку персональных данных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чем за две недели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начала проведения итогового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собеседования.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9613"/>
            <a:ext cx="9601200" cy="857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проведения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3742" y="1697115"/>
            <a:ext cx="96337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Продолжительность проведения итогового собеседования для каждого участника итогового собеседования составляет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15-16 минут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участников итогового собеседования с ОВЗ, участников итогового собеседования – детей-инвалидов и инвалидов продолжительность проведения итогового собеседования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увеличивается на 30 минут 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(т.е. общая продолжительность итогового собеседования для указанных категорий участников итогового собеседования составляет в среднем 45 минут).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95" y="3220609"/>
            <a:ext cx="1216808" cy="323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5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5129" y="781050"/>
            <a:ext cx="11430000" cy="8461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Повторный допуск в текущем учебном году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15789" y="1701209"/>
            <a:ext cx="10741802" cy="4384799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dirty="0"/>
              <a:t>Повторно допускаются к итоговому собеседованию по русскому языку в дополнительные сроки в текущем учебном году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(</a:t>
            </a:r>
            <a:r>
              <a:rPr lang="ru-RU" b="1" dirty="0">
                <a:solidFill>
                  <a:srgbClr val="FF0000"/>
                </a:solidFill>
              </a:rPr>
              <a:t>9 марта </a:t>
            </a:r>
            <a:r>
              <a:rPr lang="ru-RU" dirty="0"/>
              <a:t>и </a:t>
            </a:r>
            <a:r>
              <a:rPr lang="ru-RU" b="1" dirty="0">
                <a:solidFill>
                  <a:srgbClr val="FF0000"/>
                </a:solidFill>
              </a:rPr>
              <a:t>16 мая 2022 года </a:t>
            </a:r>
            <a:r>
              <a:rPr lang="ru-RU" dirty="0" smtClean="0"/>
              <a:t>- во </a:t>
            </a:r>
            <a:r>
              <a:rPr lang="ru-RU" dirty="0"/>
              <a:t>вторую рабочую среду марта и первый рабочий понедельник мая) </a:t>
            </a:r>
            <a:r>
              <a:rPr lang="ru-RU" dirty="0" smtClean="0"/>
              <a:t>следующие </a:t>
            </a:r>
            <a:r>
              <a:rPr lang="ru-RU" dirty="0"/>
              <a:t>обучающиеся, экстерны:</a:t>
            </a:r>
          </a:p>
          <a:p>
            <a:r>
              <a:rPr lang="ru-RU" dirty="0" smtClean="0"/>
              <a:t>получившие </a:t>
            </a:r>
            <a:r>
              <a:rPr lang="ru-RU" dirty="0"/>
              <a:t>по итоговому собеседованию по русскому языку неудовлетворительный результат </a:t>
            </a:r>
            <a:r>
              <a:rPr lang="ru-RU" dirty="0" smtClean="0"/>
              <a:t>(«незачет»);</a:t>
            </a:r>
            <a:endParaRPr lang="ru-RU" dirty="0"/>
          </a:p>
          <a:p>
            <a:r>
              <a:rPr lang="ru-RU" dirty="0"/>
              <a:t>не явившиеся на итоговое собеседование по русскому языку по уважительным причинам (болезнь или иные обстоятельства), подтвержденным документально;</a:t>
            </a:r>
          </a:p>
          <a:p>
            <a:r>
              <a:rPr lang="ru-RU" dirty="0"/>
              <a:t>не завершившие итоговое собеседование по русскому языку по уважительным причинам (болезнь или иные обстоятельства), подтвержденным документально.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155" y="2373202"/>
            <a:ext cx="1005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/>
              <a:t>Результат </a:t>
            </a:r>
            <a:r>
              <a:rPr lang="ru-RU" sz="3200" b="1" dirty="0"/>
              <a:t>итогового собеседования </a:t>
            </a:r>
            <a:endParaRPr lang="ru-RU" sz="3200" b="1" dirty="0" smtClean="0"/>
          </a:p>
          <a:p>
            <a:pPr algn="ctr">
              <a:defRPr/>
            </a:pPr>
            <a:r>
              <a:rPr lang="ru-RU" sz="3200" b="1" dirty="0" smtClean="0"/>
              <a:t>как </a:t>
            </a:r>
            <a:r>
              <a:rPr lang="ru-RU" sz="3200" b="1" dirty="0"/>
              <a:t>допуска к ГИА </a:t>
            </a:r>
            <a:r>
              <a:rPr lang="ru-RU" sz="3200" b="1" dirty="0" smtClean="0"/>
              <a:t>действует </a:t>
            </a:r>
          </a:p>
          <a:p>
            <a:pPr algn="ctr">
              <a:defRPr/>
            </a:pP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БЕССРОЧНО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08166" y="844654"/>
            <a:ext cx="8906493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Срок действия результатов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97860" y="1363799"/>
            <a:ext cx="10927976" cy="248194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</a:t>
            </a:r>
          </a:p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заполнения </a:t>
            </a:r>
          </a:p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бланков итогового собеседования</a:t>
            </a:r>
            <a:endParaRPr kumimoji="0" lang="ru-RU" sz="4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2498</TotalTime>
  <Words>1962</Words>
  <Application>Microsoft Office PowerPoint</Application>
  <PresentationFormat>Произвольный</PresentationFormat>
  <Paragraphs>295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Городская</vt:lpstr>
      <vt:lpstr>Организация и проведение итогового собеседования по русскому языку</vt:lpstr>
      <vt:lpstr>Нормативная документация</vt:lpstr>
      <vt:lpstr>Нормативная документация</vt:lpstr>
      <vt:lpstr>Участники итогового собеседования  по русскому языку 8 февраля 2023 года</vt:lpstr>
      <vt:lpstr>Сроки проведения</vt:lpstr>
      <vt:lpstr>Продолжительность проведения</vt:lpstr>
      <vt:lpstr>Повторный допуск в текущем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регистрационных полей бланка участником</vt:lpstr>
      <vt:lpstr>Заполнение бланков итогового собеседования экспертом</vt:lpstr>
      <vt:lpstr>Заполнение бланков итогового собеседования экспертом</vt:lpstr>
      <vt:lpstr>Заполнение регистрационных полей бланка экспертом</vt:lpstr>
      <vt:lpstr>Презентация PowerPoint</vt:lpstr>
      <vt:lpstr>Заполнение отчетных форм. ИС-01</vt:lpstr>
      <vt:lpstr>Презентация PowerPoint</vt:lpstr>
      <vt:lpstr>Заполнение отчетных форм. ИС-02</vt:lpstr>
      <vt:lpstr>Презентация PowerPoint</vt:lpstr>
      <vt:lpstr>Работа со станцией записи на этапе проведения собеседования</vt:lpstr>
      <vt:lpstr>Заполнение отчетных форм. ИС-04</vt:lpstr>
      <vt:lpstr>Заполнение отчетных форм. ИС-04</vt:lpstr>
      <vt:lpstr>Презентация PowerPoint</vt:lpstr>
      <vt:lpstr>Заполнение отчетных форм. ИС-08</vt:lpstr>
      <vt:lpstr>Презентация PowerPoint</vt:lpstr>
      <vt:lpstr>Заполнение отчетных форм. Ведомости со станции записи устных ответов</vt:lpstr>
      <vt:lpstr>Заполнение отчетных форм.  Ведомость сдачи экзамена участниками в потоковой записи</vt:lpstr>
      <vt:lpstr>Заполнение отчетных форм.  Ведомость экспорта аудиозаписей участников экзамена</vt:lpstr>
      <vt:lpstr>Передача бланков в ОГАУ СРЦОКО</vt:lpstr>
      <vt:lpstr>Передача материалов в ОГАУ СРЦОКО</vt:lpstr>
      <vt:lpstr>Презентация PowerPoint</vt:lpstr>
      <vt:lpstr>Передача бланков и отчетных форм в ОГАУ СРЦОКО</vt:lpstr>
      <vt:lpstr>Презентация PowerPoint</vt:lpstr>
      <vt:lpstr>Презентация PowerPoint</vt:lpstr>
      <vt:lpstr>Презентация PowerPoint</vt:lpstr>
      <vt:lpstr>Памятка по ИС</vt:lpstr>
      <vt:lpstr>Полезные сайты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</dc:title>
  <dc:creator>Пользователь</dc:creator>
  <cp:lastModifiedBy>Татьяна</cp:lastModifiedBy>
  <cp:revision>194</cp:revision>
  <cp:lastPrinted>2021-11-22T09:12:55Z</cp:lastPrinted>
  <dcterms:created xsi:type="dcterms:W3CDTF">2017-09-02T07:59:35Z</dcterms:created>
  <dcterms:modified xsi:type="dcterms:W3CDTF">2023-02-06T14:34:40Z</dcterms:modified>
</cp:coreProperties>
</file>