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1"/>
  </p:notesMasterIdLst>
  <p:handoutMasterIdLst>
    <p:handoutMasterId r:id="rId32"/>
  </p:handoutMasterIdLst>
  <p:sldIdLst>
    <p:sldId id="260" r:id="rId2"/>
    <p:sldId id="259" r:id="rId3"/>
    <p:sldId id="258" r:id="rId4"/>
    <p:sldId id="257" r:id="rId5"/>
    <p:sldId id="261" r:id="rId6"/>
    <p:sldId id="262" r:id="rId7"/>
    <p:sldId id="277" r:id="rId8"/>
    <p:sldId id="294" r:id="rId9"/>
    <p:sldId id="285" r:id="rId10"/>
    <p:sldId id="295" r:id="rId11"/>
    <p:sldId id="296" r:id="rId12"/>
    <p:sldId id="298" r:id="rId13"/>
    <p:sldId id="263" r:id="rId14"/>
    <p:sldId id="264" r:id="rId15"/>
    <p:sldId id="267" r:id="rId16"/>
    <p:sldId id="304" r:id="rId17"/>
    <p:sldId id="305" r:id="rId18"/>
    <p:sldId id="269" r:id="rId19"/>
    <p:sldId id="270" r:id="rId20"/>
    <p:sldId id="271" r:id="rId21"/>
    <p:sldId id="287" r:id="rId22"/>
    <p:sldId id="272" r:id="rId23"/>
    <p:sldId id="273" r:id="rId24"/>
    <p:sldId id="274" r:id="rId25"/>
    <p:sldId id="275" r:id="rId26"/>
    <p:sldId id="302" r:id="rId27"/>
    <p:sldId id="293" r:id="rId28"/>
    <p:sldId id="300" r:id="rId29"/>
    <p:sldId id="281" r:id="rId30"/>
  </p:sldIdLst>
  <p:sldSz cx="7559675" cy="7559675"/>
  <p:notesSz cx="9882188" cy="6761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008CDB0-F692-4129-8FD0-AF244A304B10}">
          <p14:sldIdLst>
            <p14:sldId id="260"/>
            <p14:sldId id="259"/>
            <p14:sldId id="258"/>
            <p14:sldId id="257"/>
            <p14:sldId id="261"/>
            <p14:sldId id="262"/>
            <p14:sldId id="277"/>
            <p14:sldId id="294"/>
            <p14:sldId id="285"/>
            <p14:sldId id="295"/>
            <p14:sldId id="296"/>
            <p14:sldId id="298"/>
            <p14:sldId id="263"/>
            <p14:sldId id="264"/>
            <p14:sldId id="267"/>
            <p14:sldId id="304"/>
            <p14:sldId id="305"/>
          </p14:sldIdLst>
        </p14:section>
        <p14:section name="Раздел без заголовка" id="{1CE6B1F8-BE4C-42BA-A628-15F13AE9539D}">
          <p14:sldIdLst>
            <p14:sldId id="269"/>
            <p14:sldId id="270"/>
            <p14:sldId id="271"/>
            <p14:sldId id="287"/>
            <p14:sldId id="272"/>
            <p14:sldId id="273"/>
            <p14:sldId id="274"/>
            <p14:sldId id="275"/>
            <p14:sldId id="302"/>
            <p14:sldId id="293"/>
            <p14:sldId id="300"/>
            <p14:sldId id="2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79BC58"/>
    <a:srgbClr val="FFFFFF"/>
    <a:srgbClr val="6FCECE"/>
    <a:srgbClr val="B6C185"/>
    <a:srgbClr val="C6E194"/>
    <a:srgbClr val="C0D03C"/>
    <a:srgbClr val="B7BE4A"/>
    <a:srgbClr val="D4F240"/>
    <a:srgbClr val="77C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9401" autoAdjust="0"/>
  </p:normalViewPr>
  <p:slideViewPr>
    <p:cSldViewPr>
      <p:cViewPr>
        <p:scale>
          <a:sx n="110" d="100"/>
          <a:sy n="110" d="100"/>
        </p:scale>
        <p:origin x="-660" y="1080"/>
      </p:cViewPr>
      <p:guideLst>
        <p:guide orient="horz" pos="2381"/>
        <p:guide pos="2381"/>
      </p:guideLst>
    </p:cSldViewPr>
  </p:slideViewPr>
  <p:outlineViewPr>
    <p:cViewPr>
      <p:scale>
        <a:sx n="33" d="100"/>
        <a:sy n="33" d="100"/>
      </p:scale>
      <p:origin x="0" y="19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notesViewPr>
    <p:cSldViewPr>
      <p:cViewPr varScale="1">
        <p:scale>
          <a:sx n="88" d="100"/>
          <a:sy n="88" d="100"/>
        </p:scale>
        <p:origin x="-1362" y="-108"/>
      </p:cViewPr>
      <p:guideLst>
        <p:guide orient="horz" pos="2129"/>
        <p:guide pos="31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8690338618011"/>
          <c:y val="0"/>
          <c:w val="0.6883113585373065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6125744290870591E-2"/>
                  <c:y val="-5.383094539950285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222234077540812E-2"/>
                  <c:y val="9.783762552312093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109135070954082E-2"/>
                  <c:y val="-8.9718242332504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6512456914937383E-2"/>
                  <c:y val="-2.39248646220012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 сельское хозяйство</c:v>
                </c:pt>
                <c:pt idx="1">
                  <c:v> производство и распределение электроэнергии, газа и воды</c:v>
                </c:pt>
                <c:pt idx="2">
                  <c:v>коммунальная инфраструктура</c:v>
                </c:pt>
                <c:pt idx="3">
                  <c:v>образование, здравоохранение, культура</c:v>
                </c:pt>
                <c:pt idx="4">
                  <c:v> прочее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0.59</c:v>
                </c:pt>
                <c:pt idx="1">
                  <c:v>7.4999999999999997E-2</c:v>
                </c:pt>
                <c:pt idx="2">
                  <c:v>0.27300000000000002</c:v>
                </c:pt>
                <c:pt idx="3">
                  <c:v>4.2999999999999997E-2</c:v>
                </c:pt>
                <c:pt idx="4">
                  <c:v>9.4E-2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87930884198146"/>
          <c:y val="0.64368929889785498"/>
          <c:w val="0.73448085937177843"/>
          <c:h val="0.353320171733932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28775973410905"/>
          <c:y val="7.5035500754667889E-2"/>
          <c:w val="0.64367732732488447"/>
          <c:h val="0.827233322619021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1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65B7CA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Lbls>
            <c:dLbl>
              <c:idx val="0"/>
              <c:layout>
                <c:manualLayout>
                  <c:x val="1.6799905361967037E-2"/>
                  <c:y val="1.350215875065694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16,</a:t>
                    </a:r>
                    <a:r>
                      <a:rPr lang="ru-RU" dirty="0" smtClean="0"/>
                      <a:t>33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764344679878305E-3"/>
                  <c:y val="1.36449768602767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38,78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552803582788562E-2"/>
                  <c:y val="2.84920356754676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ru-RU" dirty="0" smtClean="0"/>
                      <a:t>9,69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596192308233206E-2"/>
                  <c:y val="-9.811923079512830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1,53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5540979619456933E-3"/>
                  <c:y val="-2.96544262450780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33,67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Грузовой транспорт</c:v>
                </c:pt>
                <c:pt idx="1">
                  <c:v>Оптовая и розничная торговля</c:v>
                </c:pt>
                <c:pt idx="2">
                  <c:v>Сельское хозяйство</c:v>
                </c:pt>
                <c:pt idx="3">
                  <c:v>Распиловка и строгание древесины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0.14399999999999999</c:v>
                </c:pt>
                <c:pt idx="1">
                  <c:v>0.29899999999999999</c:v>
                </c:pt>
                <c:pt idx="2">
                  <c:v>0.11799999999999999</c:v>
                </c:pt>
                <c:pt idx="3">
                  <c:v>1.6E-2</c:v>
                </c:pt>
                <c:pt idx="4">
                  <c:v>0.42299999999999999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77641927493552"/>
          <c:y val="5.6849908228420766E-2"/>
          <c:w val="0.72451321635511146"/>
          <c:h val="0.739789877579578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2.2937233647187107E-2"/>
                  <c:y val="-4.23257632551766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26,32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687389442162804E-2"/>
                  <c:y val="1.129275133779696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73,68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0.26319999999999999</c:v>
                </c:pt>
                <c:pt idx="1">
                  <c:v>0.73680000000000001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08"/>
          <c:y val="0.84464055881081257"/>
          <c:w val="0.6438471267699043"/>
          <c:h val="0.15047438143093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5413531273023"/>
          <c:y val="0.48922434008872578"/>
          <c:w val="0.2803538044195743"/>
          <c:h val="0.440034873536640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5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Lbls>
            <c:dLbl>
              <c:idx val="0"/>
              <c:layout>
                <c:manualLayout>
                  <c:x val="-1.4422455877363832E-2"/>
                  <c:y val="-5.1875977399013825E-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60,8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828544538559488E-2"/>
                  <c:y val="-5.9422260554692428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116,6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629060396873183E-2"/>
                  <c:y val="-2.040164279044440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65,6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856632839193943E-2"/>
                  <c:y val="-2.07411985650426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619648892693238E-2"/>
                  <c:y val="-1.131852581994141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152,6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830876831375088E-2"/>
                  <c:y val="1.131852581994141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44,6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9.0140349233523119E-3"/>
                  <c:y val="-2.829631454985405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Социальная политика</c:v>
                </c:pt>
                <c:pt idx="4">
                  <c:v>Образование</c:v>
                </c:pt>
                <c:pt idx="5">
                  <c:v>Другое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60.8</c:v>
                </c:pt>
                <c:pt idx="1">
                  <c:v>116.6</c:v>
                </c:pt>
                <c:pt idx="2">
                  <c:v>65.599999999999994</c:v>
                </c:pt>
                <c:pt idx="3">
                  <c:v>17.3</c:v>
                </c:pt>
                <c:pt idx="4">
                  <c:v>152.6</c:v>
                </c:pt>
                <c:pt idx="5">
                  <c:v>44.6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00102064426933E-2"/>
          <c:y val="0.59791248952535003"/>
          <c:w val="0.46009522227758404"/>
          <c:h val="0.3486792881574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0933444147126"/>
          <c:y val="7.4834686587457108E-2"/>
          <c:w val="0.52492652929303296"/>
          <c:h val="0.5966415293428265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F9F15A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explosion val="1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5.4367252934012421E-2"/>
                  <c:y val="8.827837020055871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ru-RU" dirty="0" smtClean="0">
                        <a:latin typeface="+mn-lt"/>
                      </a:rPr>
                      <a:t>77,8</a:t>
                    </a:r>
                    <a:endParaRPr lang="en-US" dirty="0">
                      <a:latin typeface="+mn-lt"/>
                    </a:endParaRPr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508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873450586802456"/>
                  <c:y val="-7.0622696160447057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>
                        <a:latin typeface="+mn-lt"/>
                      </a:rPr>
                      <a:t>411,06</a:t>
                    </a:r>
                    <a:endParaRPr lang="en-US" sz="1000" dirty="0">
                      <a:latin typeface="+mn-lt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84213773995513E-2"/>
                  <c:y val="8.8278370200558717E-3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>
                        <a:latin typeface="+mn-lt"/>
                      </a:rPr>
                      <a:t>7,9</a:t>
                    </a:r>
                    <a:endParaRPr lang="en-US" sz="1000" dirty="0">
                      <a:latin typeface="+mn-lt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3767257621583727E-3"/>
                  <c:y val="3.3801445971867641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77.8</c:v>
                </c:pt>
                <c:pt idx="1">
                  <c:v>411.06</c:v>
                </c:pt>
                <c:pt idx="2">
                  <c:v>7.9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072118864305393E-2"/>
          <c:y val="0.67663354953424482"/>
          <c:w val="0.77300524270903315"/>
          <c:h val="0.239874575203787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83287" cy="337897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6581" y="0"/>
            <a:ext cx="4283287" cy="337897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4C093A57-41DA-404F-AEA5-918C9EB3DBB0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22188"/>
            <a:ext cx="4283287" cy="33789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6581" y="6422188"/>
            <a:ext cx="4283287" cy="33789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E366CDF3-FF30-4E63-B873-217EC7680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344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83287" cy="338976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6581" y="1"/>
            <a:ext cx="4283287" cy="338976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00475" y="844550"/>
            <a:ext cx="2281238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8451" y="3253737"/>
            <a:ext cx="7905287" cy="2662147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22187"/>
            <a:ext cx="4283287" cy="33897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6581" y="6422187"/>
            <a:ext cx="4283287" cy="338976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718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596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479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09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09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377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399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245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565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366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60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17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22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1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4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23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19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68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00475" y="844550"/>
            <a:ext cx="2281238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69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62563"/>
            <a:ext cx="7559675" cy="3297112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755967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923682"/>
            <a:ext cx="755967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763924"/>
            <a:ext cx="755967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439" y="5569496"/>
            <a:ext cx="4660320" cy="972373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924" y="3452770"/>
            <a:ext cx="5932122" cy="197663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4932" y="806364"/>
            <a:ext cx="5291773" cy="38302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3853" y="415041"/>
            <a:ext cx="1700927" cy="577429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8165" y="806365"/>
            <a:ext cx="3992546" cy="53955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944959" y="806365"/>
            <a:ext cx="5291773" cy="38302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62563"/>
            <a:ext cx="755967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755967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923682"/>
            <a:ext cx="755967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3924"/>
            <a:ext cx="755967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916" y="2394942"/>
            <a:ext cx="4932858" cy="267129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023" y="5078928"/>
            <a:ext cx="4936023" cy="92094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44959" y="806364"/>
            <a:ext cx="2766841" cy="38302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40315" y="806365"/>
            <a:ext cx="2766841" cy="38302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959" y="806365"/>
            <a:ext cx="2766841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6077" y="1543601"/>
            <a:ext cx="2766841" cy="30238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2092" y="806365"/>
            <a:ext cx="2766841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0210" y="1542174"/>
            <a:ext cx="2766841" cy="302387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10" y="2435896"/>
            <a:ext cx="3006083" cy="1387255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625" y="806366"/>
            <a:ext cx="3321069" cy="5395533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" y="3855679"/>
            <a:ext cx="2801528" cy="23584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262563"/>
            <a:ext cx="755967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755967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923682"/>
            <a:ext cx="755967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763924"/>
            <a:ext cx="755967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9789" y="1259946"/>
            <a:ext cx="3401854" cy="344782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781" y="1113874"/>
            <a:ext cx="3054057" cy="2384329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9" y="4921197"/>
            <a:ext cx="5277501" cy="1259946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7758"/>
            <a:ext cx="7559675" cy="193191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7559675" cy="56277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153857"/>
            <a:ext cx="755967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3924"/>
            <a:ext cx="755967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2577" y="4819505"/>
            <a:ext cx="5384128" cy="125994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959" y="807181"/>
            <a:ext cx="5291773" cy="3830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02780" y="6803708"/>
            <a:ext cx="20789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t>17.07.2024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983" y="6803708"/>
            <a:ext cx="2771882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9865" y="6803708"/>
            <a:ext cx="151193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9.wdp"/><Relationship Id="rId18" Type="http://schemas.microsoft.com/office/2007/relationships/hdphoto" Target="../media/hdphoto10.wdp"/><Relationship Id="rId3" Type="http://schemas.openxmlformats.org/officeDocument/2006/relationships/image" Target="../media/image64.png"/><Relationship Id="rId21" Type="http://schemas.microsoft.com/office/2007/relationships/hdphoto" Target="../media/hdphoto11.wdp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4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14.tiff"/><Relationship Id="rId10" Type="http://schemas.openxmlformats.org/officeDocument/2006/relationships/image" Target="../media/image70.png"/><Relationship Id="rId19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Relationship Id="rId2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14.tiff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image" Target="../media/image83.png"/><Relationship Id="rId7" Type="http://schemas.openxmlformats.org/officeDocument/2006/relationships/image" Target="../media/image13.pn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chart" Target="../charts/chart3.xml"/><Relationship Id="rId5" Type="http://schemas.openxmlformats.org/officeDocument/2006/relationships/image" Target="../media/image84.png"/><Relationship Id="rId15" Type="http://schemas.openxmlformats.org/officeDocument/2006/relationships/image" Target="../media/image89.png"/><Relationship Id="rId10" Type="http://schemas.microsoft.com/office/2007/relationships/hdphoto" Target="../media/hdphoto13.wdp"/><Relationship Id="rId19" Type="http://schemas.openxmlformats.org/officeDocument/2006/relationships/image" Target="../media/image93.png"/><Relationship Id="rId4" Type="http://schemas.microsoft.com/office/2007/relationships/hdphoto" Target="../media/hdphoto2.wdp"/><Relationship Id="rId9" Type="http://schemas.openxmlformats.org/officeDocument/2006/relationships/image" Target="../media/image86.png"/><Relationship Id="rId1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image" Target="../media/image13.png"/><Relationship Id="rId7" Type="http://schemas.microsoft.com/office/2007/relationships/hdphoto" Target="../media/hdphoto15.wdp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openxmlformats.org/officeDocument/2006/relationships/image" Target="../media/image102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microsoft.com/office/2007/relationships/hdphoto" Target="../media/hdphoto16.wdp"/><Relationship Id="rId1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3.png"/><Relationship Id="rId7" Type="http://schemas.openxmlformats.org/officeDocument/2006/relationships/image" Target="../media/image105.jpe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4.tiff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14.tiff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23.jpeg"/><Relationship Id="rId4" Type="http://schemas.microsoft.com/office/2007/relationships/hdphoto" Target="../media/hdphoto2.wdp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76.png"/><Relationship Id="rId3" Type="http://schemas.openxmlformats.org/officeDocument/2006/relationships/image" Target="../media/image14.tiff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132.jpeg"/><Relationship Id="rId5" Type="http://schemas.microsoft.com/office/2007/relationships/hdphoto" Target="../media/hdphoto11.wdp"/><Relationship Id="rId10" Type="http://schemas.openxmlformats.org/officeDocument/2006/relationships/image" Target="../media/image131.png"/><Relationship Id="rId4" Type="http://schemas.openxmlformats.org/officeDocument/2006/relationships/image" Target="../media/image126.png"/><Relationship Id="rId9" Type="http://schemas.openxmlformats.org/officeDocument/2006/relationships/image" Target="../media/image1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.png"/><Relationship Id="rId4" Type="http://schemas.microsoft.com/office/2007/relationships/hdphoto" Target="../media/hdphoto15.wdp"/><Relationship Id="rId9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.png"/><Relationship Id="rId7" Type="http://schemas.openxmlformats.org/officeDocument/2006/relationships/image" Target="../media/image141.png"/><Relationship Id="rId12" Type="http://schemas.microsoft.com/office/2007/relationships/hdphoto" Target="../media/hdphoto1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4.png"/><Relationship Id="rId5" Type="http://schemas.openxmlformats.org/officeDocument/2006/relationships/image" Target="../media/image139.png"/><Relationship Id="rId10" Type="http://schemas.openxmlformats.org/officeDocument/2006/relationships/image" Target="../media/image14.tiff"/><Relationship Id="rId4" Type="http://schemas.openxmlformats.org/officeDocument/2006/relationships/image" Target="../media/image138.jpeg"/><Relationship Id="rId9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.tiff"/><Relationship Id="rId7" Type="http://schemas.openxmlformats.org/officeDocument/2006/relationships/image" Target="../media/image1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4.tiff"/><Relationship Id="rId3" Type="http://schemas.openxmlformats.org/officeDocument/2006/relationships/image" Target="../media/image13.png"/><Relationship Id="rId7" Type="http://schemas.openxmlformats.org/officeDocument/2006/relationships/image" Target="../media/image153.png"/><Relationship Id="rId12" Type="http://schemas.microsoft.com/office/2007/relationships/hdphoto" Target="../media/hdphoto1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png"/><Relationship Id="rId14" Type="http://schemas.openxmlformats.org/officeDocument/2006/relationships/image" Target="../media/image158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165.png"/><Relationship Id="rId18" Type="http://schemas.openxmlformats.org/officeDocument/2006/relationships/image" Target="../media/image168.jpeg"/><Relationship Id="rId3" Type="http://schemas.openxmlformats.org/officeDocument/2006/relationships/image" Target="../media/image159.jpeg"/><Relationship Id="rId7" Type="http://schemas.openxmlformats.org/officeDocument/2006/relationships/image" Target="../media/image162.png"/><Relationship Id="rId12" Type="http://schemas.openxmlformats.org/officeDocument/2006/relationships/image" Target="../media/image14.tiff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4.png"/><Relationship Id="rId5" Type="http://schemas.openxmlformats.org/officeDocument/2006/relationships/image" Target="../media/image161.png"/><Relationship Id="rId15" Type="http://schemas.microsoft.com/office/2007/relationships/hdphoto" Target="../media/hdphoto19.wdp"/><Relationship Id="rId10" Type="http://schemas.microsoft.com/office/2007/relationships/hdphoto" Target="../media/hdphoto2.wdp"/><Relationship Id="rId4" Type="http://schemas.openxmlformats.org/officeDocument/2006/relationships/image" Target="../media/image160.png"/><Relationship Id="rId9" Type="http://schemas.openxmlformats.org/officeDocument/2006/relationships/image" Target="../media/image163.png"/><Relationship Id="rId14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microsoft.com/office/2007/relationships/hdphoto" Target="../media/hdphoto21.wdp"/><Relationship Id="rId7" Type="http://schemas.openxmlformats.org/officeDocument/2006/relationships/image" Target="../media/image1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molregion67@yandex.ru" TargetMode="External"/><Relationship Id="rId5" Type="http://schemas.openxmlformats.org/officeDocument/2006/relationships/hyperlink" Target="mailto:smolinvest67@smolinvest.com" TargetMode="External"/><Relationship Id="rId4" Type="http://schemas.openxmlformats.org/officeDocument/2006/relationships/hyperlink" Target="mailto:monast@admin-smolensk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14.tiff"/><Relationship Id="rId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4.tif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13.png"/><Relationship Id="rId1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chart" Target="../charts/chart1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13.png"/><Relationship Id="rId1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10"/>
            <a:ext cx="7560818" cy="7777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71" y="1714678"/>
            <a:ext cx="4629808" cy="46298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00" y="6226509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243" y="1690050"/>
            <a:ext cx="4800600" cy="47434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44" y="1087242"/>
            <a:ext cx="1684422" cy="168442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61" y="1689171"/>
            <a:ext cx="1684421" cy="168442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88" y="1738862"/>
            <a:ext cx="1655081" cy="16550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68" y="3244753"/>
            <a:ext cx="1696453" cy="16964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38" y="4726131"/>
            <a:ext cx="1684421" cy="16844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33" y="5256601"/>
            <a:ext cx="1660483" cy="16604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60" y="4710467"/>
            <a:ext cx="1667052" cy="16670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0" y="3196056"/>
            <a:ext cx="1667052" cy="16670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08350" y="3103388"/>
            <a:ext cx="357594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Муниципальное образование</a:t>
            </a:r>
          </a:p>
          <a:p>
            <a:pPr algn="ctr"/>
            <a:r>
              <a:rPr lang="ru-RU" sz="20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«Монастырщинский район»</a:t>
            </a:r>
          </a:p>
          <a:p>
            <a:pPr algn="ctr"/>
            <a:r>
              <a:rPr lang="ru-RU" sz="2000" b="1" dirty="0" smtClean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2000" b="1" dirty="0">
              <a:solidFill>
                <a:srgbClr val="317B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54722" y="4916647"/>
            <a:ext cx="983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2024 год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457" y="2889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2117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401670"/>
              </p:ext>
            </p:extLst>
          </p:nvPr>
        </p:nvGraphicFramePr>
        <p:xfrm>
          <a:off x="168296" y="1008076"/>
          <a:ext cx="7224722" cy="20426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7591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48805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32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67-12-02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104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en-US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177800" indent="3175"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Монастырщинский район, п. Монастырщина, территория СХТ;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 500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50 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п. Монастырщина: 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852774"/>
              </p:ext>
            </p:extLst>
          </p:nvPr>
        </p:nvGraphicFramePr>
        <p:xfrm>
          <a:off x="171443" y="5848680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57483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273938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примыкает к участку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54038"/>
              </p:ext>
            </p:extLst>
          </p:nvPr>
        </p:nvGraphicFramePr>
        <p:xfrm>
          <a:off x="171443" y="6095807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4795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283463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20 тыс.  руб. /год</a:t>
                      </a:r>
                    </a:p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Покупка – 300,0  тыс.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791533"/>
              </p:ext>
            </p:extLst>
          </p:nvPr>
        </p:nvGraphicFramePr>
        <p:xfrm>
          <a:off x="168294" y="3046414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06181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864100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54442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22860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1820"/>
              </p:ext>
            </p:extLst>
          </p:nvPr>
        </p:nvGraphicFramePr>
        <p:xfrm>
          <a:off x="171443" y="4099120"/>
          <a:ext cx="7208795" cy="13411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5730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551312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Инженерные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коммуникации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100 м; максимальная мощность </a:t>
                      </a:r>
                      <a:b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0,4 кВт; сроки осуществления тех. присоединения – 6-12  месяцев, стоимость – 4,6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0,1 км от участка; сроки осуществления тех. присоединения – до 1 года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100 м от участка; максимальная мощность 10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/час, сроки осуществления тех. присоединения 1 месяц, стоимость согласно смете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4263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локальных очистных сооружений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519" y="1047723"/>
            <a:ext cx="3389047" cy="19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457" y="2889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2117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79811"/>
              </p:ext>
            </p:extLst>
          </p:nvPr>
        </p:nvGraphicFramePr>
        <p:xfrm>
          <a:off x="168296" y="1008076"/>
          <a:ext cx="7224722" cy="20426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5725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67466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32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67-12- 03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104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10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177800" indent="3175" algn="l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Монастырщинский район, п. Монастырщина, ул. Революционная, д. 39;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500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50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п. Монастырщина: 0,8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968831"/>
              </p:ext>
            </p:extLst>
          </p:nvPr>
        </p:nvGraphicFramePr>
        <p:xfrm>
          <a:off x="168297" y="5793174"/>
          <a:ext cx="5931421" cy="25943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835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3063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5943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1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примыкает к участку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012788"/>
              </p:ext>
            </p:extLst>
          </p:nvPr>
        </p:nvGraphicFramePr>
        <p:xfrm>
          <a:off x="168297" y="6048724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835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3063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- 50,0  тыс. руб. /год</a:t>
                      </a:r>
                    </a:p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Покупка – 300,0 </a:t>
                      </a:r>
                      <a:r>
                        <a:rPr lang="ru-RU" sz="900" kern="1200" dirty="0" err="1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тыс</a:t>
                      </a:r>
                      <a:r>
                        <a:rPr lang="ru-RU" sz="900" kern="1200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626"/>
              </p:ext>
            </p:extLst>
          </p:nvPr>
        </p:nvGraphicFramePr>
        <p:xfrm>
          <a:off x="168294" y="3046413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06181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864100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54442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22860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0,38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204819"/>
              </p:ext>
            </p:extLst>
          </p:nvPr>
        </p:nvGraphicFramePr>
        <p:xfrm>
          <a:off x="168296" y="4096245"/>
          <a:ext cx="6947852" cy="129800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4607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59824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341950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Инженерные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коммуникации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 расстоянии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м; максимальная мощность 0,4 кВт; сроки осуществления тех. присоединения – 6-12 месяцев, стоимость – 4,6 млн.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24263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0,1 км от участка; сроки осуществления тех. присоединения – до 1 года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в  20 м от участка; максимальная мощность </a:t>
                      </a:r>
                      <a:b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куб. м/час, сроки осуществления тех. присоединения 1 месяц, стоимость согласно смете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2264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локальных очистных сооружений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526" y="1057053"/>
            <a:ext cx="3407708" cy="19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1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2117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95230"/>
              </p:ext>
            </p:extLst>
          </p:nvPr>
        </p:nvGraphicFramePr>
        <p:xfrm>
          <a:off x="168296" y="1112851"/>
          <a:ext cx="7224722" cy="20426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8524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39474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32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67-12-04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104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10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Монастырщинский район, с. Октябрьское, д. б/н;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 492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42 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центра  п. Монастырщина: 8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82338"/>
              </p:ext>
            </p:extLst>
          </p:nvPr>
        </p:nvGraphicFramePr>
        <p:xfrm>
          <a:off x="168297" y="5870733"/>
          <a:ext cx="5931421" cy="25943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835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3063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5943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1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примыкает к участку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950442"/>
              </p:ext>
            </p:extLst>
          </p:nvPr>
        </p:nvGraphicFramePr>
        <p:xfrm>
          <a:off x="163286" y="6139544"/>
          <a:ext cx="594360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2345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144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20 тыс. руб. /год</a:t>
                      </a:r>
                    </a:p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Покупка – 250,0 тыс.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225612"/>
              </p:ext>
            </p:extLst>
          </p:nvPr>
        </p:nvGraphicFramePr>
        <p:xfrm>
          <a:off x="168294" y="3151188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06181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864100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54442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22860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3,7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611961"/>
              </p:ext>
            </p:extLst>
          </p:nvPr>
        </p:nvGraphicFramePr>
        <p:xfrm>
          <a:off x="168296" y="4201020"/>
          <a:ext cx="6851901" cy="142653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115072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Инженерные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коммуникации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50 м; максимальная мощность 0,4 кВт; сроки осуществления тех. присоединения – 6-12 месяцев, стоимость – 4,6 млн.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401575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0,1 км от участка; сроки осуществления тех. присоединения –  до 1 года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401575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50 м от участка; макс. мощность 10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/час, сроки осуществления тех. присоединения 1 месяц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5762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локальных очистных сооружений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r="28882"/>
          <a:stretch/>
        </p:blipFill>
        <p:spPr>
          <a:xfrm>
            <a:off x="4010025" y="1143258"/>
            <a:ext cx="3181350" cy="19427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29015" y="2870531"/>
            <a:ext cx="5437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US" sz="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andex.ru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973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9" y="3791145"/>
            <a:ext cx="992023" cy="99202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9" y="3775635"/>
            <a:ext cx="1062406" cy="1062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39" y="5311765"/>
            <a:ext cx="1018111" cy="10181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3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9363" y="4853551"/>
            <a:ext cx="99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Грузовой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08904" y="4853550"/>
            <a:ext cx="222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 торговля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15241" y="6378446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82608" y="6385694"/>
            <a:ext cx="137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Распиловка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строгание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78" y="3785378"/>
            <a:ext cx="998768" cy="9987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30" y="5359330"/>
            <a:ext cx="991395" cy="991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38" y="3736138"/>
            <a:ext cx="1082222" cy="1082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42" y="5287715"/>
            <a:ext cx="1060876" cy="10608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2" y="5343253"/>
            <a:ext cx="1070126" cy="107012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4196"/>
            <a:ext cx="3140564" cy="29011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5201" y="3251753"/>
            <a:ext cx="274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69089" y="6336652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38" y="5423474"/>
            <a:ext cx="991395" cy="99139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66192" y="3963992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89076" y="3918199"/>
            <a:ext cx="875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56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66128" y="5531862"/>
            <a:ext cx="777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82390" y="5483380"/>
            <a:ext cx="449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43239" y="5531861"/>
            <a:ext cx="744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82</a:t>
            </a:r>
          </a:p>
          <a:p>
            <a:endParaRPr lang="ru-RU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81" y="2061678"/>
            <a:ext cx="841325" cy="853538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732"/>
            <a:ext cx="2722376" cy="88319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0276" y="1148833"/>
            <a:ext cx="2846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24449" y="2242494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191</a:t>
            </a:r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8" y="2211826"/>
            <a:ext cx="651064" cy="62240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8"/>
            <a:ext cx="4444274" cy="1064917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75845" y="1270445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</a:t>
            </a:r>
            <a:endParaRPr lang="ru-RU" sz="1600" b="1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8" name="Диаграмма 77"/>
          <p:cNvGraphicFramePr/>
          <p:nvPr>
            <p:extLst>
              <p:ext uri="{D42A27DB-BD31-4B8C-83A1-F6EECF244321}">
                <p14:modId xmlns:p14="http://schemas.microsoft.com/office/powerpoint/2010/main" val="208675153"/>
              </p:ext>
            </p:extLst>
          </p:nvPr>
        </p:nvGraphicFramePr>
        <p:xfrm>
          <a:off x="3524314" y="2338454"/>
          <a:ext cx="3626449" cy="2821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  <p:extLst>
      <p:ext uri="{BB962C8B-B14F-4D97-AF65-F5344CB8AC3E}">
        <p14:creationId xmlns:p14="http://schemas.microsoft.com/office/powerpoint/2010/main" val="33950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20195"/>
            <a:ext cx="5205792" cy="911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3883" y="154888"/>
            <a:ext cx="50202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r>
              <a:rPr lang="ru-RU" sz="17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7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Смоленской </a:t>
            </a:r>
            <a:r>
              <a:rPr lang="ru-RU" sz="1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7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58890" y="1127499"/>
            <a:ext cx="7315200" cy="173260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12117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9" y="3001900"/>
            <a:ext cx="2487753" cy="10097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23" y="3836090"/>
            <a:ext cx="806802" cy="8068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2" y="4715941"/>
            <a:ext cx="2539263" cy="149548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10" y="3158906"/>
            <a:ext cx="3107675" cy="1006031"/>
          </a:xfrm>
          <a:prstGeom prst="rect">
            <a:avLst/>
          </a:prstGeom>
        </p:spPr>
      </p:pic>
      <p:sp>
        <p:nvSpPr>
          <p:cNvPr id="37" name="Объект 9"/>
          <p:cNvSpPr txBox="1">
            <a:spLocks/>
          </p:cNvSpPr>
          <p:nvPr/>
        </p:nvSpPr>
        <p:spPr>
          <a:xfrm>
            <a:off x="4288454" y="3158907"/>
            <a:ext cx="2947767" cy="100283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затрат на уплату первого взноса (аванса) по договорам лизинга оборудования с российскими лизинговыми организациями, не более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рублей.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747002" y="3344544"/>
            <a:ext cx="388243" cy="50343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2871740" y="4642892"/>
            <a:ext cx="527010" cy="41750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36" idx="1"/>
          </p:cNvCxnSpPr>
          <p:nvPr/>
        </p:nvCxnSpPr>
        <p:spPr>
          <a:xfrm flipH="1">
            <a:off x="3747925" y="3661921"/>
            <a:ext cx="449484" cy="578724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763613" y="6422903"/>
            <a:ext cx="407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Смоленск, ул.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Энгельса,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dep-invest.admin-smolensk.ru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dep@smolinvest.com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5770" y="2961407"/>
            <a:ext cx="2439530" cy="1200329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50%  затрат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технологическое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присоединение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объектам электросетевого хозяйства мощностью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1,5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МВт, не более 2 млн.рублей.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3530" y="4896731"/>
            <a:ext cx="2525195" cy="1200329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МСП, являющимися социальными предприятиями или субъектам МСП,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созданными физическими лицами в возрасте до 25 лет включительно – до 0,5 млн. рублей.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C:\Users\Курочкиня ЕЯ\Desktop\Логотип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45" y="5674732"/>
            <a:ext cx="2293917" cy="72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63814" y="4642891"/>
            <a:ext cx="633595" cy="50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09" y="4537183"/>
            <a:ext cx="2907825" cy="10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90" y="5297343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4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8746" y="156238"/>
            <a:ext cx="5220929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5" y="315441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0" y="1805899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90372" y="1854471"/>
            <a:ext cx="71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4" y="2709834"/>
            <a:ext cx="2449953" cy="504138"/>
          </a:xfrm>
          <a:prstGeom prst="rect">
            <a:avLst/>
          </a:prstGeom>
        </p:spPr>
      </p:pic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val="545337180"/>
              </p:ext>
            </p:extLst>
          </p:nvPr>
        </p:nvGraphicFramePr>
        <p:xfrm>
          <a:off x="-333632" y="3211299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50162" y="1047988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17" y="5297342"/>
            <a:ext cx="3973345" cy="14059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80741" y="4712567"/>
            <a:ext cx="45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 до 2025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12" y="5414245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8009" y="1145074"/>
            <a:ext cx="206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033" y="6030800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510" y="5465641"/>
            <a:ext cx="3559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Увеличение поголовья КРС и посевных площадей 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64876" y="5994105"/>
            <a:ext cx="290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882581" y="4429999"/>
            <a:ext cx="1523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92" y="3248545"/>
            <a:ext cx="1123228" cy="112322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82" y="3265987"/>
            <a:ext cx="1128967" cy="11289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09911" y="1859816"/>
            <a:ext cx="8915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300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82841" y="1859816"/>
            <a:ext cx="8915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450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59430" y="1854471"/>
            <a:ext cx="8915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200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88458" y="2828299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39297" y="4412427"/>
            <a:ext cx="1817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02462" y="4396536"/>
            <a:ext cx="1930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яйцо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56280" y="3414266"/>
            <a:ext cx="12081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1,8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24851" y="3213973"/>
            <a:ext cx="1133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1825шт</a:t>
            </a:r>
            <a:endParaRPr lang="ru-RU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6" y="1647132"/>
            <a:ext cx="1196713" cy="119671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54" y="1729809"/>
            <a:ext cx="1172146" cy="117214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7" y="1673960"/>
            <a:ext cx="1167767" cy="116776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008121" y="1859816"/>
            <a:ext cx="10951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18,2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833847" y="28253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19299" y="1859816"/>
            <a:ext cx="8386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6,0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57640" y="1854471"/>
            <a:ext cx="10951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0,74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88458" y="2828299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66031" y="2828299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75" y="3268984"/>
            <a:ext cx="1123228" cy="112322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080114" y="3414267"/>
            <a:ext cx="109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10,1</a:t>
            </a:r>
            <a:r>
              <a: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т.</a:t>
            </a:r>
            <a:endParaRPr lang="ru-RU" sz="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746" y="156238"/>
            <a:ext cx="5220929" cy="7680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3" y="3387013"/>
            <a:ext cx="2450478" cy="3616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50" y="3728542"/>
            <a:ext cx="1944347" cy="2177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88" y="971810"/>
            <a:ext cx="2360092" cy="213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62" y="967628"/>
            <a:ext cx="2449174" cy="318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8745" y="186058"/>
            <a:ext cx="520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dirty="0" smtClean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513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" y="967627"/>
            <a:ext cx="2449174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950817"/>
            <a:ext cx="24128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9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0924" y="954975"/>
            <a:ext cx="2415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9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4074" y="950817"/>
            <a:ext cx="2181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 в АПК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01" y="3379622"/>
            <a:ext cx="251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</a:t>
            </a:r>
          </a:p>
          <a:p>
            <a:pPr algn="ctr"/>
            <a:r>
              <a:rPr lang="ru-RU" sz="9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территорий</a:t>
            </a:r>
            <a:endParaRPr lang="ru-RU" sz="9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5702" y="3275781"/>
            <a:ext cx="2340149" cy="230832"/>
          </a:xfrm>
          <a:prstGeom prst="rect">
            <a:avLst/>
          </a:prstGeom>
          <a:solidFill>
            <a:srgbClr val="BF9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Техническая модернизация</a:t>
            </a:r>
            <a:endParaRPr lang="ru-RU" sz="9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" y="1220583"/>
            <a:ext cx="2304754" cy="193564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82" y="1314912"/>
            <a:ext cx="2437241" cy="184131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87" y="1382702"/>
            <a:ext cx="2519083" cy="833804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5121187" y="4139877"/>
            <a:ext cx="2360092" cy="2142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190104" y="3774594"/>
            <a:ext cx="2089428" cy="2705098"/>
            <a:chOff x="515" y="3891376"/>
            <a:chExt cx="2351713" cy="291251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rgbClr val="AEE69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" y="3938212"/>
              <a:ext cx="2322517" cy="1702417"/>
            </a:xfrm>
            <a:prstGeom prst="rect">
              <a:avLst/>
            </a:prstGeom>
          </p:spPr>
        </p:pic>
        <p:sp>
          <p:nvSpPr>
            <p:cNvPr id="31" name="Объект 31"/>
            <p:cNvSpPr txBox="1">
              <a:spLocks/>
            </p:cNvSpPr>
            <p:nvPr/>
          </p:nvSpPr>
          <p:spPr>
            <a:xfrm>
              <a:off x="517" y="3891376"/>
              <a:ext cx="2351711" cy="29125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8984" indent="-188984" algn="l" defTabSz="755934" rtl="0" eaLnBrk="1" latinLnBrk="0" hangingPunct="1">
                <a:lnSpc>
                  <a:spcPct val="90000"/>
                </a:lnSpc>
                <a:spcBef>
                  <a:spcPts val="827"/>
                </a:spcBef>
                <a:buFont typeface="Arial" panose="020B0604020202020204" pitchFamily="34" charset="0"/>
                <a:buChar char="•"/>
                <a:defRPr sz="23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51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4918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6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2885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00853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78820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56787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34754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12722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endParaRPr lang="ru-RU" sz="8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Объект 31"/>
          <p:cNvSpPr txBox="1">
            <a:spLocks/>
          </p:cNvSpPr>
          <p:nvPr/>
        </p:nvSpPr>
        <p:spPr>
          <a:xfrm>
            <a:off x="5045003" y="1382702"/>
            <a:ext cx="2397987" cy="2015431"/>
          </a:xfrm>
          <a:prstGeom prst="rect">
            <a:avLst/>
          </a:prstGeom>
          <a:gradFill>
            <a:gsLst>
              <a:gs pos="0">
                <a:schemeClr val="accent3"/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уплату страховой премии, начисленной  по договору сельскохозяйственного страхования в области растениеводства и (или) животноводства, и (или) товарной </a:t>
            </a:r>
            <a:r>
              <a:rPr lang="ru-RU" sz="900" spc="-50" dirty="0" err="1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товарного рыболовства).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ru-RU" sz="85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40" y="3595843"/>
            <a:ext cx="2279923" cy="2937726"/>
          </a:xfrm>
          <a:prstGeom prst="rect">
            <a:avLst/>
          </a:prstGeom>
        </p:spPr>
      </p:pic>
      <p:sp>
        <p:nvSpPr>
          <p:cNvPr id="36" name="Объект 31"/>
          <p:cNvSpPr txBox="1">
            <a:spLocks/>
          </p:cNvSpPr>
          <p:nvPr/>
        </p:nvSpPr>
        <p:spPr>
          <a:xfrm>
            <a:off x="2627709" y="3635822"/>
            <a:ext cx="2160241" cy="2808311"/>
          </a:xfrm>
          <a:prstGeom prst="rect">
            <a:avLst/>
          </a:prstGeom>
          <a:gradFill>
            <a:gsLst>
              <a:gs pos="0">
                <a:srgbClr val="B6C185"/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1.Субсидии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приобретение сельскохозяйственной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промышленной техники для производства сельскохозяйственной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продукции;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уплату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лизинговых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платежей при приобретении сельскохозяйственной техники и оборудования;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затрат, связанных  с разработкой проектно-сметной документации на создание и (или) модернизацию  молочно-товарных ферм и проведение инженерных изысканий, выполняемых в целях подготовки данной проектной документации;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создание и (или) модернизацию объектов агропромышленного комплекса, а также на приобретение и ввод в  промышленную эксплуатацию маркировочного оборудования для внедрения обязательной маркировки отдельных видов молочной продукции;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ru-RU" sz="900" spc="-5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ru-RU" sz="900" spc="-5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900" spc="-5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900" spc="-5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Объект 31"/>
          <p:cNvSpPr txBox="1">
            <a:spLocks/>
          </p:cNvSpPr>
          <p:nvPr/>
        </p:nvSpPr>
        <p:spPr>
          <a:xfrm>
            <a:off x="2528257" y="5122767"/>
            <a:ext cx="2453318" cy="1382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29" y="6569172"/>
            <a:ext cx="964743" cy="805888"/>
          </a:xfrm>
          <a:prstGeom prst="rect">
            <a:avLst/>
          </a:prstGeom>
        </p:spPr>
      </p:pic>
      <p:sp>
        <p:nvSpPr>
          <p:cNvPr id="49" name="Объект 31"/>
          <p:cNvSpPr>
            <a:spLocks noGrp="1"/>
          </p:cNvSpPr>
          <p:nvPr/>
        </p:nvSpPr>
        <p:spPr>
          <a:xfrm>
            <a:off x="108092" y="1289372"/>
            <a:ext cx="2329151" cy="1770387"/>
          </a:xfrm>
          <a:prstGeom prst="rect">
            <a:avLst/>
          </a:prstGeom>
          <a:gradFill>
            <a:gsLst>
              <a:gs pos="0">
                <a:srgbClr val="6FCECE"/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</a:t>
            </a: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поддержку элитного семеноводства;</a:t>
            </a:r>
            <a:endParaRPr lang="ru-RU" sz="10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</a:t>
            </a: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комплекса агротехнических работ на посевных площадях, занятых зерновыми, зернобобовыми и кормовыми культурами;</a:t>
            </a:r>
            <a:endParaRPr lang="ru-RU" sz="10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</a:t>
            </a: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и реализацию зерновых культур;</a:t>
            </a:r>
            <a:endParaRPr lang="ru-RU" sz="10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ru-RU" sz="10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</a:t>
            </a: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приобретение горюче-смазочных  материалов, используемых при производстве зерновых культур;</a:t>
            </a:r>
            <a:endParaRPr lang="ru-RU" sz="10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lang="ru-RU" sz="10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</a:t>
            </a: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поддержку производства льна-долгунца и(или) технической конопли;</a:t>
            </a:r>
            <a:endParaRPr lang="ru-RU" sz="10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ru-RU" sz="10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</a:t>
            </a:r>
            <a:r>
              <a:rPr lang="ru-RU" sz="10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производства картофеля и овощей.</a:t>
            </a:r>
            <a:endParaRPr lang="ru-RU" sz="10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Объект 31"/>
          <p:cNvSpPr txBox="1">
            <a:spLocks/>
          </p:cNvSpPr>
          <p:nvPr/>
        </p:nvSpPr>
        <p:spPr>
          <a:xfrm>
            <a:off x="2528258" y="1348564"/>
            <a:ext cx="2367593" cy="1711193"/>
          </a:xfrm>
          <a:prstGeom prst="rec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746125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Субсидии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поддержку племенного животноводства.</a:t>
            </a:r>
          </a:p>
          <a:p>
            <a:pPr algn="just" defTabSz="746125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 Субсидии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приобретение племенного молодняка.</a:t>
            </a:r>
          </a:p>
          <a:p>
            <a:pPr algn="just" defTabSz="746125"/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повышение продуктивности в молочном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скотоводстве;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746125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прирост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поголовья молочных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коров;</a:t>
            </a:r>
          </a:p>
          <a:p>
            <a:pPr algn="just" defTabSz="746125"/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содержание высокопродуктивного поголовья молочных коров;</a:t>
            </a:r>
          </a:p>
          <a:p>
            <a:pPr algn="just" defTabSz="746125"/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Субсидии на развитие мясного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животноводства;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746125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реализованную товарную рыбу, произведенную в Смоленской области.;</a:t>
            </a:r>
          </a:p>
          <a:p>
            <a:pPr algn="just" defTabSz="746125"/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Субсидии 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приобретение рыбопосадочного материала.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8034" y="3818095"/>
            <a:ext cx="20055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Социальные выплаты на строительство (приобретение) жилья в сельской местности гражданам РФ.</a:t>
            </a:r>
          </a:p>
          <a:p>
            <a:pPr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строительство (приобретение) жилья, предоставляемого гражданам по договору найма жилого помещения.</a:t>
            </a:r>
          </a:p>
          <a:p>
            <a:pPr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Субсидия на реализацию мероприятий по благоустройству сельских территорий.</a:t>
            </a:r>
          </a:p>
          <a:p>
            <a:pPr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затрат, связанных с обеспечением квалифицированными специалистами.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80598" y="2315757"/>
            <a:ext cx="2181518" cy="390868"/>
          </a:xfrm>
          <a:prstGeom prst="rect">
            <a:avLst/>
          </a:prstGeom>
          <a:solidFill>
            <a:srgbClr val="79BC5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Возвращение процентных ставок по кредитам</a:t>
            </a:r>
            <a:endParaRPr lang="ru-RU" sz="9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80599" y="2751801"/>
            <a:ext cx="2012495" cy="646331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83290" y="2751802"/>
            <a:ext cx="215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процентов по инвестиционным кредитам (займам) в агропромышленном комплексе.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indent="180975" algn="just" defTabSz="755934">
              <a:buFont typeface="+mj-lt"/>
              <a:buAutoNum type="arabicPeriod"/>
            </a:pP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0599" y="3519735"/>
            <a:ext cx="218151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малых форм хозяйствования</a:t>
            </a:r>
            <a:endParaRPr lang="ru-RU" sz="9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50476" y="4018266"/>
            <a:ext cx="2187040" cy="24468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ru-RU" sz="900" b="1" dirty="0" smtClean="0"/>
              <a:t>1. </a:t>
            </a:r>
            <a:r>
              <a:rPr lang="ru-RU" sz="900" b="1" spc="-50" dirty="0" smtClean="0"/>
              <a:t>Предоставление</a:t>
            </a:r>
            <a:r>
              <a:rPr lang="ru-RU" sz="900" b="1" dirty="0" smtClean="0"/>
              <a:t> грантов «</a:t>
            </a:r>
            <a:r>
              <a:rPr lang="ru-RU" sz="900" b="1" dirty="0" err="1" smtClean="0"/>
              <a:t>Агростартап</a:t>
            </a:r>
            <a:r>
              <a:rPr lang="ru-RU" sz="900" b="1" dirty="0" smtClean="0"/>
              <a:t>» крестьянским </a:t>
            </a:r>
            <a:r>
              <a:rPr lang="ru-RU" sz="900" b="1" dirty="0"/>
              <a:t>(</a:t>
            </a:r>
            <a:r>
              <a:rPr lang="ru-RU" sz="900" b="1" dirty="0" smtClean="0"/>
              <a:t>фермерским) хозяйствам или  индивидуальным предпринимателям на их создание и развитие;</a:t>
            </a:r>
            <a:endParaRPr lang="ru-RU" sz="900" b="1" dirty="0"/>
          </a:p>
          <a:p>
            <a:r>
              <a:rPr lang="ru-RU" sz="900" b="1" dirty="0"/>
              <a:t>2. </a:t>
            </a:r>
            <a:r>
              <a:rPr lang="ru-RU" sz="900" b="1" dirty="0" smtClean="0"/>
              <a:t>Предоставление грантов на развитие семейных ферм на базе крестьянских(фермерских) хозяйств, включая индивидуальных предпринимателей;</a:t>
            </a:r>
            <a:endParaRPr lang="ru-RU" sz="900" b="1" dirty="0"/>
          </a:p>
          <a:p>
            <a:r>
              <a:rPr lang="ru-RU" sz="900" b="1" dirty="0" smtClean="0"/>
              <a:t>3. Предоставление субсидий сельскохозяйственным потребительским кооперативам (</a:t>
            </a:r>
            <a:r>
              <a:rPr lang="ru-RU" sz="900" b="1" dirty="0"/>
              <a:t>за исключением сельскохозяйственных потребительских кредитных кооперативов) на возмещение части затрат, связанных с их развитием.</a:t>
            </a:r>
          </a:p>
        </p:txBody>
      </p:sp>
    </p:spTree>
    <p:extLst>
      <p:ext uri="{BB962C8B-B14F-4D97-AF65-F5344CB8AC3E}">
        <p14:creationId xmlns:p14="http://schemas.microsoft.com/office/powerpoint/2010/main" val="14388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916" y="179439"/>
            <a:ext cx="4932858" cy="648072"/>
          </a:xfrm>
        </p:spPr>
        <p:txBody>
          <a:bodyPr/>
          <a:lstStyle/>
          <a:p>
            <a:pPr algn="ctr"/>
            <a:r>
              <a:rPr lang="ru-RU" sz="1400" smtClean="0"/>
              <a:t>Государственная поддержка сельхозтоваропроизводителей (субсидии)</a:t>
            </a: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8618" y="1230163"/>
            <a:ext cx="2736304" cy="533450"/>
          </a:xfrm>
          <a:solidFill>
            <a:schemeClr val="accent3"/>
          </a:solidFill>
          <a:ln>
            <a:solidFill>
              <a:schemeClr val="tx1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ru-RU" sz="900" b="1" smtClean="0">
                <a:latin typeface="Open Sans Semibold"/>
              </a:rPr>
              <a:t>Вовлечение в оборот и комплексная мелиорация земель сельскохозяйственного назначения</a:t>
            </a:r>
            <a:endParaRPr lang="ru-RU" sz="900" b="1" dirty="0">
              <a:latin typeface="Open Sans Semibold"/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>
          <a:xfrm>
            <a:off x="6948189" y="7164213"/>
            <a:ext cx="504056" cy="288032"/>
          </a:xfrm>
        </p:spPr>
        <p:txBody>
          <a:bodyPr/>
          <a:lstStyle/>
          <a:p>
            <a:pPr algn="ctr"/>
            <a:r>
              <a:rPr lang="ru-RU" sz="1800" i="1" smtClean="0">
                <a:solidFill>
                  <a:srgbClr val="79BC58"/>
                </a:solidFill>
              </a:rPr>
              <a:t>17</a:t>
            </a:r>
            <a:endParaRPr lang="ru-RU" sz="1800" i="1" dirty="0">
              <a:solidFill>
                <a:srgbClr val="79BC58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3330" y="1907629"/>
            <a:ext cx="2808312" cy="2736304"/>
          </a:xfrm>
          <a:prstGeom prst="roundRect">
            <a:avLst/>
          </a:prstGeom>
          <a:gradFill>
            <a:gsLst>
              <a:gs pos="0">
                <a:srgbClr val="B6C185"/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1.Субсидии 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культуртехнических мероприятий на  выбывших сельскохозяйственных угодьях, вовлекаемых в сельскохозяйственный оборот, в том числе в рамках федерального проекта «Экспорт продукции АПК»;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мероприятий в области  известкования кислых почв на пашне;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гидромелиоративных мероприятий;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Субсидия сельскохозяйственным товаропроизводителям, относящимся к категории микропредприятий, на возмещение части затрат на проведение культуртехнических мероприятий на выбывших сельскохозяйственных угодьях, вовлекаемых в сельскохозяйственный оборот;</a:t>
            </a:r>
          </a:p>
          <a:p>
            <a:pPr lvl="0" algn="just"/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Субсидия бюджетам муниципальных образований на подготовку проектов межевания земельных участков и на проведение кадастровых работ.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1525" y="179437"/>
            <a:ext cx="122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062698" y="2197521"/>
            <a:ext cx="2795413" cy="1872208"/>
          </a:xfrm>
          <a:prstGeom prst="rect">
            <a:avLst/>
          </a:prstGeom>
          <a:noFill/>
          <a:ln>
            <a:prstDash val="sysDash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62697" y="1461785"/>
            <a:ext cx="2795411" cy="230832"/>
          </a:xfrm>
          <a:prstGeom prst="rect">
            <a:avLst/>
          </a:prstGeom>
          <a:solidFill>
            <a:srgbClr val="6FCECE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Open Sans Semibold"/>
              </a:rPr>
              <a:t>Развитие сельских территорий</a:t>
            </a:r>
            <a:endParaRPr lang="ru-RU" sz="900" b="1" dirty="0">
              <a:latin typeface="Open Sans Semibold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461" y="4746697"/>
            <a:ext cx="2376264" cy="23083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n>
                  <a:solidFill>
                    <a:srgbClr val="FF66FF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Open Sans Semibold"/>
              </a:rPr>
              <a:t>Социальные выплаты</a:t>
            </a:r>
            <a:endParaRPr lang="ru-RU" sz="900" b="1" dirty="0">
              <a:ln>
                <a:solidFill>
                  <a:srgbClr val="FF66FF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Open Sans Semibold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3330" y="5075981"/>
            <a:ext cx="2950443" cy="216024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62698" y="2339677"/>
            <a:ext cx="2795413" cy="1338828"/>
          </a:xfrm>
          <a:prstGeom prst="rect">
            <a:avLst/>
          </a:prstGeom>
          <a:gradFill>
            <a:gsLst>
              <a:gs pos="0">
                <a:srgbClr val="B6C185"/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wrap="square">
            <a:spAutoFit/>
          </a:bodyPr>
          <a:lstStyle/>
          <a:p>
            <a:pPr lvl="0" algn="just" defTabSz="755934"/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выплаты на строительство (приобретение) жилья в сельской местности гражданам РФ.</a:t>
            </a:r>
          </a:p>
          <a:p>
            <a:pPr lvl="0"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строительство (приобретение) жилья, предоставляемого гражданам по договору найма жилого помещения.</a:t>
            </a:r>
          </a:p>
          <a:p>
            <a:pPr lvl="0"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Субсидия на реализацию мероприятий по благоустройству сельских территорий.</a:t>
            </a:r>
          </a:p>
          <a:p>
            <a:pPr lvl="0"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затрат, связанных с обеспечением квалифицированными специалистами.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37" y="6137770"/>
            <a:ext cx="963613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53329" y="5075981"/>
            <a:ext cx="2950444" cy="1754326"/>
          </a:xfrm>
          <a:prstGeom prst="rect">
            <a:avLst/>
          </a:prstGeom>
          <a:gradFill>
            <a:gsLst>
              <a:gs pos="0">
                <a:srgbClr val="B6C185"/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</p:spPr>
        <p:txBody>
          <a:bodyPr wrap="square">
            <a:spAutoFit/>
          </a:bodyPr>
          <a:lstStyle/>
          <a:p>
            <a:pPr lvl="0" algn="just" defTabSz="755934"/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Выплата единовременного областного государственного пособия молодым специалистам, являющимися гражданами Российской Федерации, работающими в сельскохозяйственных организациях, крестьянских (фермерских) хозяйствах, областных государственных организациях  ветеринарии, у индивидуальных предпринимателей, в соответствии с  областным нормативным правовым актом;</a:t>
            </a:r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755934"/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ru-RU" sz="900" spc="-5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ежемесячных выплат молодым специалистам, работающим в сельскохозяйственных организациях, 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крестьянских (фермерских) хозяйствах, областных государственных организациях  ветеринарии, у индивидуальных предпринимателей, в соответствии с  областным нормативным правовым актом;</a:t>
            </a:r>
          </a:p>
          <a:p>
            <a:pPr lvl="0" algn="just" defTabSz="755934"/>
            <a:endParaRPr lang="ru-RU" sz="900" spc="-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308776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1361" y="135075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3" y="5420919"/>
            <a:ext cx="2601282" cy="1278261"/>
          </a:xfrm>
          <a:prstGeom prst="rect">
            <a:avLst/>
          </a:prstGeom>
        </p:spPr>
      </p:pic>
      <p:pic>
        <p:nvPicPr>
          <p:cNvPr id="22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09912" y="1142798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4" y="1113007"/>
            <a:ext cx="1057501" cy="105750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1412" y="4843483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7656" y="1226258"/>
            <a:ext cx="2283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2146" y="5580037"/>
            <a:ext cx="2231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268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0466" y="6052850"/>
            <a:ext cx="1537856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339 км </a:t>
            </a:r>
          </a:p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  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98860" y="1365018"/>
            <a:ext cx="1259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1262,6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865" y="6636345"/>
            <a:ext cx="11897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292,2 км </a:t>
            </a:r>
          </a:p>
          <a:p>
            <a:pPr algn="ctr"/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1076" y="2293715"/>
            <a:ext cx="4001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регионального значения: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3" y="2665714"/>
            <a:ext cx="419014" cy="41901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5" y="3337936"/>
            <a:ext cx="435263" cy="435263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616013" y="3185536"/>
            <a:ext cx="2641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Монастырщина-Любавичи–Дубровка–граница республики Беларусь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10563" y="2669956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Смоленск-Русилово-Упокой-Монастырщина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12" y="1578202"/>
            <a:ext cx="4541677" cy="40925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3228" y="3933737"/>
            <a:ext cx="17981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Прудки-Монастырщина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7" y="4326422"/>
            <a:ext cx="4508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8660" y="4401495"/>
            <a:ext cx="2035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Хиславичи-Монастырщина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3" y="3907408"/>
            <a:ext cx="419014" cy="4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62" y="156238"/>
            <a:ext cx="5170513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7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6267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0814" y="1501797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9970" y="993893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456563" y="2964132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8903" y="3424732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отделений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27537" y="3123913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740" y="349804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сотовой связи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8729" y="5158830"/>
            <a:ext cx="2197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</a:t>
            </a:r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цифровое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телерадиовещание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5" y="1452359"/>
            <a:ext cx="959403" cy="959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2" y="5181517"/>
            <a:ext cx="1251611" cy="12516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5" y="3141642"/>
            <a:ext cx="1186215" cy="11862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2" y="3105128"/>
            <a:ext cx="1223035" cy="12230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7"/>
            <a:ext cx="1237827" cy="12378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7"/>
            <a:ext cx="1237827" cy="12378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30"/>
            <a:ext cx="1237827" cy="123782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09521" y="1426696"/>
            <a:ext cx="288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 ПАО «Ростелеком» сервисный центр          г. Починок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658" y="4398331"/>
            <a:ext cx="1841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«МТС» </a:t>
            </a:r>
          </a:p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«Билайн»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«Теле 2»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«Мегафон»</a:t>
            </a:r>
          </a:p>
          <a:p>
            <a:pPr marL="285750" indent="-285750" algn="ctr">
              <a:buFontTx/>
              <a:buChar char="-"/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40"/>
            <a:ext cx="1720322" cy="1240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5"/>
            <a:ext cx="969093" cy="1240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8"/>
            <a:ext cx="969093" cy="12403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8" y="4371500"/>
            <a:ext cx="307640" cy="3168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5" y="4777282"/>
            <a:ext cx="342943" cy="34222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8" y="5254388"/>
            <a:ext cx="387122" cy="28337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3" y="5622323"/>
            <a:ext cx="352294" cy="3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559" y="156238"/>
            <a:ext cx="5196117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87727" y="118304"/>
            <a:ext cx="5147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 «Монастырщинский район»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9494" y="1782986"/>
            <a:ext cx="44032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Администрация муниципального образования «Монастырщинский район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Смоленской области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всегда открыта для делового сотрудничества. Политика районной власти направлена на всяческую помощь и поддержку всех заинтересованных инвесторов, желающих претворить здесь свои интересные идеи и проекты.</a:t>
            </a: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Основной отраслью экономики является сельское хозяйство. Инвестиционный потенциал района - наличие свободных неиспользуемых земель и объектов недвижимости, пригодных для размещения производств. Мы готовы предоставить инвесторам необходимое количество земли для развития овощеводства, растениеводства, животноводства.</a:t>
            </a:r>
          </a:p>
          <a:p>
            <a:pPr indent="35560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Монастырщинский район – один из живописных и  богатых историей уголков Смоленской области, имеет рекреационные  лесные  и водные ресурсы.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130" y="3906645"/>
            <a:ext cx="24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Титов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Виктор </a:t>
            </a:r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Борисович</a:t>
            </a:r>
          </a:p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76294" y="1285897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916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9" y="1464053"/>
            <a:ext cx="2349989" cy="23466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8578" y="6156142"/>
            <a:ext cx="6038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</a:t>
            </a:r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Монастырщинский </a:t>
            </a:r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район! </a:t>
            </a:r>
            <a:endParaRPr lang="ru-RU" sz="1400" dirty="0" smtClean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6369" y="4661308"/>
            <a:ext cx="6711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350838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Приезжайте к нам, мы будем рады сотрудничеству с Вами! 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r>
              <a:rPr lang="ru-RU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93663" indent="350838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заинтересованы в расширении партнерских связей на территории региона и ближнего зарубежья. 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3663" indent="350838" algn="just"/>
            <a:r>
              <a:rPr lang="ru-RU" sz="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3663" indent="350838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Надеюсь, что ваш искренний интерес к нашему району положит начало плодотворному и взаимовыгодному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8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26793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5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8129" y="4198277"/>
            <a:ext cx="13083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1,091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8921" y="2131561"/>
            <a:ext cx="1729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323,7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7384" y="1272111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1769" y="3396540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0" y="5326911"/>
            <a:ext cx="2308594" cy="13886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TextBox 34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EBEBA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58" y="1656887"/>
            <a:ext cx="4248471" cy="3023053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0" name="TextBox 49"/>
          <p:cNvSpPr txBox="1"/>
          <p:nvPr/>
        </p:nvSpPr>
        <p:spPr>
          <a:xfrm>
            <a:off x="3222599" y="1137113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сфера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48511" y="4110984"/>
            <a:ext cx="2215788" cy="238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41" y="4110984"/>
            <a:ext cx="2824413" cy="282441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22599" y="1656888"/>
            <a:ext cx="3941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Выполнены работы по ремонту  улиц в п. Монастырщина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проекту «Культура малой родины» выполнен  ремонт  Татарского СДК , Железняковского СДК,  Любавичского СДК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Выполнен первый этап работ по ремонту моста через р. Железняк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Выполнен ремонт МБОУ Монастырщинская средняя школа им. А.И. Колдунова и МБОУ Сычевская школа в рамках реализации областной государственной программы «Развитие образования в Смоленской области»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Создана «Точка роста» в МОУ Новомихайловская средняя школа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целях решения жилищной проблемы молодых семей и улучшения демографической ситуации успешно реализуется районная целевая программа «Обеспечение жильем молодых семей  муниципального образования «Монастырщинский район»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457" y="342324"/>
            <a:ext cx="549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33562" y="2094937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1505" y="3577549"/>
            <a:ext cx="2364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424,3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42760" y="1177453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89133" y="1534561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51454" y="479749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27" y="4307332"/>
            <a:ext cx="1452636" cy="145263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605510" y="4514371"/>
            <a:ext cx="1473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490,53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кв.м.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7179" y="2810014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7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9"/>
            <a:ext cx="612512" cy="61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964734" y="3162498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9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4" y="2737946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4" y="2718706"/>
            <a:ext cx="1470345" cy="1470345"/>
          </a:xfrm>
          <a:prstGeom prst="rect">
            <a:avLst/>
          </a:prstGeom>
        </p:spPr>
      </p:pic>
      <p:pic>
        <p:nvPicPr>
          <p:cNvPr id="51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3" y="1160970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988585" y="1433218"/>
            <a:ext cx="7212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ru-RU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76917" y="3049986"/>
            <a:ext cx="761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70"/>
            <a:ext cx="2524159" cy="16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1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4582"/>
            <a:ext cx="421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осуществляющие </a:t>
            </a:r>
            <a:r>
              <a:rPr lang="ru-RU" sz="1600" b="1" dirty="0" smtClean="0">
                <a:solidFill>
                  <a:srgbClr val="3298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</a:t>
            </a:r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ность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348910"/>
              </p:ext>
            </p:extLst>
          </p:nvPr>
        </p:nvGraphicFramePr>
        <p:xfrm>
          <a:off x="236368" y="1962476"/>
          <a:ext cx="3745782" cy="1739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923">
                  <a:extLst>
                    <a:ext uri="{9D8B030D-6E8A-4147-A177-3AD203B41FA5}">
                      <a16:colId xmlns:a16="http://schemas.microsoft.com/office/drawing/2014/main" xmlns="" val="271249730"/>
                    </a:ext>
                  </a:extLst>
                </a:gridCol>
                <a:gridCol w="2485859">
                  <a:extLst>
                    <a:ext uri="{9D8B030D-6E8A-4147-A177-3AD203B41FA5}">
                      <a16:colId xmlns:a16="http://schemas.microsoft.com/office/drawing/2014/main" xmlns="" val="3658549356"/>
                    </a:ext>
                  </a:extLst>
                </a:gridCol>
              </a:tblGrid>
              <a:tr h="27623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6570374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Дополнительный офис №8609/089 Смоленского ОСБ ПАО «Сбербанк России»</a:t>
                      </a:r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ПАО СК «Росгосстрах»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Страховое Акционерное общество «Военно-страховая компания»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Филиал №4 ГУ Смоленского регионального отделения ФСС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Медицинская страховая компания «Макс-М»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135066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173197537"/>
              </p:ext>
            </p:extLst>
          </p:nvPr>
        </p:nvGraphicFramePr>
        <p:xfrm>
          <a:off x="77165" y="4139878"/>
          <a:ext cx="704457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494388" y="1069924"/>
            <a:ext cx="3779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576663561"/>
              </p:ext>
            </p:extLst>
          </p:nvPr>
        </p:nvGraphicFramePr>
        <p:xfrm>
          <a:off x="3884769" y="1451625"/>
          <a:ext cx="3270351" cy="2877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06725" y="4601920"/>
            <a:ext cx="3802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09897"/>
            <a:ext cx="6111551" cy="101969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43429"/>
            <a:ext cx="7559674" cy="1069786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3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униципальных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9846" y="2606488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9069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чреждений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38830" y="2605097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429" y="3228966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77748" y="3232542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" y="4400938"/>
            <a:ext cx="6989447" cy="106371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8718" y="4400939"/>
            <a:ext cx="2294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обучающихся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335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372" y="5662719"/>
            <a:ext cx="231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4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6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5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59563" y="3779795"/>
            <a:ext cx="16551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609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7293" y="1467360"/>
            <a:ext cx="115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19357" y="1404758"/>
            <a:ext cx="973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12182" y="1467360"/>
            <a:ext cx="5373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3619" y="1431730"/>
            <a:ext cx="889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7446" y="4627469"/>
            <a:ext cx="5187776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 внешкольной работы</a:t>
            </a:r>
          </a:p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Детско-юношеская спортивная школа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27446" y="5662718"/>
            <a:ext cx="34422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сад</a:t>
            </a:r>
          </a:p>
          <a:p>
            <a:endParaRPr lang="ru-RU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62478" y="3148724"/>
            <a:ext cx="49622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</a:t>
            </a:r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ru-RU" sz="1200" dirty="0" smtClean="0">
                <a:solidFill>
                  <a:srgbClr val="F279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средние общеобразовательные школы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ru-RU" sz="16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общеобразовательные школы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ru-RU" sz="16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филиала  общеобразовательных школ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9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1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8529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43741"/>
              </p:ext>
            </p:extLst>
          </p:nvPr>
        </p:nvGraphicFramePr>
        <p:xfrm>
          <a:off x="168297" y="1222246"/>
          <a:ext cx="3680544" cy="1724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:a16="http://schemas.microsoft.com/office/drawing/2014/main" xmlns="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:a16="http://schemas.microsoft.com/office/drawing/2014/main" xmlns="" val="264918717"/>
                    </a:ext>
                  </a:extLst>
                </a:gridCol>
              </a:tblGrid>
              <a:tr h="41977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sz="1800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8329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429711"/>
                  </a:ext>
                </a:extLst>
              </a:tr>
              <a:tr h="4694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ФАПы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17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5169501"/>
                  </a:ext>
                </a:extLst>
              </a:tr>
              <a:tr h="4694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Врачебные амбулатории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556949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91" y="1122331"/>
            <a:ext cx="3100425" cy="19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33" y="3436224"/>
            <a:ext cx="1167990" cy="1167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86" y="3446337"/>
            <a:ext cx="1178099" cy="117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4" y="3446337"/>
            <a:ext cx="1157877" cy="11578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14141" y="3804553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9185" y="3735303"/>
            <a:ext cx="10470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4499" y="3622183"/>
            <a:ext cx="13276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70" y="4915755"/>
            <a:ext cx="861777" cy="1006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1" y="3412011"/>
            <a:ext cx="1200867" cy="12008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3797" y="3557516"/>
            <a:ext cx="11224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0,052</a:t>
            </a:r>
          </a:p>
          <a:p>
            <a:pPr algn="ctr"/>
            <a:r>
              <a:rPr lang="ru-RU" sz="2000" dirty="0" smtClean="0">
                <a:solidFill>
                  <a:srgbClr val="A3E9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</a:t>
            </a:r>
            <a:endParaRPr lang="ru-RU" sz="2000" dirty="0">
              <a:solidFill>
                <a:srgbClr val="A3E9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1" y="3429818"/>
            <a:ext cx="1200867" cy="12008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57809" y="3594776"/>
            <a:ext cx="6046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</a:p>
          <a:p>
            <a:pPr algn="ctr"/>
            <a:r>
              <a:rPr lang="ru-RU" sz="20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0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31" y="3413874"/>
            <a:ext cx="1200867" cy="12008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80279" y="3604643"/>
            <a:ext cx="912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96,6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E8E8A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" y="5120582"/>
            <a:ext cx="5561643" cy="8016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236369" y="5253378"/>
            <a:ext cx="598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Поликлиника рассчитана на 150 посещений в смену.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 поликлинике работает дневной стационар на 13 коек.</a:t>
            </a:r>
          </a:p>
        </p:txBody>
      </p:sp>
    </p:spTree>
    <p:extLst>
      <p:ext uri="{BB962C8B-B14F-4D97-AF65-F5344CB8AC3E}">
        <p14:creationId xmlns:p14="http://schemas.microsoft.com/office/powerpoint/2010/main" val="10571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308776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2321" y="2748499"/>
            <a:ext cx="3233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объектов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05014" y="3213830"/>
            <a:ext cx="1627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Стадион «Юность»</a:t>
            </a:r>
          </a:p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Бассейн</a:t>
            </a:r>
          </a:p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Спортивные залы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4376" y="3952683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14104" y="4475904"/>
            <a:ext cx="3860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МБУ ДО «Детская юношеская спортивная школа»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29753" y="2121065"/>
            <a:ext cx="1329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3094</a:t>
            </a:r>
            <a:r>
              <a:rPr lang="ru-RU" sz="2800" b="1" dirty="0" smtClean="0">
                <a:solidFill>
                  <a:srgbClr val="59C0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2321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70268" y="5338058"/>
            <a:ext cx="309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2023 г. проведено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</a:t>
            </a:r>
            <a:r>
              <a:rPr lang="ru-RU" sz="2400" dirty="0" smtClean="0">
                <a:solidFill>
                  <a:srgbClr val="79BC5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" y="3416108"/>
            <a:ext cx="8778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0" y="2879533"/>
            <a:ext cx="8778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4" y="2879533"/>
            <a:ext cx="8778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8763" y="2702920"/>
            <a:ext cx="69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4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9" y="2954036"/>
            <a:ext cx="8778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0" y="2762756"/>
            <a:ext cx="8778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8" y="1003493"/>
            <a:ext cx="2552945" cy="275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1390"/>
            <a:ext cx="2713103" cy="27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5" y="5338057"/>
            <a:ext cx="2319333" cy="280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4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118177" y="1868527"/>
            <a:ext cx="2660425" cy="1463354"/>
          </a:xfrm>
          <a:prstGeom prst="roundRect">
            <a:avLst>
              <a:gd name="adj" fmla="val 10927"/>
            </a:avLst>
          </a:prstGeom>
          <a:ln w="38100">
            <a:solidFill>
              <a:srgbClr val="7CD9E0"/>
            </a:solidFill>
          </a:ln>
        </p:spPr>
      </p:pic>
      <p:pic>
        <p:nvPicPr>
          <p:cNvPr id="1027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5" cstate="print"/>
          <a:srcRect l="18371" r="16295"/>
          <a:stretch/>
        </p:blipFill>
        <p:spPr bwMode="auto">
          <a:xfrm>
            <a:off x="385348" y="3999245"/>
            <a:ext cx="955485" cy="955485"/>
          </a:xfrm>
          <a:prstGeom prst="ellipse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8" y="3986289"/>
            <a:ext cx="968441" cy="968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1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8" y="5323352"/>
            <a:ext cx="991512" cy="99151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6" y="1145831"/>
            <a:ext cx="994249" cy="99424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0" y="2132246"/>
            <a:ext cx="168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sz="1200" dirty="0" smtClean="0"/>
              <a:t>Парк отдыха</a:t>
            </a:r>
            <a:endParaRPr lang="ru-RU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-80899" y="4964749"/>
            <a:ext cx="1986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 smtClean="0"/>
              <a:t>Клубные </a:t>
            </a:r>
            <a:r>
              <a:rPr lang="ru-RU" dirty="0"/>
              <a:t>учреждения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0822" y="6357726"/>
            <a:ext cx="140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2959" y="5465166"/>
            <a:ext cx="701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0182" y="1299518"/>
            <a:ext cx="36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5236" y="4116565"/>
            <a:ext cx="695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28852" y="4273280"/>
            <a:ext cx="4746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Имеется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ru-RU" sz="24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учреждения</a:t>
            </a:r>
          </a:p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115 </a:t>
            </a:r>
            <a:r>
              <a:rPr lang="ru-RU" sz="14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формированиях занимаются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841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74135" y="3503148"/>
            <a:ext cx="564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Учреждениями культуры проведено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3 234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мероприятия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58166" y="5400245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7200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читателей, </a:t>
            </a:r>
          </a:p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169520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9" y="2538193"/>
            <a:ext cx="994254" cy="99425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20377" y="3595483"/>
            <a:ext cx="104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8763" y="2702920"/>
            <a:ext cx="69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4388881" y="1424936"/>
            <a:ext cx="2732855" cy="1565449"/>
          </a:xfrm>
          <a:prstGeom prst="roundRect">
            <a:avLst>
              <a:gd name="adj" fmla="val 10927"/>
            </a:avLst>
          </a:prstGeom>
          <a:ln w="38100">
            <a:solidFill>
              <a:srgbClr val="7CD9E0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30" y="2780578"/>
            <a:ext cx="2683648" cy="4500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77586" y="2832839"/>
            <a:ext cx="2728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Районный Дом культуры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34" y="1534476"/>
            <a:ext cx="2481509" cy="50583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642544" y="1557889"/>
            <a:ext cx="238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Историко-краеведческий музей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1026" name="Picture 2" descr="C:\Users\KONUPR\Desktop\Инвестиционный паспорт\DSC0299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81" y="1436038"/>
            <a:ext cx="2732855" cy="14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6"/>
          <a:stretch/>
        </p:blipFill>
        <p:spPr>
          <a:xfrm>
            <a:off x="1459002" y="1710047"/>
            <a:ext cx="2577823" cy="1935678"/>
          </a:xfrm>
          <a:prstGeom prst="roundRect">
            <a:avLst>
              <a:gd name="adj" fmla="val 10927"/>
            </a:avLst>
          </a:prstGeom>
          <a:ln w="38100">
            <a:solidFill>
              <a:srgbClr val="7CD9E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6" y="3440791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8" y="1893871"/>
            <a:ext cx="811435" cy="811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1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847" y="2707568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2728" y="3525364"/>
            <a:ext cx="99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</a:t>
            </a:r>
            <a:endParaRPr lang="ru-RU" sz="3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214" y="4311185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48" y="5090972"/>
            <a:ext cx="1903400" cy="22176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78166" y="5071267"/>
            <a:ext cx="2301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90401" y="3948491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87" y="3733558"/>
            <a:ext cx="3235780" cy="2387092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70" y="3831756"/>
            <a:ext cx="266700" cy="233469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4279470" y="3793054"/>
            <a:ext cx="23806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26 августа 2020 года </a:t>
            </a:r>
            <a:r>
              <a:rPr lang="ru-RU" sz="1100" b="1" dirty="0" smtClean="0"/>
              <a:t>в                          д. Татарск </a:t>
            </a:r>
            <a:r>
              <a:rPr lang="ru-RU" sz="1100" b="1" dirty="0"/>
              <a:t>состоялось тожественное открытие памятника Герою Советского Союза, генералу армии Матросову Вадиму Александровичу, более 17 лет руководившему пограничными войсками СССР, уроженцу </a:t>
            </a:r>
            <a:r>
              <a:rPr lang="ru-RU" sz="1100" b="1" dirty="0" smtClean="0"/>
              <a:t>                д</a:t>
            </a:r>
            <a:r>
              <a:rPr lang="ru-RU" sz="1100" b="1" dirty="0"/>
              <a:t>. Бохото Монастырщинского района Смоленской области.</a:t>
            </a:r>
            <a:endParaRPr lang="ru-RU" sz="11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06" y="5464752"/>
            <a:ext cx="512831" cy="51283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113765" y="5480988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Сельский и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экологический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93916" y="613934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Событийный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54" y="1132529"/>
            <a:ext cx="2608717" cy="461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1233" y="1132531"/>
            <a:ext cx="264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Церковь Успения Пресвятой Богородицы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53" y="6040334"/>
            <a:ext cx="512831" cy="51283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" y="5090973"/>
            <a:ext cx="842361" cy="84236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60125" y="5114804"/>
            <a:ext cx="823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3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5532" y="5985457"/>
            <a:ext cx="14026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и </a:t>
            </a:r>
          </a:p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5" name="Picture 11" descr="https://monast.admin-smolensk.ru/files/198/resize/27_150_22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39" y="1044699"/>
            <a:ext cx="2067332" cy="26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3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1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48831"/>
            <a:ext cx="645912" cy="798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92072"/>
              </p:ext>
            </p:extLst>
          </p:nvPr>
        </p:nvGraphicFramePr>
        <p:xfrm>
          <a:off x="364239" y="1345755"/>
          <a:ext cx="6083417" cy="4781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481"/>
                <a:gridCol w="4162936"/>
              </a:tblGrid>
              <a:tr h="1574728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</a:rPr>
                        <a:t>Сильные стороны</a:t>
                      </a:r>
                      <a:endParaRPr lang="ru-RU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S</a:t>
                      </a:r>
                      <a:endParaRPr lang="ru-RU" sz="17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мощностей;</a:t>
                      </a:r>
                    </a:p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выгодное географическое положение;</a:t>
                      </a:r>
                    </a:p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относительная близость к  границе с Белоруссией;</a:t>
                      </a:r>
                    </a:p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развитая транспортная инфраструктура;</a:t>
                      </a:r>
                    </a:p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наличие магистральных  газопроводов;</a:t>
                      </a:r>
                    </a:p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наличие комплекса культурно-исторических ценностей;</a:t>
                      </a:r>
                    </a:p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экологически чистые территории;</a:t>
                      </a:r>
                    </a:p>
                    <a:p>
                      <a:pPr marL="0" marR="20955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наличие сырья: леса, торфа, песчано-гравийной смеси.</a:t>
                      </a: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867747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baseline="0" dirty="0" smtClean="0">
                          <a:solidFill>
                            <a:schemeClr val="tx1"/>
                          </a:solidFill>
                        </a:rPr>
                        <a:t>Слабые стороны</a:t>
                      </a:r>
                      <a:endParaRPr lang="ru-RU" sz="17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W</a:t>
                      </a:r>
                      <a:endParaRPr lang="ru-RU" sz="17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вытеснение продукции предприятий области продукцией иностранного производства;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Char char="-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дефицит кадров из-за возникших демографических диспропорций.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67951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/>
                        <a:t>Возможности</a:t>
                      </a:r>
                    </a:p>
                    <a:p>
                      <a:pPr algn="ctr"/>
                      <a:r>
                        <a:rPr lang="en-US" sz="1700" b="1" dirty="0" smtClean="0">
                          <a:latin typeface="Open Sans" panose="020B0606030504020204"/>
                        </a:rPr>
                        <a:t>O</a:t>
                      </a:r>
                      <a:endParaRPr lang="ru-RU" sz="1700" b="1" dirty="0"/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расширение рынка продукции местных производителей;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внедрение инновационных технологий;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в</a:t>
                      </a: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овлечение в сельхозпроизводство неиспользуемых угодий;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в</a:t>
                      </a: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озможности локализации производства для белорусского бизнеса;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туризма: рыболовство, охота.</a:t>
                      </a: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659192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/>
                        <a:t>Угрозы</a:t>
                      </a:r>
                    </a:p>
                    <a:p>
                      <a:pPr algn="ctr"/>
                      <a:r>
                        <a:rPr lang="en-US" sz="1700" b="1" dirty="0" smtClean="0">
                          <a:latin typeface="Open Sans" panose="020B0606030504020204"/>
                        </a:rPr>
                        <a:t>T</a:t>
                      </a:r>
                      <a:endParaRPr lang="ru-RU" sz="1700" b="1" dirty="0"/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демографическое старение населения;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отток из района способной творческой молодежи.</a:t>
                      </a: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2117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2" t="7485" r="9452" b="8220"/>
          <a:stretch/>
        </p:blipFill>
        <p:spPr>
          <a:xfrm>
            <a:off x="98384" y="1397111"/>
            <a:ext cx="7548234" cy="5119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117" y="719034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404" y="1238779"/>
            <a:ext cx="3196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«МОНАСТЫРЩИНСКИЙ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0158" y="3625695"/>
            <a:ext cx="3612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ЗАМЕСТИТЕЛЬ ГЛАВЫ МУНИЦИПАЛЬНОГО ОБРАЗОВАНИЯ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«МОНАСТЫРЩИНСКИЙ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4" y="1763632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МИНИСТЕРСТВО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3" y="3996081"/>
            <a:ext cx="258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2171" y="2187424"/>
            <a:ext cx="36350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Титов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Виктор Борисович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(48148) 4-05-66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/>
              <a:t> 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monast@admin-smolensk.ru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monast.admin-smolensk.ru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6837" y="5226133"/>
            <a:ext cx="2614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Горелов Александр Александрович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(48148) 4-12-44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u="sng" dirty="0" smtClean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monast_gorelov_aa@mail.ru</a:t>
            </a:r>
            <a:endParaRPr lang="ru-RU" sz="1400" u="sng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40"/>
            <a:ext cx="26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smolinvest67@smolinvest.com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dep-invest.admin-smolensk.ru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37685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1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8" b="12175"/>
          <a:stretch/>
        </p:blipFill>
        <p:spPr>
          <a:xfrm>
            <a:off x="5690137" y="3013993"/>
            <a:ext cx="1708606" cy="1652674"/>
          </a:xfrm>
          <a:prstGeom prst="ellipse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08733" y="3013993"/>
            <a:ext cx="1690011" cy="1701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-272" r="7955" b="272"/>
          <a:stretch/>
        </p:blipFill>
        <p:spPr>
          <a:xfrm>
            <a:off x="4380916" y="2981867"/>
            <a:ext cx="1689204" cy="168480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8" r="12070" b="8650"/>
          <a:stretch/>
        </p:blipFill>
        <p:spPr>
          <a:xfrm>
            <a:off x="1523103" y="1198906"/>
            <a:ext cx="1680910" cy="1641486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73" y="1183268"/>
            <a:ext cx="1690011" cy="1657124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120615" y="5314916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699808" y="5314916"/>
            <a:ext cx="635484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070822" y="5300776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1" y="3267539"/>
            <a:ext cx="3960304" cy="1238291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55" y="1401894"/>
            <a:ext cx="3978693" cy="113440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4933551" y="4916189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331271" y="4917933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1887569" y="4917934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377720" y="4917935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59" y="156238"/>
            <a:ext cx="5196117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5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01052" y="1433600"/>
            <a:ext cx="384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Свое название Монастырщина получила  от появившегося здесь на рубеже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XIII-XIV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веков монастырского скита на том месте, где р. Вихра круто поворачивает на запад. Здесь были основаны таможня и торговая палата.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3834" y="514326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1390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5864" y="5872821"/>
            <a:ext cx="139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упоминание о Монастырщине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03275" y="5885212"/>
            <a:ext cx="171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Образование Монастырщинского района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48681" y="5839920"/>
            <a:ext cx="137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Монастырщина посёлок городского типа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73691" y="5824912"/>
            <a:ext cx="226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Официальный статус  муниципального образования «Монастырщинский район»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396" y="3392293"/>
            <a:ext cx="3886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Монастырщина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 1619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г. входила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состав Речи Посполитой (Польша). В 1772 г. в составе Могилевской губернии отошла к России.</a:t>
            </a:r>
          </a:p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В 1908 году Монастырщина стала центром волости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55062" y="5155658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86818" y="5143266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894353" y="5141518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2004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3916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13792" y="2991681"/>
            <a:ext cx="1751974" cy="174657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r="10772"/>
          <a:stretch/>
        </p:blipFill>
        <p:spPr>
          <a:xfrm>
            <a:off x="276358" y="1215279"/>
            <a:ext cx="1656000" cy="1584967"/>
          </a:xfrm>
          <a:prstGeom prst="ellipse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6482" y="1215279"/>
            <a:ext cx="1665876" cy="16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45" y="3855493"/>
            <a:ext cx="1451390" cy="3482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80" y="156237"/>
            <a:ext cx="5229695" cy="84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1977" y="161364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Монастырщинский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7" y="5102278"/>
            <a:ext cx="1642658" cy="131561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19255" y="2423123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7172" y="1384742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1667" y="3301285"/>
            <a:ext cx="236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Городское поселение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0997" y="4546456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48341" y="1700003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1 514,27  кв. км.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62657" y="3535963"/>
            <a:ext cx="93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6138" y="2667931"/>
            <a:ext cx="2163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7769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10803" y="4773200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6" y="3350484"/>
            <a:ext cx="863348" cy="7772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" y="4470399"/>
            <a:ext cx="769906" cy="74529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5" y="1285358"/>
            <a:ext cx="863349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67996" y="5192898"/>
            <a:ext cx="1793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Александровское</a:t>
            </a:r>
          </a:p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Барсуковское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Гоголевское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Новомихайловское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Соболевское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Татарское</a:t>
            </a:r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" y="2315981"/>
            <a:ext cx="917450" cy="8938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80027" y="3897851"/>
            <a:ext cx="16076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Монастырщинское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5" y="1101312"/>
            <a:ext cx="1877257" cy="185962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92344" y="230597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4796" y="51529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2" y="195904"/>
            <a:ext cx="631400" cy="79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35" y="3006484"/>
            <a:ext cx="4678551" cy="284984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7" y="203359"/>
            <a:ext cx="631400" cy="7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" y="4759769"/>
            <a:ext cx="2540065" cy="1650656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2" y="3612952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" y="1983802"/>
            <a:ext cx="2543432" cy="1300671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1" y="1125074"/>
            <a:ext cx="2563139" cy="58636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391" y="156238"/>
            <a:ext cx="517428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1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6748" y="4846434"/>
            <a:ext cx="25491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много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месторождений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торфа,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(близ деревень Лыза, Буда Полевичева, Новоселье,) имеются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залежи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легкосплавной глины, известкового туфа (деревня Грачёво, Носково-2, Багрецы), сапропеля. Также имеются незначительные запасы песчано-гравийного материала.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4583" y="1988432"/>
            <a:ext cx="258132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 район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расположен на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территории Смоленско-Краснинской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возвышенности. Рельеф представлен, в основном, плоскими, слабоволнистыми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равнинами с участками мореных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всхолмлений,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небольших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холмов и ложбин.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538163" algn="just"/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4905" y="3624201"/>
            <a:ext cx="260315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умеренно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континентальный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 сравнительно теплым летом и умеренно холодной зимой. Наиболее холодный месяц – январь, наиболее теплый –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июль.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538163"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8008" y="1146190"/>
            <a:ext cx="257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Большая часть территории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района расположена в бассейне реки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Вихры.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" y="1847731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0" y="955959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" y="3375473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8" y="4561537"/>
            <a:ext cx="377130" cy="3911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3916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44" y="1242096"/>
            <a:ext cx="4085099" cy="3565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44" y="4952681"/>
            <a:ext cx="3493022" cy="19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4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9" y="3871507"/>
            <a:ext cx="2634550" cy="264459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881" y="156238"/>
            <a:ext cx="520979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62" y="1151927"/>
            <a:ext cx="2459407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42" y="1151927"/>
            <a:ext cx="2049688" cy="1368007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415541" y="184040"/>
            <a:ext cx="512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16968" y="1281931"/>
            <a:ext cx="25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87141" y="1311460"/>
            <a:ext cx="2154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04441" y="2619836"/>
            <a:ext cx="18954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36,5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932911" y="2619835"/>
            <a:ext cx="1912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424,3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3" y="4414191"/>
            <a:ext cx="849733" cy="848073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680563" y="4107513"/>
            <a:ext cx="1784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72563" y="5285777"/>
            <a:ext cx="144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565344" y="4572253"/>
            <a:ext cx="803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0,81%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5975" y="5972111"/>
            <a:ext cx="1176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3709 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192491" y="3831795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7" y="4359911"/>
            <a:ext cx="1320601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199002" y="4340090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035481" y="4710814"/>
            <a:ext cx="123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36120" y="5389330"/>
            <a:ext cx="1383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8" y="5030456"/>
            <a:ext cx="1320601" cy="3267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6" y="5706570"/>
            <a:ext cx="1320602" cy="32670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095039" y="5055308"/>
            <a:ext cx="1494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488,8 мил.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4364494"/>
            <a:ext cx="2062363" cy="32670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20" y="5034668"/>
            <a:ext cx="2057251" cy="32670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675880" y="43591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181786" y="5720919"/>
            <a:ext cx="1355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480,7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731751" y="5039920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Меньше на 103,2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719253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Меньше на </a:t>
            </a:r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23,1</a:t>
            </a:r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 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4" y="3537661"/>
            <a:ext cx="681069" cy="68106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9" t="10671" r="27529" b="32001"/>
          <a:stretch/>
        </p:blipFill>
        <p:spPr>
          <a:xfrm>
            <a:off x="3293420" y="5115804"/>
            <a:ext cx="1287745" cy="1230403"/>
          </a:xfrm>
          <a:prstGeom prst="ellipse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19798" y="5115804"/>
            <a:ext cx="1161368" cy="1230402"/>
          </a:xfrm>
          <a:prstGeom prst="rect">
            <a:avLst/>
          </a:prstGeom>
        </p:spPr>
      </p:pic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281244764"/>
              </p:ext>
            </p:extLst>
          </p:nvPr>
        </p:nvGraphicFramePr>
        <p:xfrm>
          <a:off x="4139877" y="1241102"/>
          <a:ext cx="4095677" cy="4246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44" y="4513811"/>
            <a:ext cx="1267699" cy="120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4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5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70085" y="1132871"/>
            <a:ext cx="4389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" y="1132871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03714"/>
            <a:ext cx="2320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4026" y="1898145"/>
            <a:ext cx="1452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105,9 </a:t>
            </a:r>
            <a:endParaRPr lang="ru-RU" sz="2000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4025" y="2294525"/>
            <a:ext cx="102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98382" y="2955810"/>
            <a:ext cx="74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371" y="2969905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8227" y="4049094"/>
            <a:ext cx="2582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Молагророст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животноводческого комплекса</a:t>
            </a:r>
          </a:p>
          <a:p>
            <a:pPr algn="ctr"/>
            <a:r>
              <a:rPr lang="ru-RU" sz="12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1500,0 млн. руб.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42744" y="5786521"/>
            <a:ext cx="1282621" cy="457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33844" y="5370545"/>
            <a:ext cx="2353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«Тропарёво»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«Строительство животноводческого комплекса –козоводческая ферма»</a:t>
            </a:r>
          </a:p>
          <a:p>
            <a:pPr algn="ctr"/>
            <a:r>
              <a:rPr lang="ru-RU" sz="12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350,0 млн . руб.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2243" b="6587"/>
          <a:stretch/>
        </p:blipFill>
        <p:spPr>
          <a:xfrm>
            <a:off x="2516444" y="5531330"/>
            <a:ext cx="1224037" cy="1213200"/>
          </a:xfrm>
          <a:prstGeom prst="ellipse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43" y="5436021"/>
            <a:ext cx="1282621" cy="131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4965833"/>
            <a:ext cx="5791953" cy="1312944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9" y="3557863"/>
            <a:ext cx="5580912" cy="781460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1897821"/>
            <a:ext cx="5546168" cy="1077021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5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461" y="1901000"/>
            <a:ext cx="5474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lvl="1"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lvl="1"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(овощеводство, садоводство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ориентированной на внутренний рынок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415" y="1444178"/>
            <a:ext cx="2840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3901" y="3717762"/>
            <a:ext cx="549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4060" y="3054327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7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5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495" y="3578606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5940" y="4494047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6FCEC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2527" y="4874544"/>
            <a:ext cx="46903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22" y="5114732"/>
            <a:ext cx="5838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lvl="1"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lvl="1"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9" y="3340071"/>
            <a:ext cx="1104230" cy="114297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6FCEC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57" y="4508376"/>
            <a:ext cx="1150472" cy="1090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16" y="1688888"/>
            <a:ext cx="1239006" cy="12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883" y="156238"/>
            <a:ext cx="5205792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457" y="2889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7989" y="7190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57690"/>
              </p:ext>
            </p:extLst>
          </p:nvPr>
        </p:nvGraphicFramePr>
        <p:xfrm>
          <a:off x="168296" y="1110715"/>
          <a:ext cx="7224722" cy="20426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47925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76797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32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67-12-01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104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Монастырщинский район, п. Монастырщина; 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 500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50 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п. Монастырщина: 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8"/>
            <a:ext cx="1212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Монастырщинский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80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49736"/>
              </p:ext>
            </p:extLst>
          </p:nvPr>
        </p:nvGraphicFramePr>
        <p:xfrm>
          <a:off x="168295" y="5942465"/>
          <a:ext cx="6203830" cy="25943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00260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703570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5943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1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примыкает к участку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288948"/>
              </p:ext>
            </p:extLst>
          </p:nvPr>
        </p:nvGraphicFramePr>
        <p:xfrm>
          <a:off x="168297" y="6198017"/>
          <a:ext cx="6203829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0025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703570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аренда: 20 тыс.  руб. /год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Покупка – 300 тыс.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673189"/>
              </p:ext>
            </p:extLst>
          </p:nvPr>
        </p:nvGraphicFramePr>
        <p:xfrm>
          <a:off x="168294" y="2872293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06181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864100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54442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22860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6653"/>
              </p:ext>
            </p:extLst>
          </p:nvPr>
        </p:nvGraphicFramePr>
        <p:xfrm>
          <a:off x="168296" y="4208215"/>
          <a:ext cx="6851901" cy="1463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93973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351642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Инженерные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коммуникации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центр питания ПС Монастырщина 110/35/10 на расстоянии 2,5 км по прямой до границы земельного участка. Резерв мощности для тех. присоединения 5,64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 расстоянии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1,1 км ; сроки осуществления тех. присоединения – до 1 года.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1100 м; макс. мощность 10  куб. м/час, сроки осуществления тех. присоединения 1 месяц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1100 м; максимальная мощность 10 куб. м/час, сроки осуществления тех. присоединения 1 месяц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4" y="120195"/>
            <a:ext cx="631400" cy="7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329" y="1141029"/>
            <a:ext cx="3508326" cy="196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13284</TotalTime>
  <Words>3238</Words>
  <Application>Microsoft Office PowerPoint</Application>
  <PresentationFormat>Произвольный</PresentationFormat>
  <Paragraphs>783</Paragraphs>
  <Slides>29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Государственная поддержка сельхозтоваропроизводителей (субсидии)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Администрация Монастырщинский район</dc:creator>
  <cp:lastModifiedBy>Курочкиня ЕЯ</cp:lastModifiedBy>
  <cp:revision>1353</cp:revision>
  <cp:lastPrinted>2024-07-03T11:22:17Z</cp:lastPrinted>
  <dcterms:created xsi:type="dcterms:W3CDTF">2017-05-10T15:02:08Z</dcterms:created>
  <dcterms:modified xsi:type="dcterms:W3CDTF">2024-07-18T09:52:43Z</dcterms:modified>
</cp:coreProperties>
</file>