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7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80" r:id="rId20"/>
    <p:sldId id="268" r:id="rId21"/>
    <p:sldId id="281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8;&#1077;&#1088;&#1088;&#1086;&#1088;&#1080;&#1079;&#1084;\Goryashhaya_svecha%5bMosCatalogue.ru%5d.mp4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8;&#1077;&#1088;&#1088;&#1086;&#1088;&#1080;&#1079;&#1084;\Goryashhaya_svecha%5bMosCatalogue.ru%5d.mp4" TargetMode="External"/><Relationship Id="rId5" Type="http://schemas.openxmlformats.org/officeDocument/2006/relationships/image" Target="../media/image25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8;&#1077;&#1088;&#1088;&#1086;&#1088;&#1080;&#1079;&#1084;\Goryashhaya_svecha%5bMosCatalogue.ru%5d.mp4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8;&#1077;&#1088;&#1088;&#1086;&#1088;&#1080;&#1079;&#1084;\Goryashhaya_svecha%5bMosCatalogue.ru%5d.mp4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8;&#1077;&#1088;&#1088;&#1086;&#1088;&#1080;&#1079;&#1084;\Goryashhaya_svecha%5bMosCatalogue.ru%5d.mp4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8;&#1077;&#1088;&#1088;&#1086;&#1088;&#1080;&#1079;&#1084;\Goryashhaya_svecha%5bMosCatalogue.ru%5d.mp4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8;&#1077;&#1088;&#1088;&#1086;&#1088;&#1080;&#1079;&#1084;\Goryashhaya_svecha%5bMosCatalogue.ru%5d.mp4" TargetMode="External"/><Relationship Id="rId5" Type="http://schemas.openxmlformats.org/officeDocument/2006/relationships/image" Target="../media/image30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8;&#1077;&#1088;&#1088;&#1086;&#1088;&#1080;&#1079;&#1084;\Goryashhaya_svecha%5bMosCatalogue.ru%5d.mp4" TargetMode="External"/><Relationship Id="rId5" Type="http://schemas.openxmlformats.org/officeDocument/2006/relationships/image" Target="../media/image31.jpe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8;&#1077;&#1088;&#1088;&#1086;&#1088;&#1080;&#1079;&#1084;\Goryashhaya_svecha%5bMosCatalogue.ru%5d.mp4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8;&#1077;&#1088;&#1088;&#1086;&#1088;&#1080;&#1079;&#1084;\Goryashhaya_svecha%5bMosCatalogue.ru%5d.mp4" TargetMode="External"/><Relationship Id="rId5" Type="http://schemas.openxmlformats.org/officeDocument/2006/relationships/image" Target="../media/image35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58;&#1077;&#1088;&#1088;&#1086;&#1088;&#1080;&#1079;&#1084;\Sotsialnyj_rolik__quot_U_terrorizma_net_budushhego_quot_%5bMosCatalogue.ru%5d.mp4" TargetMode="Externa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5.xml"/><Relationship Id="rId1" Type="http://schemas.openxmlformats.org/officeDocument/2006/relationships/video" Target="file:///E:\&#1058;&#1077;&#1088;&#1088;&#1086;&#1088;&#1080;&#1079;&#1084;\Goryashhaya_svecha%5bMosCatalogue.ru%5d.mp4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ррориз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97993" y="4221088"/>
            <a:ext cx="1726505" cy="15841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69b4d22236e662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5536" y="550046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4067944" cy="10081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Герой Российской Федерации (посмертно) лейтенант</a:t>
            </a:r>
          </a:p>
          <a:p>
            <a:pPr algn="ctr"/>
            <a:r>
              <a:rPr lang="ru-RU" dirty="0" smtClean="0"/>
              <a:t>Туркин Андрей Алексеевич.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628800"/>
            <a:ext cx="4536504" cy="24699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Дал возможность штурмовой группе развернуться в помещении, где находились около 250 заложников.</a:t>
            </a:r>
          </a:p>
          <a:p>
            <a:pPr algn="ctr"/>
            <a:r>
              <a:rPr lang="ru-RU" dirty="0" smtClean="0"/>
              <a:t>А когда бандит бросил в скопление людей гранату, Андрей накрыл ее собой.</a:t>
            </a:r>
            <a:endParaRPr lang="ru-RU" dirty="0"/>
          </a:p>
        </p:txBody>
      </p:sp>
      <p:pic>
        <p:nvPicPr>
          <p:cNvPr id="8" name="Содержимое 3" descr="terroriz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Беслан.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 Героев Спецназа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1" name="Содержимое 10" descr="Туркин.jpg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lum contrast="40000"/>
          </a:blip>
          <a:stretch>
            <a:fillRect/>
          </a:stretch>
        </p:blipFill>
        <p:spPr>
          <a:xfrm>
            <a:off x="827584" y="2852936"/>
            <a:ext cx="2800350" cy="3619500"/>
          </a:xfrm>
        </p:spPr>
      </p:pic>
      <p:pic>
        <p:nvPicPr>
          <p:cNvPr id="12" name="Goryashhaya_svecha[MosCatalogue.ru]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076056" y="4365104"/>
            <a:ext cx="3048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844824"/>
            <a:ext cx="4067944" cy="10801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Герой Российской Федерации (посмертно) подполковник Ильин Олег Геннадьевич.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36504" cy="22539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Один из первых начал штурмовать здание.</a:t>
            </a:r>
          </a:p>
          <a:p>
            <a:pPr algn="ctr"/>
            <a:r>
              <a:rPr lang="ru-RU" dirty="0" smtClean="0"/>
              <a:t>Ценой своей жизни спас сотрудников штурмовой группы и обеспечил уничтожение остальных преступников.</a:t>
            </a:r>
            <a:endParaRPr lang="ru-RU" dirty="0"/>
          </a:p>
        </p:txBody>
      </p:sp>
      <p:pic>
        <p:nvPicPr>
          <p:cNvPr id="8" name="Содержимое 3" descr="terroriz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Беслан.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 Героев Спецназа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Goryashhaya_svecha[MosCatalogue.ru]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4365104"/>
            <a:ext cx="3048000" cy="2286000"/>
          </a:xfrm>
          <a:prstGeom prst="rect">
            <a:avLst/>
          </a:prstGeom>
        </p:spPr>
      </p:pic>
      <p:pic>
        <p:nvPicPr>
          <p:cNvPr id="13" name="Содержимое 12" descr="Ильин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755576" y="3140968"/>
            <a:ext cx="2664296" cy="331236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4067944" cy="10801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Герой Российской Федерации (посмертно) майор</a:t>
            </a:r>
          </a:p>
          <a:p>
            <a:pPr algn="ctr"/>
            <a:r>
              <a:rPr lang="ru-RU" dirty="0" smtClean="0"/>
              <a:t>Перов Александр Валентинович.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628800"/>
            <a:ext cx="4536504" cy="2592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Руководитель группы, прикрывал эвакуацию детей.</a:t>
            </a:r>
          </a:p>
          <a:p>
            <a:pPr algn="ctr"/>
            <a:r>
              <a:rPr lang="ru-RU" dirty="0" smtClean="0"/>
              <a:t>Упредив разрыв гранаты, накрыл собой троих.</a:t>
            </a:r>
          </a:p>
          <a:p>
            <a:pPr algn="ctr"/>
            <a:r>
              <a:rPr lang="ru-RU" dirty="0" smtClean="0"/>
              <a:t>Продолжал руководить группой, даже будучи смертельно ранен.</a:t>
            </a:r>
            <a:endParaRPr lang="ru-RU" dirty="0"/>
          </a:p>
        </p:txBody>
      </p:sp>
      <p:pic>
        <p:nvPicPr>
          <p:cNvPr id="8" name="Содержимое 3" descr="terroriz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Беслан.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 Героев Спецназа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Goryashhaya_svecha[MosCatalogue.ru]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4365104"/>
            <a:ext cx="3048000" cy="2286000"/>
          </a:xfrm>
          <a:prstGeom prst="rect">
            <a:avLst/>
          </a:prstGeom>
        </p:spPr>
      </p:pic>
      <p:pic>
        <p:nvPicPr>
          <p:cNvPr id="13" name="Содержимое 12" descr="Перов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827583" y="2924944"/>
            <a:ext cx="2852275" cy="381642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4283968" cy="136815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Кавалер ордена «3а заслуги перед Отечеством» IV степени (посмертно) майор</a:t>
            </a:r>
          </a:p>
          <a:p>
            <a:pPr algn="ctr"/>
            <a:r>
              <a:rPr lang="ru-RU" dirty="0" err="1" smtClean="0"/>
              <a:t>Велько</a:t>
            </a:r>
            <a:r>
              <a:rPr lang="ru-RU" dirty="0" smtClean="0"/>
              <a:t> Андрей Витальевич.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628800"/>
            <a:ext cx="4536504" cy="246995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Вошел в здание школы в составе передовой штурмовой группы.</a:t>
            </a:r>
          </a:p>
          <a:p>
            <a:pPr algn="ctr"/>
            <a:r>
              <a:rPr lang="ru-RU" dirty="0" smtClean="0"/>
              <a:t>Прикрывая заложников и боевых товарищей, получил множественные смертельные ранения.</a:t>
            </a:r>
            <a:endParaRPr lang="ru-RU" dirty="0"/>
          </a:p>
        </p:txBody>
      </p:sp>
      <p:pic>
        <p:nvPicPr>
          <p:cNvPr id="8" name="Содержимое 3" descr="terroriz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Беслан.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 Героев Спецназа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Goryashhaya_svecha[MosCatalogue.ru]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4221088"/>
            <a:ext cx="3048000" cy="2520280"/>
          </a:xfrm>
          <a:prstGeom prst="rect">
            <a:avLst/>
          </a:prstGeom>
        </p:spPr>
      </p:pic>
      <p:pic>
        <p:nvPicPr>
          <p:cNvPr id="13" name="Содержимое 12" descr="Велько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827584" y="3068960"/>
            <a:ext cx="2705100" cy="3619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4067944" cy="11521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Кавалер ордена «3а заслуги перед Отечеством» IV степени (посмертно) майор</a:t>
            </a:r>
          </a:p>
          <a:p>
            <a:pPr algn="ctr"/>
            <a:r>
              <a:rPr lang="ru-RU" dirty="0" err="1" smtClean="0"/>
              <a:t>Катасонов</a:t>
            </a:r>
            <a:r>
              <a:rPr lang="ru-RU" dirty="0" smtClean="0"/>
              <a:t> Роман Юрьевич.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628800"/>
            <a:ext cx="4536504" cy="25202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В одном из помещений обнаружил двух спрятавшихся детей.</a:t>
            </a:r>
          </a:p>
          <a:p>
            <a:pPr algn="ctr"/>
            <a:r>
              <a:rPr lang="ru-RU" dirty="0" smtClean="0"/>
              <a:t>Спасая их и прикрывая сотрудников штурмовой группы, вступил в бой с пулеметным расчетом бандитов.</a:t>
            </a:r>
          </a:p>
          <a:p>
            <a:pPr algn="ctr"/>
            <a:r>
              <a:rPr lang="ru-RU" dirty="0" smtClean="0"/>
              <a:t>В ходе этого боя получил смертельное ранение.</a:t>
            </a:r>
          </a:p>
        </p:txBody>
      </p:sp>
      <p:pic>
        <p:nvPicPr>
          <p:cNvPr id="8" name="Содержимое 3" descr="terroriz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Беслан.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 Героев Спецназа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Goryashhaya_svecha[MosCatalogue.ru]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4365104"/>
            <a:ext cx="3048000" cy="2376264"/>
          </a:xfrm>
          <a:prstGeom prst="rect">
            <a:avLst/>
          </a:prstGeom>
        </p:spPr>
      </p:pic>
      <p:pic>
        <p:nvPicPr>
          <p:cNvPr id="15" name="Содержимое 14" descr="Катасонов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bright="30000" contrast="30000"/>
          </a:blip>
          <a:stretch>
            <a:fillRect/>
          </a:stretch>
        </p:blipFill>
        <p:spPr>
          <a:xfrm>
            <a:off x="971600" y="3212976"/>
            <a:ext cx="2540000" cy="347734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4067944" cy="122413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Кавалер ордена «3а заслуги перед Отечеством» IV степени (посмертно) майор</a:t>
            </a:r>
          </a:p>
          <a:p>
            <a:pPr algn="ctr"/>
            <a:r>
              <a:rPr lang="ru-RU" dirty="0" smtClean="0"/>
              <a:t>Кузнецов Михаил Борисович.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6" y="1628800"/>
            <a:ext cx="4608512" cy="2592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 ходе освобождения здания школы эвакуировал более 20 раненых заложников.</a:t>
            </a:r>
          </a:p>
          <a:p>
            <a:pPr algn="ctr"/>
            <a:r>
              <a:rPr lang="ru-RU" dirty="0" smtClean="0"/>
              <a:t>Прикрывая группу захвата, вступил в бой с двумя террористами, уничтожил их и погиб.</a:t>
            </a:r>
            <a:endParaRPr lang="ru-RU" dirty="0"/>
          </a:p>
        </p:txBody>
      </p:sp>
      <p:pic>
        <p:nvPicPr>
          <p:cNvPr id="8" name="Содержимое 3" descr="terroriz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Беслан.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 Героев Спецназа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Goryashhaya_svecha[MosCatalogue.ru]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4365104"/>
            <a:ext cx="3048000" cy="2376264"/>
          </a:xfrm>
          <a:prstGeom prst="rect">
            <a:avLst/>
          </a:prstGeom>
        </p:spPr>
      </p:pic>
      <p:pic>
        <p:nvPicPr>
          <p:cNvPr id="13" name="Содержимое 12" descr="Кузнецов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contrast="30000"/>
          </a:blip>
          <a:stretch>
            <a:fillRect/>
          </a:stretch>
        </p:blipFill>
        <p:spPr>
          <a:xfrm>
            <a:off x="899592" y="3068960"/>
            <a:ext cx="2667000" cy="3619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4067944" cy="11521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Кавалер ордена «3а заслуги перед Отечеством» IV степени (посмертно) прапорщик</a:t>
            </a:r>
          </a:p>
          <a:p>
            <a:pPr algn="ctr"/>
            <a:r>
              <a:rPr lang="ru-RU" dirty="0" err="1" smtClean="0"/>
              <a:t>Лоськов</a:t>
            </a:r>
            <a:r>
              <a:rPr lang="ru-RU" dirty="0" smtClean="0"/>
              <a:t> Олег Вячеславович.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844824"/>
            <a:ext cx="4536504" cy="20162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300" dirty="0" smtClean="0"/>
              <a:t>Заслонив заложников, преградил бандитам путь к бегству.</a:t>
            </a:r>
          </a:p>
          <a:p>
            <a:pPr algn="ctr"/>
            <a:r>
              <a:rPr lang="ru-RU" sz="2300" dirty="0" smtClean="0"/>
              <a:t>Получив смертельные ранения, продолжал поддерживать огнем действия штурмовой группы.</a:t>
            </a:r>
            <a:endParaRPr lang="ru-RU" sz="2300" dirty="0"/>
          </a:p>
        </p:txBody>
      </p:sp>
      <p:pic>
        <p:nvPicPr>
          <p:cNvPr id="8" name="Содержимое 3" descr="terroriz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Беслан.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 Героев Спецназа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Goryashhaya_svecha[MosCatalogue.ru]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4077072"/>
            <a:ext cx="3048000" cy="2574032"/>
          </a:xfrm>
          <a:prstGeom prst="rect">
            <a:avLst/>
          </a:prstGeom>
        </p:spPr>
      </p:pic>
      <p:pic>
        <p:nvPicPr>
          <p:cNvPr id="13" name="Содержимое 12" descr="Лоськов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contrast="20000"/>
          </a:blip>
          <a:srcRect t="3979"/>
          <a:stretch>
            <a:fillRect/>
          </a:stretch>
        </p:blipFill>
        <p:spPr>
          <a:xfrm>
            <a:off x="971600" y="3140968"/>
            <a:ext cx="2419350" cy="3475484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4067944" cy="11521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Кавалер ордена «3а заслуги перед Отечеством» IV степени (посмертно) майор</a:t>
            </a:r>
          </a:p>
          <a:p>
            <a:pPr algn="ctr"/>
            <a:r>
              <a:rPr lang="ru-RU" dirty="0" smtClean="0"/>
              <a:t>Маляров Вячеслав Владимирович.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772816"/>
            <a:ext cx="4536504" cy="230425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Практически перекрыл собой направление обстрела для группы.</a:t>
            </a:r>
          </a:p>
          <a:p>
            <a:pPr algn="ctr"/>
            <a:r>
              <a:rPr lang="ru-RU" dirty="0" smtClean="0"/>
              <a:t>Получив смертельное ранение, продолжал вести бой.</a:t>
            </a:r>
          </a:p>
          <a:p>
            <a:pPr algn="ctr"/>
            <a:r>
              <a:rPr lang="ru-RU" dirty="0" smtClean="0"/>
              <a:t>Ранил двух террористов и заставил их отступить.</a:t>
            </a:r>
          </a:p>
        </p:txBody>
      </p:sp>
      <p:pic>
        <p:nvPicPr>
          <p:cNvPr id="8" name="Содержимое 3" descr="terroriz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Беслан.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 Героев Спецназа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Goryashhaya_svecha[MosCatalogue.ru]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4221088"/>
            <a:ext cx="3048000" cy="2520280"/>
          </a:xfrm>
          <a:prstGeom prst="rect">
            <a:avLst/>
          </a:prstGeom>
        </p:spPr>
      </p:pic>
      <p:pic>
        <p:nvPicPr>
          <p:cNvPr id="13" name="Содержимое 12" descr="Маляров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contrast="40000"/>
          </a:blip>
          <a:stretch>
            <a:fillRect/>
          </a:stretch>
        </p:blipFill>
        <p:spPr>
          <a:xfrm>
            <a:off x="899592" y="3068960"/>
            <a:ext cx="2714625" cy="36195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772816"/>
            <a:ext cx="4067944" cy="11521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Кавалер ордена «3а заслуги перед Отечеством» IV степени (посмертно) прапорщик</a:t>
            </a:r>
          </a:p>
          <a:p>
            <a:pPr algn="ctr"/>
            <a:r>
              <a:rPr lang="ru-RU" dirty="0" smtClean="0"/>
              <a:t>Пудовкин Денис Евгеньевич.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55976" y="1772816"/>
            <a:ext cx="4536504" cy="203790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Выносил детей из-под обстрела.</a:t>
            </a:r>
          </a:p>
          <a:p>
            <a:pPr algn="ctr"/>
            <a:r>
              <a:rPr lang="ru-RU" dirty="0" smtClean="0"/>
              <a:t>Получил осколочное ранение, но детей не оставил.</a:t>
            </a:r>
          </a:p>
          <a:p>
            <a:pPr algn="ctr"/>
            <a:r>
              <a:rPr lang="ru-RU" dirty="0" smtClean="0"/>
              <a:t>Погиб, прикрывая собой одну из заложниц.</a:t>
            </a:r>
          </a:p>
        </p:txBody>
      </p:sp>
      <p:pic>
        <p:nvPicPr>
          <p:cNvPr id="8" name="Содержимое 3" descr="terroriz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Беслан.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 Героев Спецназа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Goryashhaya_svecha[MosCatalogue.ru]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4149080"/>
            <a:ext cx="3048000" cy="2502024"/>
          </a:xfrm>
          <a:prstGeom prst="rect">
            <a:avLst/>
          </a:prstGeom>
        </p:spPr>
      </p:pic>
      <p:pic>
        <p:nvPicPr>
          <p:cNvPr id="13" name="Содержимое 12" descr="Пудовкин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contrast="30000"/>
          </a:blip>
          <a:srcRect t="3979"/>
          <a:stretch>
            <a:fillRect/>
          </a:stretch>
        </p:blipFill>
        <p:spPr>
          <a:xfrm>
            <a:off x="827584" y="3068960"/>
            <a:ext cx="2714625" cy="354749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terrorizm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660232" y="274638"/>
            <a:ext cx="202656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Беслан.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 Героев Спецназа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7" name="Содержимое 16" descr="104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504" y="1600200"/>
            <a:ext cx="8856984" cy="514116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7a2da782e533ccc20a8d33283a66874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4040188" cy="2693459"/>
          </a:xfrm>
        </p:spPr>
      </p:pic>
      <p:pic>
        <p:nvPicPr>
          <p:cNvPr id="13" name="Содержимое 12" descr="25517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3212976"/>
            <a:ext cx="3391522" cy="3456384"/>
          </a:xfrm>
        </p:spPr>
      </p:pic>
      <p:pic>
        <p:nvPicPr>
          <p:cNvPr id="7" name="Содержимое 3" descr="terrorizm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588224" y="188640"/>
            <a:ext cx="2232248" cy="12289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От латинского термина  </a:t>
            </a:r>
            <a:r>
              <a:rPr lang="ru-RU" sz="2000" b="1" i="1" dirty="0" smtClean="0">
                <a:solidFill>
                  <a:schemeClr val="tx1"/>
                </a:solidFill>
              </a:rPr>
              <a:t>«</a:t>
            </a:r>
            <a:r>
              <a:rPr lang="en-US" sz="2000" b="1" i="1" dirty="0" smtClean="0">
                <a:solidFill>
                  <a:schemeClr val="tx1"/>
                </a:solidFill>
              </a:rPr>
              <a:t>terror</a:t>
            </a:r>
            <a:r>
              <a:rPr lang="ru-RU" sz="2000" b="1" i="1" dirty="0" smtClean="0">
                <a:solidFill>
                  <a:schemeClr val="tx1"/>
                </a:solidFill>
              </a:rPr>
              <a:t>» </a:t>
            </a:r>
            <a:r>
              <a:rPr lang="ru-RU" sz="2000" dirty="0" smtClean="0">
                <a:solidFill>
                  <a:schemeClr val="tx1"/>
                </a:solidFill>
              </a:rPr>
              <a:t>- страх, ужас.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Текст 4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4104456" cy="153384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Россия, октябрь 2002 года – теракт на Дубровке.</a:t>
            </a:r>
          </a:p>
          <a:p>
            <a:r>
              <a:rPr lang="ru-RU" dirty="0" smtClean="0"/>
              <a:t>Все террористы были убиты, однако погибло 174 заложника. </a:t>
            </a:r>
            <a:endParaRPr lang="ru-RU" dirty="0"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3"/>
          </p:nvPr>
        </p:nvSpPr>
        <p:spPr>
          <a:xfrm>
            <a:off x="4644008" y="1628800"/>
            <a:ext cx="4391471" cy="153384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5 июля 2003 года – теракт на рок-фестивале «Крылья» в Тушино</a:t>
            </a:r>
          </a:p>
          <a:p>
            <a:r>
              <a:rPr lang="ru-RU" dirty="0" smtClean="0"/>
              <a:t>Погибли 16 человек,  57 человек ранены.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51520" y="6093296"/>
            <a:ext cx="4608512" cy="5486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Террористические акты в России.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000" advClick="0" advTm="6000"/>
    </mc:Choice>
    <mc:Fallback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116632"/>
            <a:ext cx="2592288" cy="108012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Жизнь человека -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свеча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05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Goryashhaya_svecha[MosCatalogue.ru].mp4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700808"/>
            <a:ext cx="4042792" cy="496855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355976" y="5373216"/>
            <a:ext cx="4572000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 smtClean="0"/>
              <a:t>Жизнь человека – высшая нравственная ценность</a:t>
            </a:r>
            <a:endParaRPr lang="ru-RU" dirty="0"/>
          </a:p>
        </p:txBody>
      </p:sp>
      <p:pic>
        <p:nvPicPr>
          <p:cNvPr id="9" name="Содержимое 8" descr="23.jp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4427984" y="1988840"/>
            <a:ext cx="4536504" cy="316835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444208" y="228600"/>
            <a:ext cx="2592288" cy="99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Терроризм не имеет лица</a:t>
            </a:r>
            <a:endParaRPr lang="ru-RU" sz="2400" b="1" i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305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otsialnyj_rolik__quot_U_terrorizma_net_budushhego_quot_[MosCatalogue.ru]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504" y="1628800"/>
            <a:ext cx="8928992" cy="51125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228600"/>
            <a:ext cx="2520280" cy="990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i="1" dirty="0" smtClean="0"/>
              <a:t>Скажи терроризму: «НЕТ!»</a:t>
            </a:r>
            <a:endParaRPr lang="ru-RU" sz="2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3140968"/>
            <a:ext cx="9144000" cy="219032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/>
            <a:r>
              <a:rPr lang="ru-RU" i="1" dirty="0" smtClean="0">
                <a:solidFill>
                  <a:schemeClr val="tx1"/>
                </a:solidFill>
              </a:rPr>
              <a:t>Быть внимательным и осмотрительным.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</a:rPr>
              <a:t>Не паниковать и сохранять самообладание.</a:t>
            </a:r>
          </a:p>
          <a:p>
            <a:pPr lvl="0"/>
            <a:r>
              <a:rPr lang="ru-RU" i="1" dirty="0" smtClean="0">
                <a:solidFill>
                  <a:schemeClr val="tx1"/>
                </a:solidFill>
              </a:rPr>
              <a:t>Четко знать и следовать инструкциям «Памятки по борьбе с терроризмом» ГО и ЧС</a:t>
            </a:r>
          </a:p>
          <a:p>
            <a:r>
              <a:rPr lang="ru-RU" i="1" dirty="0" smtClean="0">
                <a:solidFill>
                  <a:schemeClr val="tx1"/>
                </a:solidFill>
              </a:rPr>
              <a:t>Будьте внимательны к тому, что происходит вокруг вас. Бдительность должна быть постоянной и активной.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3055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1700808"/>
            <a:ext cx="9144000" cy="10746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20040" lvl="0" indent="-320040"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Противостоять терроризму можно и нужно.</a:t>
            </a:r>
          </a:p>
          <a:p>
            <a:pPr marL="320040" lvl="0" indent="-320040" algn="ctr">
              <a:spcBef>
                <a:spcPts val="700"/>
              </a:spcBef>
              <a:buClr>
                <a:srgbClr val="DD8047"/>
              </a:buClr>
              <a:buSzPct val="60000"/>
            </a:pPr>
            <a:r>
              <a:rPr lang="ru-RU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Для этого необходимо следовать ряду простых правил: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517232"/>
            <a:ext cx="914400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ПОМНИТЕ!</a:t>
            </a:r>
          </a:p>
          <a:p>
            <a:pPr algn="ctr"/>
            <a:r>
              <a:rPr lang="ru-RU" sz="2400" dirty="0" smtClean="0"/>
              <a:t>Только ваши правильные и грамотные действия помогут </a:t>
            </a:r>
          </a:p>
          <a:p>
            <a:pPr algn="ctr"/>
            <a:r>
              <a:rPr lang="ru-RU" sz="2400" dirty="0" smtClean="0"/>
              <a:t>сохранить жизнь Вашу и других людей.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budushee_bez_terrorizm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l="1971"/>
          <a:stretch>
            <a:fillRect/>
          </a:stretch>
        </p:blipFill>
        <p:spPr>
          <a:xfrm>
            <a:off x="0" y="0"/>
            <a:ext cx="9144001" cy="5229200"/>
          </a:xfrm>
        </p:spPr>
      </p:pic>
      <p:pic>
        <p:nvPicPr>
          <p:cNvPr id="7" name="Рисунок 6" descr="protiv_terroriz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5229200"/>
            <a:ext cx="6876257" cy="1628800"/>
          </a:xfrm>
          <a:prstGeom prst="rect">
            <a:avLst/>
          </a:prstGeom>
        </p:spPr>
      </p:pic>
      <p:pic>
        <p:nvPicPr>
          <p:cNvPr id="8" name="Рисунок 7" descr="3ad84f4da991c338f733d8067e185b537e7a8a35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76256" y="4797152"/>
            <a:ext cx="2267744" cy="2060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11" descr="regnum_picture_1454720545661415_normal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51520" y="2924944"/>
            <a:ext cx="4114800" cy="3168352"/>
          </a:xfrm>
        </p:spPr>
      </p:pic>
      <p:pic>
        <p:nvPicPr>
          <p:cNvPr id="13" name="Содержимое 12" descr="75459864653188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3870430" cy="3096344"/>
          </a:xfrm>
        </p:spPr>
      </p:pic>
      <p:pic>
        <p:nvPicPr>
          <p:cNvPr id="7" name="Содержимое 3" descr="terrorizm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588224" y="188640"/>
            <a:ext cx="2232248" cy="12241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От латинского термина  </a:t>
            </a:r>
            <a:r>
              <a:rPr lang="ru-RU" sz="2000" b="1" i="1" dirty="0" smtClean="0">
                <a:solidFill>
                  <a:schemeClr val="tx1"/>
                </a:solidFill>
              </a:rPr>
              <a:t>«</a:t>
            </a:r>
            <a:r>
              <a:rPr lang="en-US" sz="2000" b="1" i="1" dirty="0" smtClean="0">
                <a:solidFill>
                  <a:schemeClr val="tx1"/>
                </a:solidFill>
              </a:rPr>
              <a:t>terror</a:t>
            </a:r>
            <a:r>
              <a:rPr lang="ru-RU" sz="2000" b="1" i="1" dirty="0" smtClean="0">
                <a:solidFill>
                  <a:schemeClr val="tx1"/>
                </a:solidFill>
              </a:rPr>
              <a:t>» </a:t>
            </a:r>
            <a:r>
              <a:rPr lang="ru-RU" sz="2000" dirty="0" smtClean="0">
                <a:solidFill>
                  <a:schemeClr val="tx1"/>
                </a:solidFill>
              </a:rPr>
              <a:t>- страх, ужас.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7504" y="6237312"/>
            <a:ext cx="4464496" cy="4379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Террористические акты в России.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Текст 4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040188" cy="11521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6 февраля 2004 года – взрывы в московском метро.</a:t>
            </a:r>
          </a:p>
          <a:p>
            <a:r>
              <a:rPr lang="ru-RU" dirty="0" smtClean="0"/>
              <a:t>Жертвами взрыва стали 40 человек, 134 получили ранения.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988840"/>
            <a:ext cx="4176463" cy="117380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24 августа 2004 года – крушение двух авиалайнеров.</a:t>
            </a:r>
          </a:p>
          <a:p>
            <a:pPr lvl="0"/>
            <a:r>
              <a:rPr lang="ru-RU" dirty="0" smtClean="0"/>
              <a:t>89 человек, все пассажиры и члены экипажа обоих самолетов, погибли.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Волгоград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6059" b="12145"/>
          <a:stretch>
            <a:fillRect/>
          </a:stretch>
        </p:blipFill>
        <p:spPr>
          <a:xfrm>
            <a:off x="179512" y="2780928"/>
            <a:ext cx="3960440" cy="1944216"/>
          </a:xfrm>
        </p:spPr>
      </p:pic>
      <p:pic>
        <p:nvPicPr>
          <p:cNvPr id="14" name="Содержимое 13" descr="Волгоград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3774" b="5714"/>
          <a:stretch>
            <a:fillRect/>
          </a:stretch>
        </p:blipFill>
        <p:spPr>
          <a:xfrm>
            <a:off x="4644008" y="2492896"/>
            <a:ext cx="3888432" cy="2376264"/>
          </a:xfrm>
        </p:spPr>
      </p:pic>
      <p:pic>
        <p:nvPicPr>
          <p:cNvPr id="7" name="Содержимое 3" descr="terrorizm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588224" y="188640"/>
            <a:ext cx="2160240" cy="12289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От латинского термина  </a:t>
            </a:r>
            <a:r>
              <a:rPr lang="ru-RU" sz="2000" b="1" i="1" dirty="0" smtClean="0">
                <a:solidFill>
                  <a:schemeClr val="tx1"/>
                </a:solidFill>
              </a:rPr>
              <a:t>«</a:t>
            </a:r>
            <a:r>
              <a:rPr lang="en-US" sz="2000" b="1" i="1" dirty="0" smtClean="0">
                <a:solidFill>
                  <a:schemeClr val="tx1"/>
                </a:solidFill>
              </a:rPr>
              <a:t>terror</a:t>
            </a:r>
            <a:r>
              <a:rPr lang="ru-RU" sz="2000" b="1" i="1" dirty="0" smtClean="0">
                <a:solidFill>
                  <a:schemeClr val="tx1"/>
                </a:solidFill>
              </a:rPr>
              <a:t>» </a:t>
            </a:r>
            <a:r>
              <a:rPr lang="ru-RU" sz="2000" dirty="0" smtClean="0">
                <a:solidFill>
                  <a:schemeClr val="tx1"/>
                </a:solidFill>
              </a:rPr>
              <a:t>- страх, ужас.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Текст 4"/>
          <p:cNvSpPr>
            <a:spLocks noGrp="1"/>
          </p:cNvSpPr>
          <p:nvPr>
            <p:ph type="body" idx="1"/>
          </p:nvPr>
        </p:nvSpPr>
        <p:spPr>
          <a:xfrm>
            <a:off x="179512" y="1700808"/>
            <a:ext cx="3898776" cy="93610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/>
            <a:r>
              <a:rPr lang="ru-RU" i="1" dirty="0" smtClean="0">
                <a:solidFill>
                  <a:schemeClr val="tx1"/>
                </a:solidFill>
              </a:rPr>
              <a:t>21 октября 2013 года</a:t>
            </a:r>
            <a:r>
              <a:rPr lang="ru-RU" dirty="0" smtClean="0"/>
              <a:t> </a:t>
            </a:r>
            <a:r>
              <a:rPr lang="ru-RU" i="1" dirty="0" smtClean="0">
                <a:solidFill>
                  <a:schemeClr val="tx1"/>
                </a:solidFill>
              </a:rPr>
              <a:t>теракт в маршрутном автобусе Волгограда: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/>
              <a:t>7 человек погибли, 37 были госпитализированы.</a:t>
            </a:r>
          </a:p>
        </p:txBody>
      </p:sp>
      <p:sp>
        <p:nvSpPr>
          <p:cNvPr id="10" name="Текст 5"/>
          <p:cNvSpPr>
            <a:spLocks noGrp="1"/>
          </p:cNvSpPr>
          <p:nvPr>
            <p:ph type="body" sz="quarter" idx="3"/>
          </p:nvPr>
        </p:nvSpPr>
        <p:spPr>
          <a:xfrm>
            <a:off x="4355976" y="1700808"/>
            <a:ext cx="4608512" cy="86409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700" i="1" dirty="0" smtClean="0">
                <a:solidFill>
                  <a:schemeClr val="tx1"/>
                </a:solidFill>
              </a:rPr>
              <a:t>29 декабря 2013 года взрыв на железнодорожном вокзале в Волгограде:</a:t>
            </a:r>
            <a:r>
              <a:rPr lang="en-US" sz="1700" i="1" dirty="0" smtClean="0">
                <a:solidFill>
                  <a:schemeClr val="tx1"/>
                </a:solidFill>
              </a:rPr>
              <a:t/>
            </a:r>
            <a:br>
              <a:rPr lang="en-US" sz="1700" i="1" dirty="0" smtClean="0">
                <a:solidFill>
                  <a:schemeClr val="tx1"/>
                </a:solidFill>
              </a:rPr>
            </a:br>
            <a:r>
              <a:rPr lang="ru-RU" sz="1700" dirty="0" smtClean="0"/>
              <a:t>15 человек погибли, более 40 ранены.</a:t>
            </a:r>
            <a:endParaRPr lang="ru-RU" sz="1700" i="1" dirty="0" smtClean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60032" y="5373216"/>
            <a:ext cx="4067944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b="1" i="1" dirty="0" smtClean="0"/>
              <a:t>30 декабря 2013 года в Дзержинском районе Волгограда произошел взрыв в троллейбусе: </a:t>
            </a:r>
            <a:r>
              <a:rPr lang="ru-RU" b="1" dirty="0" smtClean="0"/>
              <a:t>погибли не менее 10 человек , ранены более 20</a:t>
            </a:r>
            <a:endParaRPr lang="ru-RU" b="1" dirty="0"/>
          </a:p>
        </p:txBody>
      </p:sp>
      <p:pic>
        <p:nvPicPr>
          <p:cNvPr id="15" name="Рисунок 14" descr="Волгоград3.jpg"/>
          <p:cNvPicPr>
            <a:picLocks noChangeAspect="1"/>
          </p:cNvPicPr>
          <p:nvPr/>
        </p:nvPicPr>
        <p:blipFill>
          <a:blip r:embed="rId5" cstate="print"/>
          <a:srcRect l="6688" r="5901" b="2444"/>
          <a:stretch>
            <a:fillRect/>
          </a:stretch>
        </p:blipFill>
        <p:spPr>
          <a:xfrm>
            <a:off x="323528" y="4841776"/>
            <a:ext cx="4536504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565dc8e407ebf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932040" y="3645024"/>
            <a:ext cx="4032448" cy="2914650"/>
          </a:xfrm>
        </p:spPr>
      </p:pic>
      <p:pic>
        <p:nvPicPr>
          <p:cNvPr id="10" name="Содержимое 9" descr="original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4163888" cy="266429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251520" y="1700808"/>
            <a:ext cx="4316288" cy="11521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31 октября 2015 года - теракт на лайнере </a:t>
            </a:r>
            <a:r>
              <a:rPr lang="ru-RU" i="1" dirty="0" err="1" smtClean="0">
                <a:solidFill>
                  <a:schemeClr val="tx1"/>
                </a:solidFill>
              </a:rPr>
              <a:t>Airbus</a:t>
            </a:r>
            <a:r>
              <a:rPr lang="ru-RU" i="1" dirty="0" smtClean="0">
                <a:solidFill>
                  <a:schemeClr val="tx1"/>
                </a:solidFill>
              </a:rPr>
              <a:t> 321 авиакомпании "</a:t>
            </a:r>
            <a:r>
              <a:rPr lang="ru-RU" i="1" dirty="0" err="1" smtClean="0">
                <a:solidFill>
                  <a:schemeClr val="tx1"/>
                </a:solidFill>
              </a:rPr>
              <a:t>Когалымавиа</a:t>
            </a:r>
            <a:r>
              <a:rPr lang="ru-RU" i="1" dirty="0" smtClean="0">
                <a:solidFill>
                  <a:schemeClr val="tx1"/>
                </a:solidFill>
              </a:rPr>
              <a:t>"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572000" y="1844824"/>
            <a:ext cx="4392488" cy="100811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На борту находились 217 пассажиров и семь членов экипажа.</a:t>
            </a:r>
          </a:p>
          <a:p>
            <a:pPr algn="just"/>
            <a:r>
              <a:rPr lang="ru-RU" i="1" dirty="0" smtClean="0">
                <a:solidFill>
                  <a:schemeClr val="tx1"/>
                </a:solidFill>
              </a:rPr>
              <a:t>В катастрофе никто не выжил.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458616" cy="86995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Террористические акты в России.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3" descr="terrorizm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Питер2017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t="9995"/>
          <a:stretch>
            <a:fillRect/>
          </a:stretch>
        </p:blipFill>
        <p:spPr>
          <a:xfrm>
            <a:off x="251520" y="2780928"/>
            <a:ext cx="4328988" cy="3312368"/>
          </a:xfrm>
        </p:spPr>
      </p:pic>
      <p:pic>
        <p:nvPicPr>
          <p:cNvPr id="12" name="Содержимое 11" descr="Питер 201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501008"/>
            <a:ext cx="4329807" cy="2628271"/>
          </a:xfrm>
        </p:spPr>
      </p:pic>
      <p:pic>
        <p:nvPicPr>
          <p:cNvPr id="7" name="Содержимое 3" descr="terrorizm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516216" y="188640"/>
            <a:ext cx="2376264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От латинского термина  </a:t>
            </a:r>
            <a:r>
              <a:rPr lang="ru-RU" sz="2000" b="1" i="1" dirty="0" smtClean="0">
                <a:solidFill>
                  <a:schemeClr val="tx1"/>
                </a:solidFill>
              </a:rPr>
              <a:t>«</a:t>
            </a:r>
            <a:r>
              <a:rPr lang="en-US" sz="2000" b="1" i="1" dirty="0" smtClean="0">
                <a:solidFill>
                  <a:schemeClr val="tx1"/>
                </a:solidFill>
              </a:rPr>
              <a:t>terror</a:t>
            </a:r>
            <a:r>
              <a:rPr lang="ru-RU" sz="2000" b="1" i="1" dirty="0" smtClean="0">
                <a:solidFill>
                  <a:schemeClr val="tx1"/>
                </a:solidFill>
              </a:rPr>
              <a:t>» </a:t>
            </a:r>
            <a:r>
              <a:rPr lang="ru-RU" sz="2000" dirty="0" smtClean="0">
                <a:solidFill>
                  <a:schemeClr val="tx1"/>
                </a:solidFill>
              </a:rPr>
              <a:t>- страх, ужас.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4245868" cy="79208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r>
              <a:rPr lang="ru-RU" dirty="0" smtClean="0"/>
              <a:t>3 апреля 2017 года - теракт в Петербургском метрополитене</a:t>
            </a:r>
            <a:endParaRPr lang="ru-RU" dirty="0"/>
          </a:p>
        </p:txBody>
      </p:sp>
      <p:pic>
        <p:nvPicPr>
          <p:cNvPr id="13" name="Рисунок 12" descr="Питер_2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20888"/>
            <a:ext cx="9144000" cy="4437112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1484784"/>
            <a:ext cx="4464496" cy="117380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 smtClean="0"/>
              <a:t>В результате взрыва на перегоне между станциями «Сенная площадь» и «Технологический институт» пострадали 103 человека, 16 из них погибли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c4226dcd55e64be4287e3e0580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5013176"/>
          </a:xfrm>
        </p:spPr>
      </p:pic>
      <p:pic>
        <p:nvPicPr>
          <p:cNvPr id="7" name="Содержимое 3" descr="terroriz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844824"/>
          </a:xfrm>
          <a:prstGeom prst="rect">
            <a:avLst/>
          </a:prstGeom>
          <a:solidFill>
            <a:schemeClr val="accent2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107504" y="1628800"/>
            <a:ext cx="4608512" cy="14401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700" i="1" dirty="0" smtClean="0">
                <a:solidFill>
                  <a:schemeClr val="tx1"/>
                </a:solidFill>
              </a:rPr>
              <a:t>1 сентября 2004 года.</a:t>
            </a:r>
            <a:r>
              <a:rPr lang="ru-RU" sz="1700" dirty="0" smtClean="0"/>
              <a:t> </a:t>
            </a:r>
          </a:p>
          <a:p>
            <a:pPr algn="just"/>
            <a:r>
              <a:rPr lang="ru-RU" sz="1700" dirty="0" smtClean="0"/>
              <a:t>В г. Беслане (Северная Осетия) отряд террористов численностью более 30 человек осуществил захват здания средней общеобразовательной школы №1.</a:t>
            </a:r>
            <a:endParaRPr lang="ru-RU" sz="1700" dirty="0"/>
          </a:p>
        </p:txBody>
      </p:sp>
      <p:pic>
        <p:nvPicPr>
          <p:cNvPr id="7" name="Содержимое 3" descr="terrorizm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372200" y="260648"/>
            <a:ext cx="2771800" cy="7920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 fontAlgn="base"/>
            <a:r>
              <a:rPr lang="ru-RU" sz="2000" b="1" i="1" dirty="0" err="1" smtClean="0"/>
              <a:t>Бесланская</a:t>
            </a:r>
            <a:r>
              <a:rPr lang="ru-RU" sz="2000" b="1" i="1" dirty="0" smtClean="0"/>
              <a:t> трагедия</a:t>
            </a:r>
            <a:endParaRPr lang="ru-RU" sz="2000" i="1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1628800"/>
            <a:ext cx="4176464" cy="144016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500" dirty="0" smtClean="0"/>
              <a:t>В заложниках оказались дети, их учителя и родители, пришедшие на праздничную «линейку».</a:t>
            </a:r>
          </a:p>
          <a:p>
            <a:r>
              <a:rPr lang="ru-RU" sz="1500" dirty="0" smtClean="0"/>
              <a:t>В течение более двух суток около 1300 заложников удерживались в заминированном здании школы.</a:t>
            </a:r>
            <a:endParaRPr lang="ru-RU" sz="1500" dirty="0"/>
          </a:p>
        </p:txBody>
      </p:sp>
      <p:pic>
        <p:nvPicPr>
          <p:cNvPr id="13" name="Содержимое 12" descr="1430822997_kartinki_s_1_sentyabrya-7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32040" y="3429000"/>
            <a:ext cx="4041775" cy="2979801"/>
          </a:xfrm>
        </p:spPr>
      </p:pic>
      <p:pic>
        <p:nvPicPr>
          <p:cNvPr id="15" name="Рисунок 14" descr="556px-Beslan_initial_plan_atta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4104456" cy="2952328"/>
          </a:xfrm>
          <a:prstGeom prst="rect">
            <a:avLst/>
          </a:prstGeom>
        </p:spPr>
      </p:pic>
      <p:pic>
        <p:nvPicPr>
          <p:cNvPr id="17" name="Рисунок 16" descr="141-600x400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124744"/>
            <a:ext cx="9108504" cy="5733256"/>
          </a:xfrm>
          <a:prstGeom prst="rect">
            <a:avLst/>
          </a:prstGeom>
        </p:spPr>
      </p:pic>
      <p:pic>
        <p:nvPicPr>
          <p:cNvPr id="18" name="Рисунок 17" descr="beslan_terakt_2004_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24744"/>
            <a:ext cx="9144000" cy="61116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72816"/>
            <a:ext cx="4355976" cy="100811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dirty="0" smtClean="0"/>
              <a:t>Герой Российской Федерации (посмертно) подполковник</a:t>
            </a:r>
          </a:p>
          <a:p>
            <a:pPr algn="ctr"/>
            <a:r>
              <a:rPr lang="ru-RU" sz="1800" dirty="0" smtClean="0"/>
              <a:t>Разумовский Дмитрий Александрович.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27984" y="1628800"/>
            <a:ext cx="4536504" cy="2664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Еще на подступах к зданию школы уничтожил двух бандитов.</a:t>
            </a:r>
          </a:p>
          <a:p>
            <a:pPr algn="ctr"/>
            <a:r>
              <a:rPr lang="ru-RU" dirty="0" smtClean="0"/>
              <a:t>Террористы вели огонь в спины убегающих детей. Дмитрий выявил новую огневую точку и, отвлекая внимание на себя, первым ворвался в помещение, из которого велся огонь.</a:t>
            </a:r>
          </a:p>
          <a:p>
            <a:pPr algn="ctr"/>
            <a:r>
              <a:rPr lang="ru-RU" dirty="0" smtClean="0"/>
              <a:t>Завязался бой, в результате которого огонь был подавлен, но Дмитрий получил смертельное ранение.</a:t>
            </a:r>
            <a:endParaRPr lang="ru-RU" dirty="0"/>
          </a:p>
        </p:txBody>
      </p:sp>
      <p:pic>
        <p:nvPicPr>
          <p:cNvPr id="8" name="Содержимое 3" descr="terrorizm_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300192" cy="1556792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Беслан.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10 Героев Спецназа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" name="Goryashhaya_svecha[MosCatalogue.ru].mp4">
            <a:hlinkClick r:id="" action="ppaction://media"/>
          </p:cNvPr>
          <p:cNvPicPr>
            <a:picLocks noGrp="1" noRot="1" noChangeAspect="1"/>
          </p:cNvPicPr>
          <p:nvPr>
            <p:ph sz="quarter" idx="4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76056" y="4365104"/>
            <a:ext cx="3048000" cy="2286000"/>
          </a:xfrm>
          <a:prstGeom prst="rect">
            <a:avLst/>
          </a:prstGeom>
        </p:spPr>
      </p:pic>
      <p:pic>
        <p:nvPicPr>
          <p:cNvPr id="14" name="Содержимое 13" descr="Разумовский.jpg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lum contrast="40000"/>
          </a:blip>
          <a:srcRect t="9947"/>
          <a:stretch>
            <a:fillRect/>
          </a:stretch>
        </p:blipFill>
        <p:spPr>
          <a:xfrm>
            <a:off x="755576" y="3068960"/>
            <a:ext cx="2858641" cy="338437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747</Words>
  <Application>Microsoft Office PowerPoint</Application>
  <PresentationFormat>Экран (4:3)</PresentationFormat>
  <Paragraphs>96</Paragraphs>
  <Slides>23</Slides>
  <Notes>0</Notes>
  <HiddenSlides>0</HiddenSlides>
  <MMClips>13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От латинского термина  «terror» - страх, ужас. </vt:lpstr>
      <vt:lpstr>От латинского термина  «terror» - страх, ужас. </vt:lpstr>
      <vt:lpstr>От латинского термина  «terror» - страх, ужас. </vt:lpstr>
      <vt:lpstr>Террористические акты в России.</vt:lpstr>
      <vt:lpstr>От латинского термина  «terror» - страх, ужас. </vt:lpstr>
      <vt:lpstr>Презентация PowerPoint</vt:lpstr>
      <vt:lpstr>Бесланская трагедия</vt:lpstr>
      <vt:lpstr>Беслан. 10 Героев Спецназа</vt:lpstr>
      <vt:lpstr>Беслан. 10 Героев Спецназа</vt:lpstr>
      <vt:lpstr>Беслан. 10 Героев Спецназа</vt:lpstr>
      <vt:lpstr>Беслан. 10 Героев Спецназа</vt:lpstr>
      <vt:lpstr>Беслан. 10 Героев Спецназа</vt:lpstr>
      <vt:lpstr>Беслан. 10 Героев Спецназа</vt:lpstr>
      <vt:lpstr>Беслан. 10 Героев Спецназа</vt:lpstr>
      <vt:lpstr>Беслан. 10 Героев Спецназа</vt:lpstr>
      <vt:lpstr>Беслан. 10 Героев Спецназа</vt:lpstr>
      <vt:lpstr>Беслан. 10 Героев Спецназа</vt:lpstr>
      <vt:lpstr>Беслан. 10 Героев Спецназа</vt:lpstr>
      <vt:lpstr>Жизнь человека - свеча</vt:lpstr>
      <vt:lpstr>Терроризм не имеет лица</vt:lpstr>
      <vt:lpstr>Скажи терроризму: «НЕТ!»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Ruslan Buttaev</dc:creator>
  <cp:lastModifiedBy>Ирина</cp:lastModifiedBy>
  <cp:revision>27</cp:revision>
  <dcterms:created xsi:type="dcterms:W3CDTF">2017-09-02T12:28:07Z</dcterms:created>
  <dcterms:modified xsi:type="dcterms:W3CDTF">2022-09-02T06:13:11Z</dcterms:modified>
</cp:coreProperties>
</file>