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5"/>
  </p:notesMasterIdLst>
  <p:sldIdLst>
    <p:sldId id="260" r:id="rId4"/>
    <p:sldId id="259" r:id="rId5"/>
    <p:sldId id="258" r:id="rId6"/>
    <p:sldId id="257" r:id="rId7"/>
    <p:sldId id="261" r:id="rId8"/>
    <p:sldId id="262" r:id="rId9"/>
    <p:sldId id="277" r:id="rId10"/>
    <p:sldId id="294" r:id="rId11"/>
    <p:sldId id="311" r:id="rId12"/>
    <p:sldId id="315" r:id="rId13"/>
    <p:sldId id="316" r:id="rId14"/>
    <p:sldId id="312" r:id="rId15"/>
    <p:sldId id="314" r:id="rId16"/>
    <p:sldId id="263" r:id="rId17"/>
    <p:sldId id="313" r:id="rId18"/>
    <p:sldId id="265" r:id="rId19"/>
    <p:sldId id="267" r:id="rId20"/>
    <p:sldId id="328" r:id="rId21"/>
    <p:sldId id="329" r:id="rId22"/>
    <p:sldId id="269" r:id="rId23"/>
    <p:sldId id="270" r:id="rId24"/>
    <p:sldId id="271" r:id="rId25"/>
    <p:sldId id="287" r:id="rId26"/>
    <p:sldId id="272" r:id="rId27"/>
    <p:sldId id="273" r:id="rId28"/>
    <p:sldId id="274" r:id="rId29"/>
    <p:sldId id="275" r:id="rId30"/>
    <p:sldId id="276" r:id="rId31"/>
    <p:sldId id="293" r:id="rId32"/>
    <p:sldId id="295" r:id="rId33"/>
    <p:sldId id="281" r:id="rId34"/>
  </p:sldIdLst>
  <p:sldSz cx="7559675" cy="7559675"/>
  <p:notesSz cx="67611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649" userDrawn="1">
          <p15:clr>
            <a:srgbClr val="A4A3A4"/>
          </p15:clr>
        </p15:guide>
        <p15:guide id="2" pos="34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C"/>
    <a:srgbClr val="7CD9E0"/>
    <a:srgbClr val="FFFFFF"/>
    <a:srgbClr val="647785"/>
    <a:srgbClr val="6DC781"/>
    <a:srgbClr val="E8E8A8"/>
    <a:srgbClr val="D2EECC"/>
    <a:srgbClr val="81D78C"/>
    <a:srgbClr val="73B82A"/>
    <a:srgbClr val="CAD4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12" autoAdjust="0"/>
    <p:restoredTop sz="92082" autoAdjust="0"/>
  </p:normalViewPr>
  <p:slideViewPr>
    <p:cSldViewPr snapToGrid="0">
      <p:cViewPr varScale="1">
        <p:scale>
          <a:sx n="83" d="100"/>
          <a:sy n="83" d="100"/>
        </p:scale>
        <p:origin x="1788" y="48"/>
      </p:cViewPr>
      <p:guideLst>
        <p:guide orient="horz" pos="4649"/>
        <p:guide pos="3424"/>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____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_____Microsoft_Excel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_____Microsoft_Excel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_____Microsoft_Excel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5867786961946349"/>
          <c:y val="0"/>
          <c:w val="0.50946611895349159"/>
          <c:h val="0.80852911829646046"/>
        </c:manualLayout>
      </c:layout>
      <c:pie3DChart>
        <c:varyColors val="1"/>
        <c:ser>
          <c:idx val="0"/>
          <c:order val="0"/>
          <c:tx>
            <c:strRef>
              <c:f>Лист1!$B$1</c:f>
              <c:strCache>
                <c:ptCount val="1"/>
                <c:pt idx="0">
                  <c:v>Столбец1</c:v>
                </c:pt>
              </c:strCache>
            </c:strRef>
          </c:tx>
          <c:explosion val="9"/>
          <c:dPt>
            <c:idx val="0"/>
            <c:bubble3D val="0"/>
            <c:explosion val="7"/>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sp3d/>
            </c:spPr>
            <c:extLst>
              <c:ext xmlns:c16="http://schemas.microsoft.com/office/drawing/2014/chart" uri="{C3380CC4-5D6E-409C-BE32-E72D297353CC}">
                <c16:uniqueId val="{00000001-1959-4126-A4D1-A99845705119}"/>
              </c:ext>
            </c:extLst>
          </c:dPt>
          <c:dPt>
            <c:idx val="1"/>
            <c:bubble3D val="0"/>
            <c:explosion val="1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sp3d/>
            </c:spPr>
            <c:extLst>
              <c:ext xmlns:c16="http://schemas.microsoft.com/office/drawing/2014/chart" uri="{C3380CC4-5D6E-409C-BE32-E72D297353CC}">
                <c16:uniqueId val="{00000003-1959-4126-A4D1-A99845705119}"/>
              </c:ext>
            </c:extLst>
          </c:dPt>
          <c:dPt>
            <c:idx val="2"/>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sp3d/>
            </c:spPr>
            <c:extLst>
              <c:ext xmlns:c16="http://schemas.microsoft.com/office/drawing/2014/chart" uri="{C3380CC4-5D6E-409C-BE32-E72D297353CC}">
                <c16:uniqueId val="{00000005-1959-4126-A4D1-A99845705119}"/>
              </c:ext>
            </c:extLst>
          </c:dPt>
          <c:dPt>
            <c:idx val="3"/>
            <c:bubble3D val="0"/>
            <c:spPr>
              <a:gradFill rotWithShape="1">
                <a:gsLst>
                  <a:gs pos="0">
                    <a:schemeClr val="accent6">
                      <a:lumMod val="60000"/>
                      <a:satMod val="103000"/>
                      <a:lumMod val="102000"/>
                      <a:tint val="94000"/>
                    </a:schemeClr>
                  </a:gs>
                  <a:gs pos="50000">
                    <a:schemeClr val="accent6">
                      <a:lumMod val="60000"/>
                      <a:satMod val="110000"/>
                      <a:lumMod val="100000"/>
                      <a:shade val="100000"/>
                    </a:schemeClr>
                  </a:gs>
                  <a:gs pos="100000">
                    <a:schemeClr val="accent6">
                      <a:lumMod val="60000"/>
                      <a:lumMod val="99000"/>
                      <a:satMod val="120000"/>
                      <a:shade val="78000"/>
                    </a:schemeClr>
                  </a:gs>
                </a:gsLst>
                <a:lin ang="5400000" scaled="0"/>
              </a:gradFill>
              <a:ln>
                <a:noFill/>
              </a:ln>
              <a:effectLst/>
              <a:sp3d/>
            </c:spPr>
            <c:extLst>
              <c:ext xmlns:c16="http://schemas.microsoft.com/office/drawing/2014/chart" uri="{C3380CC4-5D6E-409C-BE32-E72D297353CC}">
                <c16:uniqueId val="{00000007-1959-4126-A4D1-A99845705119}"/>
              </c:ext>
            </c:extLst>
          </c:dPt>
          <c:dPt>
            <c:idx val="4"/>
            <c:bubble3D val="0"/>
            <c:spPr>
              <a:gradFill rotWithShape="1">
                <a:gsLst>
                  <a:gs pos="0">
                    <a:schemeClr val="accent5">
                      <a:lumMod val="60000"/>
                      <a:satMod val="103000"/>
                      <a:lumMod val="102000"/>
                      <a:tint val="94000"/>
                    </a:schemeClr>
                  </a:gs>
                  <a:gs pos="50000">
                    <a:schemeClr val="accent5">
                      <a:lumMod val="60000"/>
                      <a:satMod val="110000"/>
                      <a:lumMod val="100000"/>
                      <a:shade val="100000"/>
                    </a:schemeClr>
                  </a:gs>
                  <a:gs pos="100000">
                    <a:schemeClr val="accent5">
                      <a:lumMod val="60000"/>
                      <a:lumMod val="99000"/>
                      <a:satMod val="120000"/>
                      <a:shade val="78000"/>
                    </a:schemeClr>
                  </a:gs>
                </a:gsLst>
                <a:lin ang="5400000" scaled="0"/>
              </a:gradFill>
              <a:ln>
                <a:noFill/>
              </a:ln>
              <a:effectLst/>
              <a:sp3d/>
            </c:spPr>
            <c:extLst>
              <c:ext xmlns:c16="http://schemas.microsoft.com/office/drawing/2014/chart" uri="{C3380CC4-5D6E-409C-BE32-E72D297353CC}">
                <c16:uniqueId val="{00000009-1959-4126-A4D1-A99845705119}"/>
              </c:ext>
            </c:extLst>
          </c:dPt>
          <c:dPt>
            <c:idx val="5"/>
            <c:bubble3D val="0"/>
            <c:spPr>
              <a:gradFill rotWithShape="1">
                <a:gsLst>
                  <a:gs pos="0">
                    <a:schemeClr val="accent4">
                      <a:lumMod val="60000"/>
                      <a:satMod val="103000"/>
                      <a:lumMod val="102000"/>
                      <a:tint val="94000"/>
                    </a:schemeClr>
                  </a:gs>
                  <a:gs pos="50000">
                    <a:schemeClr val="accent4">
                      <a:lumMod val="60000"/>
                      <a:satMod val="110000"/>
                      <a:lumMod val="100000"/>
                      <a:shade val="100000"/>
                    </a:schemeClr>
                  </a:gs>
                  <a:gs pos="100000">
                    <a:schemeClr val="accent4">
                      <a:lumMod val="60000"/>
                      <a:lumMod val="99000"/>
                      <a:satMod val="120000"/>
                      <a:shade val="78000"/>
                    </a:schemeClr>
                  </a:gs>
                </a:gsLst>
                <a:lin ang="5400000" scaled="0"/>
              </a:gradFill>
              <a:ln>
                <a:noFill/>
              </a:ln>
              <a:effectLst/>
              <a:sp3d/>
            </c:spPr>
            <c:extLst>
              <c:ext xmlns:c16="http://schemas.microsoft.com/office/drawing/2014/chart" uri="{C3380CC4-5D6E-409C-BE32-E72D297353CC}">
                <c16:uniqueId val="{0000000B-1959-4126-A4D1-A99845705119}"/>
              </c:ext>
            </c:extLst>
          </c:dPt>
          <c:dPt>
            <c:idx val="6"/>
            <c:bubble3D val="0"/>
            <c:spPr>
              <a:gradFill rotWithShape="1">
                <a:gsLst>
                  <a:gs pos="0">
                    <a:schemeClr val="accent6">
                      <a:lumMod val="80000"/>
                      <a:lumOff val="20000"/>
                      <a:satMod val="103000"/>
                      <a:lumMod val="102000"/>
                      <a:tint val="94000"/>
                    </a:schemeClr>
                  </a:gs>
                  <a:gs pos="50000">
                    <a:schemeClr val="accent6">
                      <a:lumMod val="80000"/>
                      <a:lumOff val="20000"/>
                      <a:satMod val="110000"/>
                      <a:lumMod val="100000"/>
                      <a:shade val="100000"/>
                    </a:schemeClr>
                  </a:gs>
                  <a:gs pos="100000">
                    <a:schemeClr val="accent6">
                      <a:lumMod val="80000"/>
                      <a:lumOff val="20000"/>
                      <a:lumMod val="99000"/>
                      <a:satMod val="120000"/>
                      <a:shade val="78000"/>
                    </a:schemeClr>
                  </a:gs>
                </a:gsLst>
                <a:lin ang="5400000" scaled="0"/>
              </a:gradFill>
              <a:ln>
                <a:noFill/>
              </a:ln>
              <a:effectLst/>
              <a:sp3d/>
            </c:spPr>
            <c:extLst>
              <c:ext xmlns:c16="http://schemas.microsoft.com/office/drawing/2014/chart" uri="{C3380CC4-5D6E-409C-BE32-E72D297353CC}">
                <c16:uniqueId val="{0000000D-BDD6-4D24-A78D-7C5B212FE261}"/>
              </c:ext>
            </c:extLst>
          </c:dPt>
          <c:dLbls>
            <c:dLbl>
              <c:idx val="5"/>
              <c:delete val="1"/>
              <c:extLst>
                <c:ext xmlns:c15="http://schemas.microsoft.com/office/drawing/2012/chart" uri="{CE6537A1-D6FC-4f65-9D91-7224C49458BB}"/>
                <c:ext xmlns:c16="http://schemas.microsoft.com/office/drawing/2014/chart" uri="{C3380CC4-5D6E-409C-BE32-E72D297353CC}">
                  <c16:uniqueId val="{0000000B-1959-4126-A4D1-A99845705119}"/>
                </c:ext>
              </c:extLst>
            </c:dLbl>
            <c:dLbl>
              <c:idx val="6"/>
              <c:delete val="1"/>
              <c:extLst>
                <c:ext xmlns:c15="http://schemas.microsoft.com/office/drawing/2012/chart" uri="{CE6537A1-D6FC-4f65-9D91-7224C49458BB}"/>
                <c:ext xmlns:c16="http://schemas.microsoft.com/office/drawing/2014/chart" uri="{C3380CC4-5D6E-409C-BE32-E72D297353CC}">
                  <c16:uniqueId val="{0000000D-BDD6-4D24-A78D-7C5B212FE26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ru-RU"/>
              </a:p>
            </c:txPr>
            <c:dLblPos val="outEnd"/>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15:layout/>
              </c:ext>
            </c:extLst>
          </c:dLbls>
          <c:cat>
            <c:strRef>
              <c:f>Лист1!$A$2:$A$8</c:f>
              <c:strCache>
                <c:ptCount val="5"/>
                <c:pt idx="0">
                  <c:v>сельское хозяйство</c:v>
                </c:pt>
                <c:pt idx="1">
                  <c:v>производство и распределение электроэнергии, газа и воды</c:v>
                </c:pt>
                <c:pt idx="2">
                  <c:v>коммунальная инфраструктура</c:v>
                </c:pt>
                <c:pt idx="3">
                  <c:v>образование,здравоохранение,культура </c:v>
                </c:pt>
                <c:pt idx="4">
                  <c:v>прочее</c:v>
                </c:pt>
              </c:strCache>
            </c:strRef>
          </c:cat>
          <c:val>
            <c:numRef>
              <c:f>Лист1!$B$2:$B$8</c:f>
              <c:numCache>
                <c:formatCode>0.0%</c:formatCode>
                <c:ptCount val="7"/>
                <c:pt idx="0">
                  <c:v>0.59</c:v>
                </c:pt>
                <c:pt idx="1">
                  <c:v>7.4999999999999997E-2</c:v>
                </c:pt>
                <c:pt idx="2">
                  <c:v>0.27300000000000002</c:v>
                </c:pt>
                <c:pt idx="3">
                  <c:v>4.2999999999999997E-2</c:v>
                </c:pt>
                <c:pt idx="4">
                  <c:v>1.9E-2</c:v>
                </c:pt>
              </c:numCache>
            </c:numRef>
          </c:val>
          <c:extLst>
            <c:ext xmlns:c16="http://schemas.microsoft.com/office/drawing/2014/chart" uri="{C3380CC4-5D6E-409C-BE32-E72D297353CC}">
              <c16:uniqueId val="{00000016-1959-4126-A4D1-A99845705119}"/>
            </c:ext>
          </c:extLst>
        </c:ser>
        <c:dLbls>
          <c:dLblPos val="outEnd"/>
          <c:showLegendKey val="0"/>
          <c:showVal val="1"/>
          <c:showCatName val="0"/>
          <c:showSerName val="0"/>
          <c:showPercent val="0"/>
          <c:showBubbleSize val="0"/>
          <c:showLeaderLines val="1"/>
        </c:dLbls>
      </c:pie3DChart>
      <c:spPr>
        <a:noFill/>
        <a:ln>
          <a:noFill/>
        </a:ln>
        <a:effectLst/>
      </c:spPr>
    </c:plotArea>
    <c:legend>
      <c:legendPos val="b"/>
      <c:legendEntry>
        <c:idx val="5"/>
        <c:delete val="1"/>
      </c:legendEntry>
      <c:legendEntry>
        <c:idx val="6"/>
        <c:delete val="1"/>
      </c:legendEntry>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ru-RU"/>
        </a:p>
      </c:txPr>
    </c:legend>
    <c:plotVisOnly val="1"/>
    <c:dispBlanksAs val="zero"/>
    <c:showDLblsOverMax val="0"/>
  </c:chart>
  <c:spPr>
    <a:no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75293655032785"/>
          <c:y val="3.9029744086249388E-2"/>
          <c:w val="0.71680042048098314"/>
          <c:h val="0.87224052912874095"/>
        </c:manualLayout>
      </c:layout>
      <c:pieChart>
        <c:varyColors val="1"/>
        <c:ser>
          <c:idx val="0"/>
          <c:order val="0"/>
          <c:tx>
            <c:strRef>
              <c:f>Лист1!$B$1</c:f>
              <c:strCache>
                <c:ptCount val="1"/>
                <c:pt idx="0">
                  <c:v>Отраслевая структура малых предприятий, %</c:v>
                </c:pt>
              </c:strCache>
            </c:strRef>
          </c:tx>
          <c:spPr>
            <a:ln w="3175">
              <a:solidFill>
                <a:srgbClr val="0070C0"/>
              </a:solidFill>
            </a:ln>
          </c:spPr>
          <c:explosion val="10"/>
          <c:dPt>
            <c:idx val="0"/>
            <c:bubble3D val="0"/>
            <c:spPr>
              <a:solidFill>
                <a:srgbClr val="0070C0"/>
              </a:solidFill>
              <a:ln w="3175">
                <a:solidFill>
                  <a:srgbClr val="0070C0"/>
                </a:solidFill>
              </a:ln>
              <a:effectLst/>
            </c:spPr>
            <c:extLst>
              <c:ext xmlns:c16="http://schemas.microsoft.com/office/drawing/2014/chart" uri="{C3380CC4-5D6E-409C-BE32-E72D297353CC}">
                <c16:uniqueId val="{00000001-AB19-4056-BA0C-AD5E9B5B2677}"/>
              </c:ext>
            </c:extLst>
          </c:dPt>
          <c:dPt>
            <c:idx val="1"/>
            <c:bubble3D val="0"/>
            <c:spPr>
              <a:solidFill>
                <a:srgbClr val="C0D03C"/>
              </a:solidFill>
              <a:ln w="3175">
                <a:solidFill>
                  <a:srgbClr val="0070C0"/>
                </a:solidFill>
              </a:ln>
              <a:effectLst/>
            </c:spPr>
            <c:extLst>
              <c:ext xmlns:c16="http://schemas.microsoft.com/office/drawing/2014/chart" uri="{C3380CC4-5D6E-409C-BE32-E72D297353CC}">
                <c16:uniqueId val="{00000003-AB19-4056-BA0C-AD5E9B5B2677}"/>
              </c:ext>
            </c:extLst>
          </c:dPt>
          <c:dPt>
            <c:idx val="2"/>
            <c:bubble3D val="0"/>
            <c:spPr>
              <a:solidFill>
                <a:srgbClr val="EBE352"/>
              </a:solidFill>
              <a:ln w="3175">
                <a:solidFill>
                  <a:srgbClr val="0070C0"/>
                </a:solidFill>
              </a:ln>
              <a:effectLst/>
            </c:spPr>
            <c:extLst>
              <c:ext xmlns:c16="http://schemas.microsoft.com/office/drawing/2014/chart" uri="{C3380CC4-5D6E-409C-BE32-E72D297353CC}">
                <c16:uniqueId val="{00000005-AB19-4056-BA0C-AD5E9B5B2677}"/>
              </c:ext>
            </c:extLst>
          </c:dPt>
          <c:dPt>
            <c:idx val="3"/>
            <c:bubble3D val="0"/>
            <c:spPr>
              <a:solidFill>
                <a:srgbClr val="77CA82"/>
              </a:solidFill>
              <a:ln w="3175">
                <a:solidFill>
                  <a:srgbClr val="0070C0"/>
                </a:solidFill>
              </a:ln>
              <a:effectLst/>
            </c:spPr>
            <c:extLst>
              <c:ext xmlns:c16="http://schemas.microsoft.com/office/drawing/2014/chart" uri="{C3380CC4-5D6E-409C-BE32-E72D297353CC}">
                <c16:uniqueId val="{00000007-AB19-4056-BA0C-AD5E9B5B2677}"/>
              </c:ext>
            </c:extLst>
          </c:dPt>
          <c:dPt>
            <c:idx val="4"/>
            <c:bubble3D val="0"/>
            <c:spPr>
              <a:solidFill>
                <a:srgbClr val="00AEFF"/>
              </a:solidFill>
              <a:ln w="3175">
                <a:solidFill>
                  <a:srgbClr val="0070C0"/>
                </a:solidFill>
              </a:ln>
              <a:effectLst/>
            </c:spPr>
            <c:extLst>
              <c:ext xmlns:c16="http://schemas.microsoft.com/office/drawing/2014/chart" uri="{C3380CC4-5D6E-409C-BE32-E72D297353CC}">
                <c16:uniqueId val="{00000009-AB19-4056-BA0C-AD5E9B5B2677}"/>
              </c:ext>
            </c:extLst>
          </c:dPt>
          <c:dPt>
            <c:idx val="5"/>
            <c:bubble3D val="0"/>
            <c:spPr>
              <a:solidFill>
                <a:srgbClr val="8BDCDE"/>
              </a:solidFill>
              <a:ln w="3175">
                <a:solidFill>
                  <a:srgbClr val="0070C0"/>
                </a:solidFill>
              </a:ln>
              <a:effectLst/>
            </c:spPr>
            <c:extLst>
              <c:ext xmlns:c16="http://schemas.microsoft.com/office/drawing/2014/chart" uri="{C3380CC4-5D6E-409C-BE32-E72D297353CC}">
                <c16:uniqueId val="{0000000B-DEA9-4078-A26C-BA95FD8E8760}"/>
              </c:ext>
            </c:extLst>
          </c:dPt>
          <c:dLbls>
            <c:dLbl>
              <c:idx val="0"/>
              <c:layout>
                <c:manualLayout>
                  <c:x val="-4.212247297563039E-3"/>
                  <c:y val="1.7226061221835506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r>
                      <a:rPr lang="en-US" dirty="0" smtClean="0"/>
                      <a:t>4,3</a:t>
                    </a:r>
                    <a:endParaRPr lang="en-US" dirty="0"/>
                  </a:p>
                </c:rich>
              </c:tx>
              <c:spPr>
                <a:solidFill>
                  <a:prstClr val="white">
                    <a:alpha val="90000"/>
                  </a:prstClr>
                </a:solidFill>
                <a:ln>
                  <a:solidFill>
                    <a:srgbClr val="B2D499"/>
                  </a:solidFill>
                </a:ln>
                <a:effectLst>
                  <a:outerShdw blurRad="50800" dist="38100" dir="2700000" algn="ctr" rotWithShape="0">
                    <a:srgbClr val="000000">
                      <a:alpha val="40000"/>
                    </a:srgbClr>
                  </a:outerShdw>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manualLayout>
                      <c:w val="0.13122175439389883"/>
                      <c:h val="7.2934338045149663E-2"/>
                    </c:manualLayout>
                  </c15:layout>
                </c:ext>
                <c:ext xmlns:c16="http://schemas.microsoft.com/office/drawing/2014/chart" uri="{C3380CC4-5D6E-409C-BE32-E72D297353CC}">
                  <c16:uniqueId val="{00000001-AB19-4056-BA0C-AD5E9B5B2677}"/>
                </c:ext>
              </c:extLst>
            </c:dLbl>
            <c:dLbl>
              <c:idx val="1"/>
              <c:layout>
                <c:manualLayout>
                  <c:x val="-2.1787980473460401E-2"/>
                  <c:y val="-1.1078149148176801E-3"/>
                </c:manualLayout>
              </c:layout>
              <c:tx>
                <c:rich>
                  <a:bodyPr/>
                  <a:lstStyle/>
                  <a:p>
                    <a:r>
                      <a:rPr lang="en-US" dirty="0" smtClean="0"/>
                      <a:t>27,8</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AB19-4056-BA0C-AD5E9B5B2677}"/>
                </c:ext>
              </c:extLst>
            </c:dLbl>
            <c:dLbl>
              <c:idx val="2"/>
              <c:layout>
                <c:manualLayout>
                  <c:x val="-7.764344679878305E-3"/>
                  <c:y val="-0.11237481709181946"/>
                </c:manualLayout>
              </c:layout>
              <c:tx>
                <c:rich>
                  <a:bodyPr/>
                  <a:lstStyle/>
                  <a:p>
                    <a:r>
                      <a:rPr lang="en-US" dirty="0" smtClean="0"/>
                      <a:t>37,8%</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AB19-4056-BA0C-AD5E9B5B2677}"/>
                </c:ext>
              </c:extLst>
            </c:dLbl>
            <c:dLbl>
              <c:idx val="3"/>
              <c:layout>
                <c:manualLayout>
                  <c:x val="-1.6965770096311863E-2"/>
                  <c:y val="-2.1368672369231945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r>
                      <a:rPr lang="en-US" dirty="0" smtClean="0"/>
                      <a:t>11,5%</a:t>
                    </a:r>
                    <a:endParaRPr lang="en-US" dirty="0"/>
                  </a:p>
                </c:rich>
              </c:tx>
              <c:spPr>
                <a:solidFill>
                  <a:prstClr val="white">
                    <a:alpha val="90000"/>
                  </a:prstClr>
                </a:solidFill>
                <a:ln>
                  <a:solidFill>
                    <a:srgbClr val="B2D499"/>
                  </a:solidFill>
                </a:ln>
                <a:effectLst>
                  <a:outerShdw blurRad="50800" dist="38100" dir="2700000" algn="ctr" rotWithShape="0">
                    <a:srgbClr val="000000">
                      <a:alpha val="40000"/>
                    </a:srgbClr>
                  </a:outerShdw>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manualLayout>
                      <c:w val="0.16930997788745958"/>
                      <c:h val="6.0359611038599506E-2"/>
                    </c:manualLayout>
                  </c15:layout>
                </c:ext>
                <c:ext xmlns:c16="http://schemas.microsoft.com/office/drawing/2014/chart" uri="{C3380CC4-5D6E-409C-BE32-E72D297353CC}">
                  <c16:uniqueId val="{00000007-AB19-4056-BA0C-AD5E9B5B2677}"/>
                </c:ext>
              </c:extLst>
            </c:dLbl>
            <c:dLbl>
              <c:idx val="4"/>
              <c:layout>
                <c:manualLayout>
                  <c:x val="-1.8600289153383937E-2"/>
                  <c:y val="-3.2315520997274409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r>
                      <a:rPr lang="en-US" dirty="0" smtClean="0"/>
                      <a:t>13,9</a:t>
                    </a:r>
                    <a:endParaRPr lang="en-US" dirty="0"/>
                  </a:p>
                </c:rich>
              </c:tx>
              <c:spPr>
                <a:solidFill>
                  <a:prstClr val="white">
                    <a:alpha val="90000"/>
                  </a:prstClr>
                </a:solidFill>
                <a:ln>
                  <a:solidFill>
                    <a:srgbClr val="B2D499"/>
                  </a:solidFill>
                </a:ln>
                <a:effectLst>
                  <a:outerShdw blurRad="50800" dist="38100" dir="2700000" algn="ctr" rotWithShape="0">
                    <a:srgbClr val="000000">
                      <a:alpha val="40000"/>
                    </a:srgbClr>
                  </a:outerShdw>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manualLayout>
                      <c:w val="9.0720702262736888E-2"/>
                      <c:h val="8.6661532774984215E-2"/>
                    </c:manualLayout>
                  </c15:layout>
                </c:ext>
                <c:ext xmlns:c16="http://schemas.microsoft.com/office/drawing/2014/chart" uri="{C3380CC4-5D6E-409C-BE32-E72D297353CC}">
                  <c16:uniqueId val="{00000009-AB19-4056-BA0C-AD5E9B5B2677}"/>
                </c:ext>
              </c:extLst>
            </c:dLbl>
            <c:dLbl>
              <c:idx val="5"/>
              <c:layout>
                <c:manualLayout>
                  <c:x val="-1.5497253649506722E-3"/>
                  <c:y val="3.335564792465439E-2"/>
                </c:manualLayout>
              </c:layout>
              <c:tx>
                <c:rich>
                  <a:bodyPr/>
                  <a:lstStyle/>
                  <a:p>
                    <a:r>
                      <a:rPr lang="en-US" dirty="0"/>
                      <a:t>19,2%</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EA9-4078-A26C-BA95FD8E8760}"/>
                </c:ext>
              </c:extLst>
            </c:dLbl>
            <c:spPr>
              <a:solidFill>
                <a:prstClr val="white">
                  <a:alpha val="90000"/>
                </a:prstClr>
              </a:solidFill>
              <a:ln>
                <a:solidFill>
                  <a:srgbClr val="B2D499"/>
                </a:solidFill>
              </a:ln>
              <a:effectLst>
                <a:outerShdw blurRad="50800" dist="38100" dir="2700000" algn="ctr" rotWithShape="0">
                  <a:srgbClr val="000000">
                    <a:alpha val="40000"/>
                  </a:srgbClr>
                </a:outerShdw>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Лист1!$A$2:$A$7</c:f>
              <c:strCache>
                <c:ptCount val="5"/>
                <c:pt idx="0">
                  <c:v>Строительство</c:v>
                </c:pt>
                <c:pt idx="1">
                  <c:v>Перевозки грузов</c:v>
                </c:pt>
                <c:pt idx="2">
                  <c:v>Оптовая и розничная торговля</c:v>
                </c:pt>
                <c:pt idx="3">
                  <c:v>Сельское хозяйство</c:v>
                </c:pt>
                <c:pt idx="4">
                  <c:v>Прочие виды</c:v>
                </c:pt>
              </c:strCache>
            </c:strRef>
          </c:cat>
          <c:val>
            <c:numRef>
              <c:f>Лист1!$B$2:$B$7</c:f>
              <c:numCache>
                <c:formatCode>0.0%</c:formatCode>
                <c:ptCount val="6"/>
                <c:pt idx="0">
                  <c:v>4.2999999999999997E-2</c:v>
                </c:pt>
                <c:pt idx="1">
                  <c:v>0.27800000000000002</c:v>
                </c:pt>
                <c:pt idx="2">
                  <c:v>0.36799999999999999</c:v>
                </c:pt>
                <c:pt idx="3">
                  <c:v>0.115</c:v>
                </c:pt>
                <c:pt idx="4">
                  <c:v>0.13900000000000001</c:v>
                </c:pt>
              </c:numCache>
            </c:numRef>
          </c:val>
          <c:extLst>
            <c:ext xmlns:c16="http://schemas.microsoft.com/office/drawing/2014/chart" uri="{C3380CC4-5D6E-409C-BE32-E72D297353CC}">
              <c16:uniqueId val="{0000000A-AB19-4056-BA0C-AD5E9B5B2677}"/>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70189207099484"/>
          <c:y val="0.12260421803433813"/>
          <c:w val="0.79394582763517452"/>
          <c:h val="0.82462291690453593"/>
        </c:manualLayout>
      </c:layout>
      <c:pieChart>
        <c:varyColors val="1"/>
        <c:ser>
          <c:idx val="0"/>
          <c:order val="0"/>
          <c:tx>
            <c:strRef>
              <c:f>Лист1!$B$1</c:f>
              <c:strCache>
                <c:ptCount val="1"/>
                <c:pt idx="0">
                  <c:v>Столбец1</c:v>
                </c:pt>
              </c:strCache>
            </c:strRef>
          </c:tx>
          <c:spPr>
            <a:ln w="3175">
              <a:solidFill>
                <a:schemeClr val="accent5">
                  <a:lumMod val="50000"/>
                </a:schemeClr>
              </a:solidFill>
            </a:ln>
          </c:spPr>
          <c:explosion val="8"/>
          <c:dPt>
            <c:idx val="0"/>
            <c:bubble3D val="0"/>
            <c:spPr>
              <a:solidFill>
                <a:srgbClr val="EBE352"/>
              </a:solidFill>
              <a:ln w="3175">
                <a:solidFill>
                  <a:schemeClr val="accent5">
                    <a:lumMod val="50000"/>
                  </a:schemeClr>
                </a:solidFill>
              </a:ln>
              <a:effectLst/>
            </c:spPr>
            <c:extLst>
              <c:ext xmlns:c16="http://schemas.microsoft.com/office/drawing/2014/chart" uri="{C3380CC4-5D6E-409C-BE32-E72D297353CC}">
                <c16:uniqueId val="{00000001-2FA3-4C9E-8347-B41F29429662}"/>
              </c:ext>
            </c:extLst>
          </c:dPt>
          <c:dPt>
            <c:idx val="1"/>
            <c:bubble3D val="0"/>
            <c:spPr>
              <a:solidFill>
                <a:srgbClr val="00AEFF"/>
              </a:solidFill>
              <a:ln w="3175">
                <a:solidFill>
                  <a:schemeClr val="accent5">
                    <a:lumMod val="50000"/>
                  </a:schemeClr>
                </a:solidFill>
              </a:ln>
              <a:effectLst/>
            </c:spPr>
            <c:extLst>
              <c:ext xmlns:c16="http://schemas.microsoft.com/office/drawing/2014/chart" uri="{C3380CC4-5D6E-409C-BE32-E72D297353CC}">
                <c16:uniqueId val="{00000003-2FA3-4C9E-8347-B41F29429662}"/>
              </c:ext>
            </c:extLst>
          </c:dPt>
          <c:dPt>
            <c:idx val="2"/>
            <c:bubble3D val="0"/>
            <c:explosion val="16"/>
            <c:spPr>
              <a:solidFill>
                <a:srgbClr val="8BDCDE"/>
              </a:solidFill>
              <a:ln w="3175">
                <a:solidFill>
                  <a:schemeClr val="accent5">
                    <a:lumMod val="50000"/>
                  </a:schemeClr>
                </a:solidFill>
              </a:ln>
              <a:effectLst/>
            </c:spPr>
            <c:extLst>
              <c:ext xmlns:c16="http://schemas.microsoft.com/office/drawing/2014/chart" uri="{C3380CC4-5D6E-409C-BE32-E72D297353CC}">
                <c16:uniqueId val="{00000005-2FA3-4C9E-8347-B41F29429662}"/>
              </c:ext>
            </c:extLst>
          </c:dPt>
          <c:dPt>
            <c:idx val="3"/>
            <c:bubble3D val="0"/>
            <c:spPr>
              <a:solidFill>
                <a:srgbClr val="6C8EBE"/>
              </a:solidFill>
              <a:ln w="3175">
                <a:solidFill>
                  <a:schemeClr val="accent5">
                    <a:lumMod val="50000"/>
                  </a:schemeClr>
                </a:solidFill>
              </a:ln>
              <a:effectLst/>
            </c:spPr>
            <c:extLst>
              <c:ext xmlns:c16="http://schemas.microsoft.com/office/drawing/2014/chart" uri="{C3380CC4-5D6E-409C-BE32-E72D297353CC}">
                <c16:uniqueId val="{00000007-2FA3-4C9E-8347-B41F29429662}"/>
              </c:ext>
            </c:extLst>
          </c:dPt>
          <c:dPt>
            <c:idx val="4"/>
            <c:bubble3D val="0"/>
            <c:explosion val="14"/>
            <c:spPr>
              <a:solidFill>
                <a:srgbClr val="C0D03C"/>
              </a:solidFill>
              <a:ln w="3175">
                <a:solidFill>
                  <a:schemeClr val="accent5">
                    <a:lumMod val="50000"/>
                  </a:schemeClr>
                </a:solidFill>
              </a:ln>
              <a:effectLst/>
            </c:spPr>
            <c:extLst>
              <c:ext xmlns:c16="http://schemas.microsoft.com/office/drawing/2014/chart" uri="{C3380CC4-5D6E-409C-BE32-E72D297353CC}">
                <c16:uniqueId val="{00000009-2FA3-4C9E-8347-B41F29429662}"/>
              </c:ext>
            </c:extLst>
          </c:dPt>
          <c:dLbls>
            <c:dLbl>
              <c:idx val="0"/>
              <c:layout>
                <c:manualLayout>
                  <c:x val="2.5981963327784796E-2"/>
                  <c:y val="-1.0840446688604613E-2"/>
                </c:manualLayout>
              </c:layout>
              <c:tx>
                <c:rich>
                  <a:bodyPr/>
                  <a:lstStyle/>
                  <a:p>
                    <a:r>
                      <a:rPr lang="en-US" dirty="0"/>
                      <a:t>12,5%</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FA3-4C9E-8347-B41F29429662}"/>
                </c:ext>
              </c:extLst>
            </c:dLbl>
            <c:dLbl>
              <c:idx val="1"/>
              <c:layout>
                <c:manualLayout>
                  <c:x val="-4.2966099817795644E-2"/>
                  <c:y val="-9.3652597872895177E-2"/>
                </c:manualLayout>
              </c:layout>
              <c:tx>
                <c:rich>
                  <a:bodyPr/>
                  <a:lstStyle/>
                  <a:p>
                    <a:r>
                      <a:rPr lang="en-US" dirty="0"/>
                      <a:t>30,3%</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FA3-4C9E-8347-B41F29429662}"/>
                </c:ext>
              </c:extLst>
            </c:dLbl>
            <c:dLbl>
              <c:idx val="2"/>
              <c:layout>
                <c:manualLayout>
                  <c:x val="4.6749649906764862E-2"/>
                  <c:y val="-3.663214651495296E-2"/>
                </c:manualLayout>
              </c:layout>
              <c:tx>
                <c:rich>
                  <a:bodyPr/>
                  <a:lstStyle/>
                  <a:p>
                    <a:r>
                      <a:rPr lang="en-US" dirty="0"/>
                      <a:t>24,5%</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FA3-4C9E-8347-B41F29429662}"/>
                </c:ext>
              </c:extLst>
            </c:dLbl>
            <c:dLbl>
              <c:idx val="3"/>
              <c:layout>
                <c:manualLayout>
                  <c:x val="7.7522988840496132E-2"/>
                  <c:y val="4.6552784816813707E-3"/>
                </c:manualLayout>
              </c:layout>
              <c:tx>
                <c:rich>
                  <a:bodyPr/>
                  <a:lstStyle/>
                  <a:p>
                    <a:r>
                      <a:rPr lang="en-US" dirty="0"/>
                      <a:t>32,7%</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FA3-4C9E-8347-B41F29429662}"/>
                </c:ext>
              </c:extLst>
            </c:dLbl>
            <c:dLbl>
              <c:idx val="4"/>
              <c:layout>
                <c:manualLayout>
                  <c:x val="6.562433088507344E-2"/>
                  <c:y val="1.6231912707244459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FA3-4C9E-8347-B41F29429662}"/>
                </c:ext>
              </c:extLst>
            </c:dLbl>
            <c:spPr>
              <a:solidFill>
                <a:prstClr val="white">
                  <a:alpha val="90000"/>
                </a:prstClr>
              </a:solidFill>
              <a:ln>
                <a:solidFill>
                  <a:srgbClr val="A4C987">
                    <a:alpha val="85000"/>
                  </a:srgbClr>
                </a:solidFill>
              </a:ln>
              <a:effectLst>
                <a:outerShdw blurRad="50800" dist="38100" dir="2700000" algn="ctr" rotWithShape="0">
                  <a:srgbClr val="000000">
                    <a:alpha val="40000"/>
                  </a:srgbClr>
                </a:outerShdw>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Лист1!$A$2:$A$6</c:f>
              <c:strCache>
                <c:ptCount val="1"/>
                <c:pt idx="0">
                  <c:v>Производство и распределение воды,электроэнергии и газа</c:v>
                </c:pt>
              </c:strCache>
            </c:strRef>
          </c:cat>
          <c:val>
            <c:numRef>
              <c:f>Лист1!$B$2:$B$6</c:f>
              <c:numCache>
                <c:formatCode>General</c:formatCode>
                <c:ptCount val="5"/>
              </c:numCache>
            </c:numRef>
          </c:val>
          <c:extLst>
            <c:ext xmlns:c16="http://schemas.microsoft.com/office/drawing/2014/chart" uri="{C3380CC4-5D6E-409C-BE32-E72D297353CC}">
              <c16:uniqueId val="{0000000C-2FA3-4C9E-8347-B41F29429662}"/>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44941917852487"/>
          <c:y val="9.8223853333259309E-2"/>
          <c:w val="0.72451321635511146"/>
          <c:h val="0.73978987757957815"/>
        </c:manualLayout>
      </c:layout>
      <c:pieChart>
        <c:varyColors val="1"/>
        <c:ser>
          <c:idx val="0"/>
          <c:order val="0"/>
          <c:tx>
            <c:strRef>
              <c:f>Лист1!$B$1</c:f>
              <c:strCache>
                <c:ptCount val="1"/>
                <c:pt idx="0">
                  <c:v>Столбец1</c:v>
                </c:pt>
              </c:strCache>
            </c:strRef>
          </c:tx>
          <c:spPr>
            <a:ln w="3175">
              <a:solidFill>
                <a:schemeClr val="accent5">
                  <a:lumMod val="50000"/>
                </a:schemeClr>
              </a:solidFill>
            </a:ln>
          </c:spPr>
          <c:explosion val="8"/>
          <c:dPt>
            <c:idx val="0"/>
            <c:bubble3D val="0"/>
            <c:explosion val="5"/>
            <c:spPr>
              <a:solidFill>
                <a:srgbClr val="0070C0"/>
              </a:solidFill>
              <a:ln w="3175">
                <a:solidFill>
                  <a:schemeClr val="accent5">
                    <a:lumMod val="50000"/>
                  </a:schemeClr>
                </a:solidFill>
              </a:ln>
              <a:effectLst/>
            </c:spPr>
            <c:extLst>
              <c:ext xmlns:c16="http://schemas.microsoft.com/office/drawing/2014/chart" uri="{C3380CC4-5D6E-409C-BE32-E72D297353CC}">
                <c16:uniqueId val="{00000001-09DD-4903-8301-36BE8AE14F30}"/>
              </c:ext>
            </c:extLst>
          </c:dPt>
          <c:dPt>
            <c:idx val="1"/>
            <c:bubble3D val="0"/>
            <c:spPr>
              <a:solidFill>
                <a:srgbClr val="E3DE4C"/>
              </a:solidFill>
              <a:ln w="3175">
                <a:solidFill>
                  <a:schemeClr val="accent5">
                    <a:lumMod val="50000"/>
                  </a:schemeClr>
                </a:solidFill>
              </a:ln>
              <a:effectLst/>
            </c:spPr>
            <c:extLst>
              <c:ext xmlns:c16="http://schemas.microsoft.com/office/drawing/2014/chart" uri="{C3380CC4-5D6E-409C-BE32-E72D297353CC}">
                <c16:uniqueId val="{00000003-09DD-4903-8301-36BE8AE14F30}"/>
              </c:ext>
            </c:extLst>
          </c:dPt>
          <c:dPt>
            <c:idx val="2"/>
            <c:bubble3D val="0"/>
            <c:spPr>
              <a:solidFill>
                <a:schemeClr val="accent5"/>
              </a:solidFill>
              <a:ln w="3175">
                <a:solidFill>
                  <a:schemeClr val="accent5">
                    <a:lumMod val="50000"/>
                  </a:schemeClr>
                </a:solidFill>
              </a:ln>
              <a:effectLst/>
            </c:spPr>
            <c:extLst>
              <c:ext xmlns:c16="http://schemas.microsoft.com/office/drawing/2014/chart" uri="{C3380CC4-5D6E-409C-BE32-E72D297353CC}">
                <c16:uniqueId val="{00000005-5FD9-4C5D-8CCE-5851F6D2BE66}"/>
              </c:ext>
            </c:extLst>
          </c:dPt>
          <c:dPt>
            <c:idx val="3"/>
            <c:bubble3D val="0"/>
            <c:spPr>
              <a:solidFill>
                <a:schemeClr val="accent1">
                  <a:lumMod val="60000"/>
                </a:schemeClr>
              </a:solidFill>
              <a:ln w="3175">
                <a:solidFill>
                  <a:schemeClr val="accent5">
                    <a:lumMod val="50000"/>
                  </a:schemeClr>
                </a:solidFill>
              </a:ln>
              <a:effectLst/>
            </c:spPr>
            <c:extLst>
              <c:ext xmlns:c16="http://schemas.microsoft.com/office/drawing/2014/chart" uri="{C3380CC4-5D6E-409C-BE32-E72D297353CC}">
                <c16:uniqueId val="{00000007-5FD9-4C5D-8CCE-5851F6D2BE66}"/>
              </c:ext>
            </c:extLst>
          </c:dPt>
          <c:dPt>
            <c:idx val="4"/>
            <c:bubble3D val="0"/>
            <c:spPr>
              <a:solidFill>
                <a:schemeClr val="accent3">
                  <a:lumMod val="60000"/>
                </a:schemeClr>
              </a:solidFill>
              <a:ln w="3175">
                <a:solidFill>
                  <a:schemeClr val="accent5">
                    <a:lumMod val="50000"/>
                  </a:schemeClr>
                </a:solidFill>
              </a:ln>
              <a:effectLst/>
            </c:spPr>
            <c:extLst>
              <c:ext xmlns:c16="http://schemas.microsoft.com/office/drawing/2014/chart" uri="{C3380CC4-5D6E-409C-BE32-E72D297353CC}">
                <c16:uniqueId val="{00000009-5FD9-4C5D-8CCE-5851F6D2BE66}"/>
              </c:ext>
            </c:extLst>
          </c:dPt>
          <c:dLbls>
            <c:dLbl>
              <c:idx val="0"/>
              <c:layout>
                <c:manualLayout>
                  <c:x val="-0.25054567543960593"/>
                  <c:y val="3.1544218390507459E-2"/>
                </c:manualLayout>
              </c:layout>
              <c:tx>
                <c:rich>
                  <a:bodyPr/>
                  <a:lstStyle/>
                  <a:p>
                    <a:r>
                      <a:rPr lang="en-US" dirty="0"/>
                      <a:t>24,7%</a:t>
                    </a:r>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09DD-4903-8301-36BE8AE14F30}"/>
                </c:ext>
              </c:extLst>
            </c:dLbl>
            <c:dLbl>
              <c:idx val="1"/>
              <c:layout>
                <c:manualLayout>
                  <c:x val="0.26828209235010508"/>
                  <c:y val="-7.0784647002559264E-2"/>
                </c:manualLayout>
              </c:layout>
              <c:tx>
                <c:rich>
                  <a:bodyPr/>
                  <a:lstStyle/>
                  <a:p>
                    <a:r>
                      <a:rPr lang="en-US" dirty="0"/>
                      <a:t>75,3%</a:t>
                    </a:r>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09DD-4903-8301-36BE8AE14F30}"/>
                </c:ext>
              </c:extLst>
            </c:dLbl>
            <c:spPr>
              <a:solidFill>
                <a:prstClr val="white">
                  <a:alpha val="90000"/>
                </a:prstClr>
              </a:solidFill>
              <a:ln>
                <a:solidFill>
                  <a:srgbClr val="70AD47"/>
                </a:solidFill>
              </a:ln>
              <a:effectLst>
                <a:outerShdw blurRad="50800" dist="38100" dir="2700000" algn="ctr" rotWithShape="0">
                  <a:schemeClr val="accent6">
                    <a:lumMod val="75000"/>
                    <a:alpha val="40000"/>
                  </a:schemeClr>
                </a:outerShdw>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extLst>
          </c:dLbls>
          <c:cat>
            <c:strRef>
              <c:f>Лист1!$A$2:$A$6</c:f>
              <c:strCache>
                <c:ptCount val="2"/>
                <c:pt idx="0">
                  <c:v>Растениеводство</c:v>
                </c:pt>
                <c:pt idx="1">
                  <c:v>Животноводство</c:v>
                </c:pt>
              </c:strCache>
            </c:strRef>
          </c:cat>
          <c:val>
            <c:numRef>
              <c:f>Лист1!$B$2:$B$6</c:f>
              <c:numCache>
                <c:formatCode>0.0%</c:formatCode>
                <c:ptCount val="5"/>
                <c:pt idx="0">
                  <c:v>0.30099999999999999</c:v>
                </c:pt>
                <c:pt idx="1">
                  <c:v>0.60899999999999999</c:v>
                </c:pt>
              </c:numCache>
            </c:numRef>
          </c:val>
          <c:extLst>
            <c:ext xmlns:c16="http://schemas.microsoft.com/office/drawing/2014/chart" uri="{C3380CC4-5D6E-409C-BE32-E72D297353CC}">
              <c16:uniqueId val="{00000004-09DD-4903-8301-36BE8AE14F30}"/>
            </c:ext>
          </c:extLst>
        </c:ser>
        <c:dLbls>
          <c:dLblPos val="ctr"/>
          <c:showLegendKey val="0"/>
          <c:showVal val="1"/>
          <c:showCatName val="0"/>
          <c:showSerName val="0"/>
          <c:showPercent val="0"/>
          <c:showBubbleSize val="0"/>
          <c:showLeaderLines val="0"/>
        </c:dLbls>
        <c:firstSliceAng val="0"/>
      </c:pieChart>
      <c:spPr>
        <a:noFill/>
        <a:ln>
          <a:noFill/>
        </a:ln>
        <a:effectLst/>
      </c:spPr>
    </c:plotArea>
    <c:legend>
      <c:legendPos val="b"/>
      <c:legendEntry>
        <c:idx val="2"/>
        <c:delete val="1"/>
      </c:legendEntry>
      <c:legendEntry>
        <c:idx val="3"/>
        <c:delete val="1"/>
      </c:legendEntry>
      <c:legendEntry>
        <c:idx val="4"/>
        <c:delete val="1"/>
      </c:legendEntry>
      <c:layout>
        <c:manualLayout>
          <c:xMode val="edge"/>
          <c:yMode val="edge"/>
          <c:x val="0.13999501199579883"/>
          <c:y val="0.83219703885196317"/>
          <c:w val="0.6438471267699043"/>
          <c:h val="0.15047438143093292"/>
        </c:manualLayout>
      </c:layout>
      <c:overlay val="0"/>
      <c:spPr>
        <a:solidFill>
          <a:schemeClr val="bg1"/>
        </a:solid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14342444915386"/>
          <c:y val="0.10776321577389973"/>
          <c:w val="0.41090739396218467"/>
          <c:h val="0.50435877658406048"/>
        </c:manualLayout>
      </c:layout>
      <c:pieChart>
        <c:varyColors val="1"/>
        <c:ser>
          <c:idx val="0"/>
          <c:order val="0"/>
          <c:tx>
            <c:strRef>
              <c:f>Лист1!$B$1</c:f>
              <c:strCache>
                <c:ptCount val="1"/>
                <c:pt idx="0">
                  <c:v>2025</c:v>
                </c:pt>
              </c:strCache>
            </c:strRef>
          </c:tx>
          <c:spPr>
            <a:solidFill>
              <a:srgbClr val="05BAFF"/>
            </a:solidFill>
            <a:ln>
              <a:solidFill>
                <a:schemeClr val="accent5">
                  <a:lumMod val="50000"/>
                </a:schemeClr>
              </a:solidFill>
            </a:ln>
          </c:spPr>
          <c:explosion val="8"/>
          <c:dPt>
            <c:idx val="0"/>
            <c:bubble3D val="0"/>
            <c:spPr>
              <a:solidFill>
                <a:srgbClr val="81D78C"/>
              </a:solidFill>
              <a:ln>
                <a:solidFill>
                  <a:schemeClr val="accent5">
                    <a:lumMod val="50000"/>
                  </a:schemeClr>
                </a:solidFill>
              </a:ln>
              <a:effectLst/>
            </c:spPr>
            <c:extLst>
              <c:ext xmlns:c16="http://schemas.microsoft.com/office/drawing/2014/chart" uri="{C3380CC4-5D6E-409C-BE32-E72D297353CC}">
                <c16:uniqueId val="{00000001-237B-48E8-A5DA-3C9A7C8138C2}"/>
              </c:ext>
            </c:extLst>
          </c:dPt>
          <c:dPt>
            <c:idx val="1"/>
            <c:bubble3D val="0"/>
            <c:spPr>
              <a:solidFill>
                <a:srgbClr val="05BAFF"/>
              </a:solidFill>
              <a:ln>
                <a:solidFill>
                  <a:schemeClr val="accent5">
                    <a:lumMod val="50000"/>
                  </a:schemeClr>
                </a:solidFill>
              </a:ln>
              <a:effectLst/>
            </c:spPr>
            <c:extLst>
              <c:ext xmlns:c16="http://schemas.microsoft.com/office/drawing/2014/chart" uri="{C3380CC4-5D6E-409C-BE32-E72D297353CC}">
                <c16:uniqueId val="{00000003-237B-48E8-A5DA-3C9A7C8138C2}"/>
              </c:ext>
            </c:extLst>
          </c:dPt>
          <c:dPt>
            <c:idx val="2"/>
            <c:bubble3D val="0"/>
            <c:spPr>
              <a:solidFill>
                <a:srgbClr val="C3D445"/>
              </a:solidFill>
              <a:ln>
                <a:solidFill>
                  <a:schemeClr val="accent5">
                    <a:lumMod val="50000"/>
                  </a:schemeClr>
                </a:solidFill>
              </a:ln>
              <a:effectLst/>
            </c:spPr>
            <c:extLst>
              <c:ext xmlns:c16="http://schemas.microsoft.com/office/drawing/2014/chart" uri="{C3380CC4-5D6E-409C-BE32-E72D297353CC}">
                <c16:uniqueId val="{00000005-237B-48E8-A5DA-3C9A7C8138C2}"/>
              </c:ext>
            </c:extLst>
          </c:dPt>
          <c:dLbls>
            <c:dLbl>
              <c:idx val="0"/>
              <c:layout/>
              <c:tx>
                <c:rich>
                  <a:bodyPr/>
                  <a:lstStyle/>
                  <a:p>
                    <a:r>
                      <a:rPr lang="en-US" dirty="0" smtClean="0"/>
                      <a:t>6,6%</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237B-48E8-A5DA-3C9A7C8138C2}"/>
                </c:ext>
              </c:extLst>
            </c:dLbl>
            <c:dLbl>
              <c:idx val="1"/>
              <c:layout>
                <c:manualLayout>
                  <c:x val="-3.2234906877464317E-2"/>
                  <c:y val="-0.13065763695139232"/>
                </c:manualLayout>
              </c:layout>
              <c:tx>
                <c:rich>
                  <a:bodyPr/>
                  <a:lstStyle/>
                  <a:p>
                    <a:r>
                      <a:rPr lang="en-US" dirty="0" smtClean="0"/>
                      <a:t>81,3%</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237B-48E8-A5DA-3C9A7C8138C2}"/>
                </c:ext>
              </c:extLst>
            </c:dLbl>
            <c:dLbl>
              <c:idx val="2"/>
              <c:layout>
                <c:manualLayout>
                  <c:x val="-3.4269636831738344E-2"/>
                  <c:y val="1.6144935160556807E-2"/>
                </c:manualLayout>
              </c:layout>
              <c:tx>
                <c:rich>
                  <a:bodyPr rot="0" spcFirstLastPara="1" vertOverflow="ellipsis" vert="horz" wrap="square" lIns="38100" tIns="19050" rIns="38100" bIns="19050" anchor="ctr" anchorCtr="0">
                    <a:spAutoFit/>
                  </a:bodyPr>
                  <a:lstStyle/>
                  <a:p>
                    <a:pPr algn="ctr">
                      <a:defRPr lang="ru-RU" sz="10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r>
                      <a:rPr lang="en-US" dirty="0" smtClean="0"/>
                      <a:t>12,1%</a:t>
                    </a:r>
                    <a:endParaRPr lang="en-US" dirty="0"/>
                  </a:p>
                </c:rich>
              </c:tx>
              <c:spPr>
                <a:solidFill>
                  <a:prstClr val="white">
                    <a:alpha val="90000"/>
                  </a:prstClr>
                </a:solidFill>
                <a:ln>
                  <a:solidFill>
                    <a:srgbClr val="70AD47">
                      <a:alpha val="90000"/>
                    </a:srgbClr>
                  </a:solidFill>
                </a:ln>
                <a:effectLst>
                  <a:outerShdw blurRad="50800" dist="38100" dir="2700000" algn="ctr" rotWithShape="0">
                    <a:schemeClr val="accent6">
                      <a:lumMod val="60000"/>
                      <a:lumOff val="40000"/>
                      <a:alpha val="40000"/>
                    </a:schemeClr>
                  </a:outerShdw>
                </a:effectLst>
              </c:spPr>
              <c:txPr>
                <a:bodyPr rot="0" spcFirstLastPara="1" vertOverflow="ellipsis" vert="horz" wrap="square" lIns="38100" tIns="19050" rIns="38100" bIns="19050" anchor="ctr" anchorCtr="0">
                  <a:spAutoFit/>
                </a:bodyPr>
                <a:lstStyle/>
                <a:p>
                  <a:pPr algn="ctr">
                    <a:defRPr lang="ru-RU" sz="10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237B-48E8-A5DA-3C9A7C8138C2}"/>
                </c:ext>
              </c:extLst>
            </c:dLbl>
            <c:spPr>
              <a:solidFill>
                <a:prstClr val="white">
                  <a:alpha val="90000"/>
                </a:prstClr>
              </a:solidFill>
              <a:ln>
                <a:solidFill>
                  <a:srgbClr val="70AD47">
                    <a:alpha val="90000"/>
                  </a:srgbClr>
                </a:solidFill>
              </a:ln>
              <a:effectLst>
                <a:outerShdw blurRad="50800" dist="50800" dir="2700000" algn="ctr" rotWithShape="0">
                  <a:schemeClr val="accent6">
                    <a:lumMod val="60000"/>
                    <a:lumOff val="40000"/>
                    <a:alpha val="40000"/>
                  </a:schemeClr>
                </a:outerShdw>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Лист1!$A$2:$A$4</c:f>
              <c:strCache>
                <c:ptCount val="3"/>
                <c:pt idx="0">
                  <c:v>Налоговые поступления</c:v>
                </c:pt>
                <c:pt idx="1">
                  <c:v>Безвозмездные поступления</c:v>
                </c:pt>
                <c:pt idx="2">
                  <c:v>Прочие доходы</c:v>
                </c:pt>
              </c:strCache>
            </c:strRef>
          </c:cat>
          <c:val>
            <c:numRef>
              <c:f>Лист1!$B$2:$B$4</c:f>
              <c:numCache>
                <c:formatCode>General</c:formatCode>
                <c:ptCount val="3"/>
                <c:pt idx="0">
                  <c:v>6.6</c:v>
                </c:pt>
                <c:pt idx="1">
                  <c:v>81.3</c:v>
                </c:pt>
                <c:pt idx="2">
                  <c:v>12.1</c:v>
                </c:pt>
              </c:numCache>
            </c:numRef>
          </c:val>
          <c:extLst>
            <c:ext xmlns:c16="http://schemas.microsoft.com/office/drawing/2014/chart" uri="{C3380CC4-5D6E-409C-BE32-E72D297353CC}">
              <c16:uniqueId val="{00000006-237B-48E8-A5DA-3C9A7C8138C2}"/>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15008342120971516"/>
          <c:y val="0.61216981766878298"/>
          <c:w val="0.58452891306046972"/>
          <c:h val="0.20418515958360839"/>
        </c:manualLayout>
      </c:layout>
      <c:overlay val="0"/>
      <c:spPr>
        <a:noFill/>
        <a:ln>
          <a:noFill/>
        </a:ln>
        <a:effectLst/>
      </c:spPr>
      <c:txPr>
        <a:bodyPr rot="0" spcFirstLastPara="1" vertOverflow="ellipsis" vert="horz" wrap="square" anchor="ctr" anchorCtr="0"/>
        <a:lstStyle/>
        <a:p>
          <a:pPr rtl="0">
            <a:defRPr sz="1000"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72623211920670816"/>
          <c:y val="0.24159974342220975"/>
          <c:w val="0.28035380441957425"/>
          <c:h val="0.44003487353664056"/>
        </c:manualLayout>
      </c:layout>
      <c:pieChart>
        <c:varyColors val="1"/>
        <c:ser>
          <c:idx val="0"/>
          <c:order val="0"/>
          <c:tx>
            <c:strRef>
              <c:f>Лист1!$B$1</c:f>
              <c:strCache>
                <c:ptCount val="1"/>
                <c:pt idx="0">
                  <c:v>Столбец1</c:v>
                </c:pt>
              </c:strCache>
            </c:strRef>
          </c:tx>
          <c:spPr>
            <a:ln w="12700">
              <a:solidFill>
                <a:schemeClr val="accent5">
                  <a:lumMod val="50000"/>
                </a:schemeClr>
              </a:solidFill>
            </a:ln>
            <a:effectLst/>
            <a:scene3d>
              <a:camera prst="orthographicFront"/>
              <a:lightRig rig="threePt" dir="t"/>
            </a:scene3d>
            <a:sp3d>
              <a:contourClr>
                <a:srgbClr val="000000"/>
              </a:contourClr>
            </a:sp3d>
          </c:spPr>
          <c:explosion val="7"/>
          <c:dPt>
            <c:idx val="0"/>
            <c:bubble3D val="0"/>
            <c:spPr>
              <a:solidFill>
                <a:srgbClr val="B7C73E"/>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1-CD74-4828-AC9A-D7FF2275CF7B}"/>
              </c:ext>
            </c:extLst>
          </c:dPt>
          <c:dPt>
            <c:idx val="1"/>
            <c:bubble3D val="0"/>
            <c:spPr>
              <a:solidFill>
                <a:srgbClr val="8BDCDE"/>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3-CD74-4828-AC9A-D7FF2275CF7B}"/>
              </c:ext>
            </c:extLst>
          </c:dPt>
          <c:dPt>
            <c:idx val="2"/>
            <c:bubble3D val="0"/>
            <c:spPr>
              <a:solidFill>
                <a:srgbClr val="EBE352"/>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5-CD74-4828-AC9A-D7FF2275CF7B}"/>
              </c:ext>
            </c:extLst>
          </c:dPt>
          <c:dPt>
            <c:idx val="3"/>
            <c:bubble3D val="0"/>
            <c:spPr>
              <a:solidFill>
                <a:schemeClr val="accent5">
                  <a:lumMod val="50000"/>
                </a:schemeClr>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7-CD74-4828-AC9A-D7FF2275CF7B}"/>
              </c:ext>
            </c:extLst>
          </c:dPt>
          <c:dPt>
            <c:idx val="4"/>
            <c:bubble3D val="0"/>
            <c:spPr>
              <a:solidFill>
                <a:srgbClr val="00AEFF"/>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9-CD74-4828-AC9A-D7FF2275CF7B}"/>
              </c:ext>
            </c:extLst>
          </c:dPt>
          <c:dPt>
            <c:idx val="5"/>
            <c:bubble3D val="0"/>
            <c:spPr>
              <a:solidFill>
                <a:srgbClr val="6DC781"/>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B-CD74-4828-AC9A-D7FF2275CF7B}"/>
              </c:ext>
            </c:extLst>
          </c:dPt>
          <c:dPt>
            <c:idx val="6"/>
            <c:bubble3D val="0"/>
            <c:spPr>
              <a:solidFill>
                <a:srgbClr val="007FAC"/>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D-07F5-4E31-828B-2E391DAF13F6}"/>
              </c:ext>
            </c:extLst>
          </c:dPt>
          <c:dLbls>
            <c:dLbl>
              <c:idx val="0"/>
              <c:layout>
                <c:manualLayout>
                  <c:x val="3.9076461228885265E-2"/>
                  <c:y val="-3.0321382782388773E-2"/>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r>
                      <a:rPr lang="en-US" dirty="0" smtClean="0"/>
                      <a:t>12,7%</a:t>
                    </a:r>
                    <a:endParaRPr lang="en-US" dirty="0"/>
                  </a:p>
                </c:rich>
              </c:tx>
              <c:spPr>
                <a:solidFill>
                  <a:prstClr val="white">
                    <a:alpha val="90000"/>
                  </a:prstClr>
                </a:solidFill>
                <a:ln>
                  <a:solidFill>
                    <a:srgbClr val="70AD47">
                      <a:alpha val="90000"/>
                    </a:srgbClr>
                  </a:solidFill>
                </a:ln>
                <a:effectLst>
                  <a:outerShdw blurRad="50800" dist="38100" dir="2700000" algn="ctr" rotWithShape="0">
                    <a:schemeClr val="accent6">
                      <a:lumMod val="60000"/>
                      <a:lumOff val="40000"/>
                      <a:alpha val="40000"/>
                    </a:schemeClr>
                  </a:outerShdw>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manualLayout>
                      <c:w val="6.7411794314653689E-2"/>
                      <c:h val="8.1893200290639609E-2"/>
                    </c:manualLayout>
                  </c15:layout>
                </c:ext>
                <c:ext xmlns:c16="http://schemas.microsoft.com/office/drawing/2014/chart" uri="{C3380CC4-5D6E-409C-BE32-E72D297353CC}">
                  <c16:uniqueId val="{00000001-CD74-4828-AC9A-D7FF2275CF7B}"/>
                </c:ext>
              </c:extLst>
            </c:dLbl>
            <c:dLbl>
              <c:idx val="1"/>
              <c:layout>
                <c:manualLayout>
                  <c:x val="-6.2088956458662484E-3"/>
                  <c:y val="-3.423854060532278E-3"/>
                </c:manualLayout>
              </c:layout>
              <c:tx>
                <c:rich>
                  <a:bodyPr/>
                  <a:lstStyle/>
                  <a:p>
                    <a:r>
                      <a:rPr lang="en-US" dirty="0" smtClean="0"/>
                      <a:t>33,4</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CD74-4828-AC9A-D7FF2275CF7B}"/>
                </c:ext>
              </c:extLst>
            </c:dLbl>
            <c:dLbl>
              <c:idx val="2"/>
              <c:layout>
                <c:manualLayout>
                  <c:x val="3.65832228250247E-2"/>
                  <c:y val="2.4474767595753098E-2"/>
                </c:manualLayout>
              </c:layout>
              <c:tx>
                <c:rich>
                  <a:bodyPr/>
                  <a:lstStyle/>
                  <a:p>
                    <a:r>
                      <a:rPr lang="en-US" dirty="0" smtClean="0"/>
                      <a:t>7,8%</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CD74-4828-AC9A-D7FF2275CF7B}"/>
                </c:ext>
              </c:extLst>
            </c:dLbl>
            <c:dLbl>
              <c:idx val="3"/>
              <c:layout>
                <c:manualLayout>
                  <c:x val="-1.0020050127785248E-2"/>
                  <c:y val="4.2125632391831848E-2"/>
                </c:manualLayout>
              </c:layout>
              <c:tx>
                <c:rich>
                  <a:bodyPr/>
                  <a:lstStyle/>
                  <a:p>
                    <a:r>
                      <a:rPr lang="en-US" dirty="0"/>
                      <a:t>2,7%</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5.3831231415165527E-2"/>
                      <c:h val="7.6839636493574809E-2"/>
                    </c:manualLayout>
                  </c15:layout>
                </c:ext>
                <c:ext xmlns:c16="http://schemas.microsoft.com/office/drawing/2014/chart" uri="{C3380CC4-5D6E-409C-BE32-E72D297353CC}">
                  <c16:uniqueId val="{00000007-CD74-4828-AC9A-D7FF2275CF7B}"/>
                </c:ext>
              </c:extLst>
            </c:dLbl>
            <c:dLbl>
              <c:idx val="4"/>
              <c:layout>
                <c:manualLayout>
                  <c:x val="-4.1656002142274863E-2"/>
                  <c:y val="-9.6017712144231104E-2"/>
                </c:manualLayout>
              </c:layout>
              <c:tx>
                <c:rich>
                  <a:bodyPr/>
                  <a:lstStyle/>
                  <a:p>
                    <a:r>
                      <a:rPr lang="en-US" dirty="0" smtClean="0"/>
                      <a:t>1%</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CD74-4828-AC9A-D7FF2275CF7B}"/>
                </c:ext>
              </c:extLst>
            </c:dLbl>
            <c:dLbl>
              <c:idx val="5"/>
              <c:layout/>
              <c:tx>
                <c:rich>
                  <a:bodyPr/>
                  <a:lstStyle/>
                  <a:p>
                    <a:r>
                      <a:rPr lang="en-US" dirty="0" smtClean="0"/>
                      <a:t>37,4</a:t>
                    </a:r>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CD74-4828-AC9A-D7FF2275CF7B}"/>
                </c:ext>
              </c:extLst>
            </c:dLbl>
            <c:dLbl>
              <c:idx val="6"/>
              <c:layout/>
              <c:tx>
                <c:rich>
                  <a:bodyPr/>
                  <a:lstStyle/>
                  <a:p>
                    <a:r>
                      <a:rPr lang="en-US" dirty="0" smtClean="0"/>
                      <a:t>5%</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07F5-4E31-828B-2E391DAF13F6}"/>
                </c:ext>
              </c:extLst>
            </c:dLbl>
            <c:spPr>
              <a:solidFill>
                <a:prstClr val="white">
                  <a:alpha val="90000"/>
                </a:prstClr>
              </a:solidFill>
              <a:ln>
                <a:solidFill>
                  <a:srgbClr val="70AD47">
                    <a:alpha val="90000"/>
                  </a:srgbClr>
                </a:solidFill>
              </a:ln>
              <a:effectLst>
                <a:outerShdw blurRad="50800" dist="38100" dir="2700000" algn="ctr" rotWithShape="0">
                  <a:schemeClr val="accent6">
                    <a:lumMod val="60000"/>
                    <a:lumOff val="40000"/>
                    <a:alpha val="40000"/>
                  </a:schemeClr>
                </a:outerShdw>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Лист1!$A$2:$A$8</c:f>
              <c:strCache>
                <c:ptCount val="7"/>
                <c:pt idx="0">
                  <c:v>Национальная экономика</c:v>
                </c:pt>
                <c:pt idx="1">
                  <c:v>Жилищно-коммунальное хозяйство</c:v>
                </c:pt>
                <c:pt idx="2">
                  <c:v>Общегосударственные расходы</c:v>
                </c:pt>
                <c:pt idx="3">
                  <c:v>Здравоохранение и спорт</c:v>
                </c:pt>
                <c:pt idx="4">
                  <c:v>Социальная политика</c:v>
                </c:pt>
                <c:pt idx="5">
                  <c:v>Образование</c:v>
                </c:pt>
                <c:pt idx="6">
                  <c:v>Другое</c:v>
                </c:pt>
              </c:strCache>
            </c:strRef>
          </c:cat>
          <c:val>
            <c:numRef>
              <c:f>Лист1!$B$2:$B$8</c:f>
              <c:numCache>
                <c:formatCode>General</c:formatCode>
                <c:ptCount val="7"/>
                <c:pt idx="0">
                  <c:v>12.7</c:v>
                </c:pt>
                <c:pt idx="1">
                  <c:v>33.4</c:v>
                </c:pt>
                <c:pt idx="2">
                  <c:v>7.8</c:v>
                </c:pt>
                <c:pt idx="3">
                  <c:v>0</c:v>
                </c:pt>
                <c:pt idx="4">
                  <c:v>1</c:v>
                </c:pt>
                <c:pt idx="5">
                  <c:v>37.4</c:v>
                </c:pt>
                <c:pt idx="6">
                  <c:v>5</c:v>
                </c:pt>
              </c:numCache>
            </c:numRef>
          </c:val>
          <c:extLst>
            <c:ext xmlns:c16="http://schemas.microsoft.com/office/drawing/2014/chart" uri="{C3380CC4-5D6E-409C-BE32-E72D297353CC}">
              <c16:uniqueId val="{0000000C-CD74-4828-AC9A-D7FF2275CF7B}"/>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14983483732860914"/>
          <c:y val="0.36848597616150391"/>
          <c:w val="0.46009522227758404"/>
          <c:h val="0.34867928815743293"/>
        </c:manualLayout>
      </c:layout>
      <c:overlay val="0"/>
      <c:spPr>
        <a:noFill/>
        <a:ln>
          <a:noFill/>
        </a:ln>
        <a:effectLst/>
      </c:spPr>
      <c:txPr>
        <a:bodyPr rot="0" spcFirstLastPara="1" vertOverflow="ellipsis" vert="horz" wrap="square" anchor="ctr" anchorCtr="0"/>
        <a:lstStyle/>
        <a:p>
          <a:pPr>
            <a:defRPr sz="1000" b="0" i="0" u="none" strike="noStrike"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ru-RU"/>
        </a:p>
      </c:txPr>
    </c:legend>
    <c:plotVisOnly val="1"/>
    <c:dispBlanksAs val="zero"/>
    <c:showDLblsOverMax val="0"/>
  </c:chart>
  <c:spPr>
    <a:noFill/>
    <a:ln w="6350" cap="flat" cmpd="sng" algn="ctr">
      <a:noFill/>
      <a:prstDash val="solid"/>
      <a:miter lim="800000"/>
    </a:ln>
    <a:effectLst/>
  </c:spPr>
  <c:txPr>
    <a:bodyPr/>
    <a:lstStyle/>
    <a:p>
      <a:pPr>
        <a:defRPr/>
      </a:pPr>
      <a:endParaRPr lang="ru-RU"/>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0.06529</cdr:x>
      <cdr:y>0.17946</cdr:y>
    </cdr:from>
    <cdr:to>
      <cdr:x>0.67043</cdr:x>
      <cdr:y>0.31418</cdr:y>
    </cdr:to>
    <cdr:sp macro="" textlink="">
      <cdr:nvSpPr>
        <cdr:cNvPr id="2" name="TextBox 16"/>
        <cdr:cNvSpPr txBox="1"/>
      </cdr:nvSpPr>
      <cdr:spPr>
        <a:xfrm xmlns:a="http://schemas.openxmlformats.org/drawingml/2006/main">
          <a:off x="397156" y="450996"/>
          <a:ext cx="3681231" cy="33855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r>
            <a:rPr lang="ru-RU" sz="16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Структура расходов, млн. руб.</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29050" y="0"/>
            <a:ext cx="2930525" cy="498475"/>
          </a:xfrm>
          <a:prstGeom prst="rect">
            <a:avLst/>
          </a:prstGeom>
        </p:spPr>
        <p:txBody>
          <a:bodyPr vert="horz" lIns="91440" tIns="45720" rIns="91440" bIns="45720" rtlCol="0"/>
          <a:lstStyle>
            <a:lvl1pPr algn="r">
              <a:defRPr sz="1200"/>
            </a:lvl1pPr>
          </a:lstStyle>
          <a:p>
            <a:fld id="{A371B3DC-399D-44FA-8619-304EA245A766}" type="datetimeFigureOut">
              <a:rPr lang="ru-RU" smtClean="0"/>
              <a:t>05.08.2026</a:t>
            </a:fld>
            <a:endParaRPr lang="ru-RU" dirty="0"/>
          </a:p>
        </p:txBody>
      </p:sp>
      <p:sp>
        <p:nvSpPr>
          <p:cNvPr id="4" name="Образ слайда 3"/>
          <p:cNvSpPr>
            <a:spLocks noGrp="1" noRot="1" noChangeAspect="1"/>
          </p:cNvSpPr>
          <p:nvPr>
            <p:ph type="sldImg" idx="2"/>
          </p:nvPr>
        </p:nvSpPr>
        <p:spPr>
          <a:xfrm>
            <a:off x="1701800" y="1243013"/>
            <a:ext cx="3357563" cy="3355975"/>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76275" y="4784725"/>
            <a:ext cx="5408613" cy="3914775"/>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4038"/>
            <a:ext cx="2930525" cy="498475"/>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29050" y="9444038"/>
            <a:ext cx="2930525" cy="498475"/>
          </a:xfrm>
          <a:prstGeom prst="rect">
            <a:avLst/>
          </a:prstGeom>
        </p:spPr>
        <p:txBody>
          <a:bodyPr vert="horz" lIns="91440" tIns="45720" rIns="91440" bIns="45720" rtlCol="0" anchor="b"/>
          <a:lstStyle>
            <a:lvl1pPr algn="r">
              <a:defRPr sz="1200"/>
            </a:lvl1pPr>
          </a:lstStyle>
          <a:p>
            <a:fld id="{2C823618-DF07-46CB-B655-B5123BD5FC91}" type="slidenum">
              <a:rPr lang="ru-RU" smtClean="0"/>
              <a:t>‹#›</a:t>
            </a:fld>
            <a:endParaRPr lang="ru-RU" dirty="0"/>
          </a:p>
        </p:txBody>
      </p:sp>
    </p:spTree>
    <p:extLst>
      <p:ext uri="{BB962C8B-B14F-4D97-AF65-F5344CB8AC3E}">
        <p14:creationId xmlns:p14="http://schemas.microsoft.com/office/powerpoint/2010/main" val="1040731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t>5</a:t>
            </a:fld>
            <a:endParaRPr lang="ru-RU" dirty="0"/>
          </a:p>
        </p:txBody>
      </p:sp>
    </p:spTree>
    <p:extLst>
      <p:ext uri="{BB962C8B-B14F-4D97-AF65-F5344CB8AC3E}">
        <p14:creationId xmlns:p14="http://schemas.microsoft.com/office/powerpoint/2010/main" val="472224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t>20</a:t>
            </a:fld>
            <a:endParaRPr lang="ru-RU" dirty="0"/>
          </a:p>
        </p:txBody>
      </p:sp>
    </p:spTree>
    <p:extLst>
      <p:ext uri="{BB962C8B-B14F-4D97-AF65-F5344CB8AC3E}">
        <p14:creationId xmlns:p14="http://schemas.microsoft.com/office/powerpoint/2010/main" val="4182377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t>24</a:t>
            </a:fld>
            <a:endParaRPr lang="ru-RU" dirty="0"/>
          </a:p>
        </p:txBody>
      </p:sp>
    </p:spTree>
    <p:extLst>
      <p:ext uri="{BB962C8B-B14F-4D97-AF65-F5344CB8AC3E}">
        <p14:creationId xmlns:p14="http://schemas.microsoft.com/office/powerpoint/2010/main" val="4217341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t>25</a:t>
            </a:fld>
            <a:endParaRPr lang="ru-RU" dirty="0"/>
          </a:p>
        </p:txBody>
      </p:sp>
    </p:spTree>
    <p:extLst>
      <p:ext uri="{BB962C8B-B14F-4D97-AF65-F5344CB8AC3E}">
        <p14:creationId xmlns:p14="http://schemas.microsoft.com/office/powerpoint/2010/main" val="2213245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10</a:t>
            </a:r>
          </a:p>
        </p:txBody>
      </p:sp>
      <p:sp>
        <p:nvSpPr>
          <p:cNvPr id="4" name="Номер слайда 3"/>
          <p:cNvSpPr>
            <a:spLocks noGrp="1"/>
          </p:cNvSpPr>
          <p:nvPr>
            <p:ph type="sldNum" sz="quarter" idx="10"/>
          </p:nvPr>
        </p:nvSpPr>
        <p:spPr/>
        <p:txBody>
          <a:bodyPr/>
          <a:lstStyle/>
          <a:p>
            <a:fld id="{2C823618-DF07-46CB-B655-B5123BD5FC91}" type="slidenum">
              <a:rPr lang="ru-RU" smtClean="0"/>
              <a:t>26</a:t>
            </a:fld>
            <a:endParaRPr lang="ru-RU" dirty="0"/>
          </a:p>
        </p:txBody>
      </p:sp>
    </p:spTree>
    <p:extLst>
      <p:ext uri="{BB962C8B-B14F-4D97-AF65-F5344CB8AC3E}">
        <p14:creationId xmlns:p14="http://schemas.microsoft.com/office/powerpoint/2010/main" val="1413565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t>28</a:t>
            </a:fld>
            <a:endParaRPr lang="ru-RU" dirty="0"/>
          </a:p>
        </p:txBody>
      </p:sp>
    </p:spTree>
    <p:extLst>
      <p:ext uri="{BB962C8B-B14F-4D97-AF65-F5344CB8AC3E}">
        <p14:creationId xmlns:p14="http://schemas.microsoft.com/office/powerpoint/2010/main" val="3112137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t>29</a:t>
            </a:fld>
            <a:endParaRPr lang="ru-RU" dirty="0"/>
          </a:p>
        </p:txBody>
      </p:sp>
    </p:spTree>
    <p:extLst>
      <p:ext uri="{BB962C8B-B14F-4D97-AF65-F5344CB8AC3E}">
        <p14:creationId xmlns:p14="http://schemas.microsoft.com/office/powerpoint/2010/main" val="3363600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t>6</a:t>
            </a:fld>
            <a:endParaRPr lang="ru-RU" dirty="0"/>
          </a:p>
        </p:txBody>
      </p:sp>
    </p:spTree>
    <p:extLst>
      <p:ext uri="{BB962C8B-B14F-4D97-AF65-F5344CB8AC3E}">
        <p14:creationId xmlns:p14="http://schemas.microsoft.com/office/powerpoint/2010/main" val="4290325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t>7</a:t>
            </a:fld>
            <a:endParaRPr lang="ru-RU" dirty="0"/>
          </a:p>
        </p:txBody>
      </p:sp>
    </p:spTree>
    <p:extLst>
      <p:ext uri="{BB962C8B-B14F-4D97-AF65-F5344CB8AC3E}">
        <p14:creationId xmlns:p14="http://schemas.microsoft.com/office/powerpoint/2010/main" val="290540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t>14</a:t>
            </a:fld>
            <a:endParaRPr lang="ru-RU" dirty="0"/>
          </a:p>
        </p:txBody>
      </p:sp>
    </p:spTree>
    <p:extLst>
      <p:ext uri="{BB962C8B-B14F-4D97-AF65-F5344CB8AC3E}">
        <p14:creationId xmlns:p14="http://schemas.microsoft.com/office/powerpoint/2010/main" val="1340596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dirty="0"/>
          </a:p>
        </p:txBody>
      </p:sp>
      <p:sp>
        <p:nvSpPr>
          <p:cNvPr id="4608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C285753B-7658-481F-A8C7-6CF2C382F5C9}" type="slidenum">
              <a:rPr kumimoji="0" lang="ru-RU"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ru-RU"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791600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t>16</a:t>
            </a:fld>
            <a:endParaRPr lang="ru-RU" dirty="0"/>
          </a:p>
        </p:txBody>
      </p:sp>
    </p:spTree>
    <p:extLst>
      <p:ext uri="{BB962C8B-B14F-4D97-AF65-F5344CB8AC3E}">
        <p14:creationId xmlns:p14="http://schemas.microsoft.com/office/powerpoint/2010/main" val="7604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t>17</a:t>
            </a:fld>
            <a:endParaRPr lang="ru-RU" dirty="0"/>
          </a:p>
        </p:txBody>
      </p:sp>
    </p:spTree>
    <p:extLst>
      <p:ext uri="{BB962C8B-B14F-4D97-AF65-F5344CB8AC3E}">
        <p14:creationId xmlns:p14="http://schemas.microsoft.com/office/powerpoint/2010/main" val="2914095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18</a:t>
            </a:fld>
            <a:endParaRPr lang="ru-RU" dirty="0"/>
          </a:p>
        </p:txBody>
      </p:sp>
    </p:spTree>
    <p:extLst>
      <p:ext uri="{BB962C8B-B14F-4D97-AF65-F5344CB8AC3E}">
        <p14:creationId xmlns:p14="http://schemas.microsoft.com/office/powerpoint/2010/main" val="948592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19</a:t>
            </a:fld>
            <a:endParaRPr lang="ru-RU" dirty="0"/>
          </a:p>
        </p:txBody>
      </p:sp>
    </p:spTree>
    <p:extLst>
      <p:ext uri="{BB962C8B-B14F-4D97-AF65-F5344CB8AC3E}">
        <p14:creationId xmlns:p14="http://schemas.microsoft.com/office/powerpoint/2010/main" val="1425254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237197"/>
            <a:ext cx="6425724" cy="2631887"/>
          </a:xfrm>
        </p:spPr>
        <p:txBody>
          <a:bodyPr anchor="b"/>
          <a:lstStyle>
            <a:lvl1pPr algn="ctr">
              <a:defRPr sz="4960"/>
            </a:lvl1pPr>
          </a:lstStyle>
          <a:p>
            <a:r>
              <a:rPr lang="ru-RU"/>
              <a:t>Образец заголовка</a:t>
            </a:r>
            <a:endParaRPr lang="en-US" dirty="0"/>
          </a:p>
        </p:txBody>
      </p:sp>
      <p:sp>
        <p:nvSpPr>
          <p:cNvPr id="3" name="Subtitle 2"/>
          <p:cNvSpPr>
            <a:spLocks noGrp="1"/>
          </p:cNvSpPr>
          <p:nvPr>
            <p:ph type="subTitle" idx="1"/>
          </p:nvPr>
        </p:nvSpPr>
        <p:spPr>
          <a:xfrm>
            <a:off x="944960" y="3970580"/>
            <a:ext cx="5669756" cy="1825171"/>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B54F4B1-7501-4FBD-9D17-2142E827AE0D}" type="datetimeFigureOut">
              <a:rPr lang="ru-RU" smtClean="0"/>
              <a:t>05.08.2026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t>‹#›</a:t>
            </a:fld>
            <a:endParaRPr lang="ru-RU" dirty="0"/>
          </a:p>
        </p:txBody>
      </p:sp>
    </p:spTree>
    <p:extLst>
      <p:ext uri="{BB962C8B-B14F-4D97-AF65-F5344CB8AC3E}">
        <p14:creationId xmlns:p14="http://schemas.microsoft.com/office/powerpoint/2010/main" val="2174214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B54F4B1-7501-4FBD-9D17-2142E827AE0D}" type="datetimeFigureOut">
              <a:rPr lang="ru-RU" smtClean="0"/>
              <a:t>05.08.2026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t>‹#›</a:t>
            </a:fld>
            <a:endParaRPr lang="ru-RU" dirty="0"/>
          </a:p>
        </p:txBody>
      </p:sp>
    </p:spTree>
    <p:extLst>
      <p:ext uri="{BB962C8B-B14F-4D97-AF65-F5344CB8AC3E}">
        <p14:creationId xmlns:p14="http://schemas.microsoft.com/office/powerpoint/2010/main" val="1275527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402483"/>
            <a:ext cx="1630055" cy="640647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519728" y="402483"/>
            <a:ext cx="4795669" cy="64064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B54F4B1-7501-4FBD-9D17-2142E827AE0D}" type="datetimeFigureOut">
              <a:rPr lang="ru-RU" smtClean="0"/>
              <a:t>05.08.2026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t>‹#›</a:t>
            </a:fld>
            <a:endParaRPr lang="ru-RU" dirty="0"/>
          </a:p>
        </p:txBody>
      </p:sp>
    </p:spTree>
    <p:extLst>
      <p:ext uri="{BB962C8B-B14F-4D97-AF65-F5344CB8AC3E}">
        <p14:creationId xmlns:p14="http://schemas.microsoft.com/office/powerpoint/2010/main" val="3991032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237197"/>
            <a:ext cx="6425724" cy="2631887"/>
          </a:xfrm>
        </p:spPr>
        <p:txBody>
          <a:bodyPr anchor="b"/>
          <a:lstStyle>
            <a:lvl1pPr algn="ctr">
              <a:defRPr sz="4960"/>
            </a:lvl1pPr>
          </a:lstStyle>
          <a:p>
            <a:r>
              <a:rPr lang="ru-RU"/>
              <a:t>Образец заголовка</a:t>
            </a:r>
            <a:endParaRPr lang="en-US" dirty="0"/>
          </a:p>
        </p:txBody>
      </p:sp>
      <p:sp>
        <p:nvSpPr>
          <p:cNvPr id="3" name="Subtitle 2"/>
          <p:cNvSpPr>
            <a:spLocks noGrp="1"/>
          </p:cNvSpPr>
          <p:nvPr>
            <p:ph type="subTitle" idx="1"/>
          </p:nvPr>
        </p:nvSpPr>
        <p:spPr>
          <a:xfrm>
            <a:off x="944960" y="3970580"/>
            <a:ext cx="5669756" cy="1825171"/>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222023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696052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15791" y="1884671"/>
            <a:ext cx="6520220" cy="3144614"/>
          </a:xfrm>
        </p:spPr>
        <p:txBody>
          <a:bodyPr anchor="b"/>
          <a:lstStyle>
            <a:lvl1pPr>
              <a:defRPr sz="4960"/>
            </a:lvl1pPr>
          </a:lstStyle>
          <a:p>
            <a:r>
              <a:rPr lang="ru-RU"/>
              <a:t>Образец заголовка</a:t>
            </a:r>
            <a:endParaRPr lang="en-US" dirty="0"/>
          </a:p>
        </p:txBody>
      </p:sp>
      <p:sp>
        <p:nvSpPr>
          <p:cNvPr id="3" name="Text Placeholder 2"/>
          <p:cNvSpPr>
            <a:spLocks noGrp="1"/>
          </p:cNvSpPr>
          <p:nvPr>
            <p:ph type="body" idx="1"/>
          </p:nvPr>
        </p:nvSpPr>
        <p:spPr>
          <a:xfrm>
            <a:off x="515791" y="5059035"/>
            <a:ext cx="6520220" cy="1653678"/>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372189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519728" y="2012414"/>
            <a:ext cx="3212862" cy="479654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827085" y="2012414"/>
            <a:ext cx="3212862" cy="479654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18424638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20712" y="402484"/>
            <a:ext cx="6520220" cy="1461188"/>
          </a:xfrm>
        </p:spPr>
        <p:txBody>
          <a:bodyPr/>
          <a:lstStyle/>
          <a:p>
            <a:r>
              <a:rPr lang="ru-RU"/>
              <a:t>Образец заголовка</a:t>
            </a:r>
            <a:endParaRPr lang="en-US" dirty="0"/>
          </a:p>
        </p:txBody>
      </p:sp>
      <p:sp>
        <p:nvSpPr>
          <p:cNvPr id="3" name="Text Placeholder 2"/>
          <p:cNvSpPr>
            <a:spLocks noGrp="1"/>
          </p:cNvSpPr>
          <p:nvPr>
            <p:ph type="body" idx="1"/>
          </p:nvPr>
        </p:nvSpPr>
        <p:spPr>
          <a:xfrm>
            <a:off x="520713" y="1853171"/>
            <a:ext cx="3198096" cy="908210"/>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ru-RU"/>
              <a:t>Образец текста</a:t>
            </a:r>
          </a:p>
        </p:txBody>
      </p:sp>
      <p:sp>
        <p:nvSpPr>
          <p:cNvPr id="4" name="Content Placeholder 3"/>
          <p:cNvSpPr>
            <a:spLocks noGrp="1"/>
          </p:cNvSpPr>
          <p:nvPr>
            <p:ph sz="half" idx="2"/>
          </p:nvPr>
        </p:nvSpPr>
        <p:spPr>
          <a:xfrm>
            <a:off x="520713" y="2761381"/>
            <a:ext cx="3198096" cy="40615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827086" y="1853171"/>
            <a:ext cx="3213847" cy="908210"/>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ru-RU"/>
              <a:t>Образец текста</a:t>
            </a:r>
          </a:p>
        </p:txBody>
      </p:sp>
      <p:sp>
        <p:nvSpPr>
          <p:cNvPr id="6" name="Content Placeholder 5"/>
          <p:cNvSpPr>
            <a:spLocks noGrp="1"/>
          </p:cNvSpPr>
          <p:nvPr>
            <p:ph sz="quarter" idx="4"/>
          </p:nvPr>
        </p:nvSpPr>
        <p:spPr>
          <a:xfrm>
            <a:off x="3827086" y="2761381"/>
            <a:ext cx="3213847" cy="40615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947304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6315960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0844262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20712" y="503978"/>
            <a:ext cx="2438192" cy="1763924"/>
          </a:xfrm>
        </p:spPr>
        <p:txBody>
          <a:bodyPr anchor="b"/>
          <a:lstStyle>
            <a:lvl1pPr>
              <a:defRPr sz="2645"/>
            </a:lvl1pPr>
          </a:lstStyle>
          <a:p>
            <a:r>
              <a:rPr lang="ru-RU"/>
              <a:t>Образец заголовка</a:t>
            </a:r>
            <a:endParaRPr lang="en-US" dirty="0"/>
          </a:p>
        </p:txBody>
      </p:sp>
      <p:sp>
        <p:nvSpPr>
          <p:cNvPr id="3" name="Content Placeholder 2"/>
          <p:cNvSpPr>
            <a:spLocks noGrp="1"/>
          </p:cNvSpPr>
          <p:nvPr>
            <p:ph idx="1"/>
          </p:nvPr>
        </p:nvSpPr>
        <p:spPr>
          <a:xfrm>
            <a:off x="3213847" y="1088455"/>
            <a:ext cx="3827085" cy="5372269"/>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20712" y="2267902"/>
            <a:ext cx="2438192" cy="4201570"/>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ru-RU"/>
              <a:t>Образец текста</a:t>
            </a:r>
          </a:p>
        </p:txBody>
      </p:sp>
      <p:sp>
        <p:nvSpPr>
          <p:cNvPr id="5" name="Date Placeholder 4"/>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840312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B54F4B1-7501-4FBD-9D17-2142E827AE0D}" type="datetimeFigureOut">
              <a:rPr lang="ru-RU" smtClean="0"/>
              <a:t>05.08.2026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t>‹#›</a:t>
            </a:fld>
            <a:endParaRPr lang="ru-RU" dirty="0"/>
          </a:p>
        </p:txBody>
      </p:sp>
    </p:spTree>
    <p:extLst>
      <p:ext uri="{BB962C8B-B14F-4D97-AF65-F5344CB8AC3E}">
        <p14:creationId xmlns:p14="http://schemas.microsoft.com/office/powerpoint/2010/main" val="22459084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20712" y="503978"/>
            <a:ext cx="2438192" cy="1763924"/>
          </a:xfrm>
        </p:spPr>
        <p:txBody>
          <a:bodyPr anchor="b"/>
          <a:lstStyle>
            <a:lvl1pPr>
              <a:defRPr sz="2645"/>
            </a:lvl1pPr>
          </a:lstStyle>
          <a:p>
            <a:r>
              <a:rPr lang="ru-RU"/>
              <a:t>Образец заголовка</a:t>
            </a:r>
            <a:endParaRPr lang="en-US" dirty="0"/>
          </a:p>
        </p:txBody>
      </p:sp>
      <p:sp>
        <p:nvSpPr>
          <p:cNvPr id="3" name="Picture Placeholder 2"/>
          <p:cNvSpPr>
            <a:spLocks noGrp="1" noChangeAspect="1"/>
          </p:cNvSpPr>
          <p:nvPr>
            <p:ph type="pic" idx="1"/>
          </p:nvPr>
        </p:nvSpPr>
        <p:spPr>
          <a:xfrm>
            <a:off x="3213847" y="1088455"/>
            <a:ext cx="3827085" cy="5372269"/>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ru-RU" dirty="0"/>
              <a:t>Вставка рисунка</a:t>
            </a:r>
            <a:endParaRPr lang="en-US" dirty="0"/>
          </a:p>
        </p:txBody>
      </p:sp>
      <p:sp>
        <p:nvSpPr>
          <p:cNvPr id="4" name="Text Placeholder 3"/>
          <p:cNvSpPr>
            <a:spLocks noGrp="1"/>
          </p:cNvSpPr>
          <p:nvPr>
            <p:ph type="body" sz="half" idx="2"/>
          </p:nvPr>
        </p:nvSpPr>
        <p:spPr>
          <a:xfrm>
            <a:off x="520712" y="2267902"/>
            <a:ext cx="2438192" cy="4201570"/>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ru-RU"/>
              <a:t>Образец текста</a:t>
            </a:r>
          </a:p>
        </p:txBody>
      </p:sp>
      <p:sp>
        <p:nvSpPr>
          <p:cNvPr id="5" name="Date Placeholder 4"/>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4137817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39963626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402483"/>
            <a:ext cx="1630055" cy="640647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519728" y="402483"/>
            <a:ext cx="4795669" cy="64064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2418797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237197"/>
            <a:ext cx="6425724" cy="2631887"/>
          </a:xfrm>
        </p:spPr>
        <p:txBody>
          <a:bodyPr anchor="b"/>
          <a:lstStyle>
            <a:lvl1pPr algn="ctr">
              <a:defRPr sz="4960"/>
            </a:lvl1pPr>
          </a:lstStyle>
          <a:p>
            <a:r>
              <a:rPr lang="ru-RU"/>
              <a:t>Образец заголовка</a:t>
            </a:r>
            <a:endParaRPr lang="en-US" dirty="0"/>
          </a:p>
        </p:txBody>
      </p:sp>
      <p:sp>
        <p:nvSpPr>
          <p:cNvPr id="3" name="Subtitle 2"/>
          <p:cNvSpPr>
            <a:spLocks noGrp="1"/>
          </p:cNvSpPr>
          <p:nvPr>
            <p:ph type="subTitle" idx="1"/>
          </p:nvPr>
        </p:nvSpPr>
        <p:spPr>
          <a:xfrm>
            <a:off x="944960" y="3970580"/>
            <a:ext cx="5669756" cy="1825171"/>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ru-RU"/>
              <a:t>Образец подзаголовка</a:t>
            </a:r>
            <a:endParaRPr lang="en-US"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
        <p:nvSpPr>
          <p:cNvPr id="10" name="Текст 9"/>
          <p:cNvSpPr>
            <a:spLocks noGrp="1"/>
          </p:cNvSpPr>
          <p:nvPr>
            <p:ph type="body" sz="quarter" idx="13" hasCustomPrompt="1"/>
          </p:nvPr>
        </p:nvSpPr>
        <p:spPr>
          <a:xfrm>
            <a:off x="803667" y="6898892"/>
            <a:ext cx="2194057" cy="557086"/>
          </a:xfrm>
          <a:solidFill>
            <a:srgbClr val="FFFFFF"/>
          </a:solidFill>
        </p:spPr>
        <p:txBody>
          <a:bodyPr>
            <a:noAutofit/>
          </a:bodyPr>
          <a:lstStyle>
            <a:lvl1pPr marL="0" indent="0">
              <a:buNone/>
              <a:defRPr/>
            </a:lvl1pPr>
            <a:lvl5pPr marL="0" indent="0">
              <a:buNone/>
              <a:defRPr sz="1300" baseline="0">
                <a:solidFill>
                  <a:schemeClr val="accent1">
                    <a:lumMod val="50000"/>
                  </a:schemeClr>
                </a:solidFill>
              </a:defRPr>
            </a:lvl5pPr>
          </a:lstStyle>
          <a:p>
            <a:pPr lvl="4"/>
            <a:r>
              <a:rPr lang="ru-RU" dirty="0"/>
              <a:t>Министерство инвестиционного развития Смоленской области</a:t>
            </a:r>
          </a:p>
        </p:txBody>
      </p:sp>
    </p:spTree>
    <p:extLst>
      <p:ext uri="{BB962C8B-B14F-4D97-AF65-F5344CB8AC3E}">
        <p14:creationId xmlns:p14="http://schemas.microsoft.com/office/powerpoint/2010/main" val="33726297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592166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15791" y="1884671"/>
            <a:ext cx="6520220" cy="3144614"/>
          </a:xfrm>
        </p:spPr>
        <p:txBody>
          <a:bodyPr anchor="b"/>
          <a:lstStyle>
            <a:lvl1pPr>
              <a:defRPr sz="4960"/>
            </a:lvl1pPr>
          </a:lstStyle>
          <a:p>
            <a:r>
              <a:rPr lang="ru-RU"/>
              <a:t>Образец заголовка</a:t>
            </a:r>
            <a:endParaRPr lang="en-US" dirty="0"/>
          </a:p>
        </p:txBody>
      </p:sp>
      <p:sp>
        <p:nvSpPr>
          <p:cNvPr id="3" name="Text Placeholder 2"/>
          <p:cNvSpPr>
            <a:spLocks noGrp="1"/>
          </p:cNvSpPr>
          <p:nvPr>
            <p:ph type="body" idx="1"/>
          </p:nvPr>
        </p:nvSpPr>
        <p:spPr>
          <a:xfrm>
            <a:off x="515791" y="5059035"/>
            <a:ext cx="6520220" cy="1653678"/>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31274314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519728" y="2012414"/>
            <a:ext cx="3212862" cy="479654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827085" y="2012414"/>
            <a:ext cx="3212862" cy="479654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19500581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20712" y="402484"/>
            <a:ext cx="6520220" cy="1461188"/>
          </a:xfrm>
        </p:spPr>
        <p:txBody>
          <a:bodyPr/>
          <a:lstStyle/>
          <a:p>
            <a:r>
              <a:rPr lang="ru-RU"/>
              <a:t>Образец заголовка</a:t>
            </a:r>
            <a:endParaRPr lang="en-US" dirty="0"/>
          </a:p>
        </p:txBody>
      </p:sp>
      <p:sp>
        <p:nvSpPr>
          <p:cNvPr id="3" name="Text Placeholder 2"/>
          <p:cNvSpPr>
            <a:spLocks noGrp="1"/>
          </p:cNvSpPr>
          <p:nvPr>
            <p:ph type="body" idx="1"/>
          </p:nvPr>
        </p:nvSpPr>
        <p:spPr>
          <a:xfrm>
            <a:off x="520713" y="1853171"/>
            <a:ext cx="3198096" cy="908210"/>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ru-RU"/>
              <a:t>Образец текста</a:t>
            </a:r>
          </a:p>
        </p:txBody>
      </p:sp>
      <p:sp>
        <p:nvSpPr>
          <p:cNvPr id="4" name="Content Placeholder 3"/>
          <p:cNvSpPr>
            <a:spLocks noGrp="1"/>
          </p:cNvSpPr>
          <p:nvPr>
            <p:ph sz="half" idx="2"/>
          </p:nvPr>
        </p:nvSpPr>
        <p:spPr>
          <a:xfrm>
            <a:off x="520713" y="2761381"/>
            <a:ext cx="3198096" cy="40615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827086" y="1853171"/>
            <a:ext cx="3213847" cy="908210"/>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ru-RU"/>
              <a:t>Образец текста</a:t>
            </a:r>
          </a:p>
        </p:txBody>
      </p:sp>
      <p:sp>
        <p:nvSpPr>
          <p:cNvPr id="6" name="Content Placeholder 5"/>
          <p:cNvSpPr>
            <a:spLocks noGrp="1"/>
          </p:cNvSpPr>
          <p:nvPr>
            <p:ph sz="quarter" idx="4"/>
          </p:nvPr>
        </p:nvSpPr>
        <p:spPr>
          <a:xfrm>
            <a:off x="3827086" y="2761381"/>
            <a:ext cx="3213847" cy="40615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38529240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8029020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491755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15791" y="1884671"/>
            <a:ext cx="6520220" cy="3144614"/>
          </a:xfrm>
        </p:spPr>
        <p:txBody>
          <a:bodyPr anchor="b"/>
          <a:lstStyle>
            <a:lvl1pPr>
              <a:defRPr sz="4960"/>
            </a:lvl1pPr>
          </a:lstStyle>
          <a:p>
            <a:r>
              <a:rPr lang="ru-RU"/>
              <a:t>Образец заголовка</a:t>
            </a:r>
            <a:endParaRPr lang="en-US" dirty="0"/>
          </a:p>
        </p:txBody>
      </p:sp>
      <p:sp>
        <p:nvSpPr>
          <p:cNvPr id="3" name="Text Placeholder 2"/>
          <p:cNvSpPr>
            <a:spLocks noGrp="1"/>
          </p:cNvSpPr>
          <p:nvPr>
            <p:ph type="body" idx="1"/>
          </p:nvPr>
        </p:nvSpPr>
        <p:spPr>
          <a:xfrm>
            <a:off x="515791" y="5059035"/>
            <a:ext cx="6520220" cy="1653678"/>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B54F4B1-7501-4FBD-9D17-2142E827AE0D}" type="datetimeFigureOut">
              <a:rPr lang="ru-RU" smtClean="0"/>
              <a:t>05.08.2026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t>‹#›</a:t>
            </a:fld>
            <a:endParaRPr lang="ru-RU" dirty="0"/>
          </a:p>
        </p:txBody>
      </p:sp>
    </p:spTree>
    <p:extLst>
      <p:ext uri="{BB962C8B-B14F-4D97-AF65-F5344CB8AC3E}">
        <p14:creationId xmlns:p14="http://schemas.microsoft.com/office/powerpoint/2010/main" val="12645612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20712" y="503978"/>
            <a:ext cx="2438192" cy="1763924"/>
          </a:xfrm>
        </p:spPr>
        <p:txBody>
          <a:bodyPr anchor="b"/>
          <a:lstStyle>
            <a:lvl1pPr>
              <a:defRPr sz="2645"/>
            </a:lvl1pPr>
          </a:lstStyle>
          <a:p>
            <a:r>
              <a:rPr lang="ru-RU"/>
              <a:t>Образец заголовка</a:t>
            </a:r>
            <a:endParaRPr lang="en-US" dirty="0"/>
          </a:p>
        </p:txBody>
      </p:sp>
      <p:sp>
        <p:nvSpPr>
          <p:cNvPr id="3" name="Content Placeholder 2"/>
          <p:cNvSpPr>
            <a:spLocks noGrp="1"/>
          </p:cNvSpPr>
          <p:nvPr>
            <p:ph idx="1"/>
          </p:nvPr>
        </p:nvSpPr>
        <p:spPr>
          <a:xfrm>
            <a:off x="3213847" y="1088455"/>
            <a:ext cx="3827085" cy="5372269"/>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20712" y="2267902"/>
            <a:ext cx="2438192" cy="4201570"/>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ru-RU"/>
              <a:t>Образец текста</a:t>
            </a:r>
          </a:p>
        </p:txBody>
      </p:sp>
      <p:sp>
        <p:nvSpPr>
          <p:cNvPr id="5" name="Date Placeholder 4"/>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41573063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20712" y="503978"/>
            <a:ext cx="2438192" cy="1763924"/>
          </a:xfrm>
        </p:spPr>
        <p:txBody>
          <a:bodyPr anchor="b"/>
          <a:lstStyle>
            <a:lvl1pPr>
              <a:defRPr sz="2645"/>
            </a:lvl1pPr>
          </a:lstStyle>
          <a:p>
            <a:r>
              <a:rPr lang="ru-RU"/>
              <a:t>Образец заголовка</a:t>
            </a:r>
            <a:endParaRPr lang="en-US" dirty="0"/>
          </a:p>
        </p:txBody>
      </p:sp>
      <p:sp>
        <p:nvSpPr>
          <p:cNvPr id="3" name="Picture Placeholder 2"/>
          <p:cNvSpPr>
            <a:spLocks noGrp="1" noChangeAspect="1"/>
          </p:cNvSpPr>
          <p:nvPr>
            <p:ph type="pic" idx="1"/>
          </p:nvPr>
        </p:nvSpPr>
        <p:spPr>
          <a:xfrm>
            <a:off x="3213847" y="1088455"/>
            <a:ext cx="3827085" cy="5372269"/>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ru-RU"/>
              <a:t>Вставка рисунка</a:t>
            </a:r>
            <a:endParaRPr lang="en-US" dirty="0"/>
          </a:p>
        </p:txBody>
      </p:sp>
      <p:sp>
        <p:nvSpPr>
          <p:cNvPr id="4" name="Text Placeholder 3"/>
          <p:cNvSpPr>
            <a:spLocks noGrp="1"/>
          </p:cNvSpPr>
          <p:nvPr>
            <p:ph type="body" sz="half" idx="2"/>
          </p:nvPr>
        </p:nvSpPr>
        <p:spPr>
          <a:xfrm>
            <a:off x="520712" y="2267902"/>
            <a:ext cx="2438192" cy="4201570"/>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ru-RU"/>
              <a:t>Образец текста</a:t>
            </a:r>
          </a:p>
        </p:txBody>
      </p:sp>
      <p:sp>
        <p:nvSpPr>
          <p:cNvPr id="5" name="Date Placeholder 4"/>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9254102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6348788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402483"/>
            <a:ext cx="1630055" cy="640647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519728" y="402483"/>
            <a:ext cx="4795669" cy="64064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B54F4B1-7501-4FBD-9D17-2142E827AE0D}" type="datetimeFigureOut">
              <a:rPr lang="ru-RU" smtClean="0"/>
              <a:pPr/>
              <a:t>05.08.2026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9170655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237197"/>
            <a:ext cx="6425724" cy="2631887"/>
          </a:xfrm>
        </p:spPr>
        <p:txBody>
          <a:bodyPr anchor="b"/>
          <a:lstStyle>
            <a:lvl1pPr algn="ctr">
              <a:defRPr sz="4960"/>
            </a:lvl1pPr>
          </a:lstStyle>
          <a:p>
            <a:r>
              <a:rPr lang="ru-RU"/>
              <a:t>Образец заголовка</a:t>
            </a:r>
            <a:endParaRPr lang="en-US" dirty="0"/>
          </a:p>
        </p:txBody>
      </p:sp>
      <p:sp>
        <p:nvSpPr>
          <p:cNvPr id="3" name="Subtitle 2"/>
          <p:cNvSpPr>
            <a:spLocks noGrp="1"/>
          </p:cNvSpPr>
          <p:nvPr>
            <p:ph type="subTitle" idx="1"/>
          </p:nvPr>
        </p:nvSpPr>
        <p:spPr>
          <a:xfrm>
            <a:off x="944960" y="3970580"/>
            <a:ext cx="5669756" cy="1825171"/>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ru-RU"/>
              <a:t>Образец подзаголовка</a:t>
            </a:r>
            <a:endParaRPr lang="en-US"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3840474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519728" y="2012414"/>
            <a:ext cx="3212862" cy="479654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827085" y="2012414"/>
            <a:ext cx="3212862" cy="479654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B54F4B1-7501-4FBD-9D17-2142E827AE0D}" type="datetimeFigureOut">
              <a:rPr lang="ru-RU" smtClean="0"/>
              <a:t>05.08.2026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t>‹#›</a:t>
            </a:fld>
            <a:endParaRPr lang="ru-RU" dirty="0"/>
          </a:p>
        </p:txBody>
      </p:sp>
    </p:spTree>
    <p:extLst>
      <p:ext uri="{BB962C8B-B14F-4D97-AF65-F5344CB8AC3E}">
        <p14:creationId xmlns:p14="http://schemas.microsoft.com/office/powerpoint/2010/main" val="3939480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20712" y="402484"/>
            <a:ext cx="6520220" cy="1461188"/>
          </a:xfrm>
        </p:spPr>
        <p:txBody>
          <a:bodyPr/>
          <a:lstStyle/>
          <a:p>
            <a:r>
              <a:rPr lang="ru-RU"/>
              <a:t>Образец заголовка</a:t>
            </a:r>
            <a:endParaRPr lang="en-US" dirty="0"/>
          </a:p>
        </p:txBody>
      </p:sp>
      <p:sp>
        <p:nvSpPr>
          <p:cNvPr id="3" name="Text Placeholder 2"/>
          <p:cNvSpPr>
            <a:spLocks noGrp="1"/>
          </p:cNvSpPr>
          <p:nvPr>
            <p:ph type="body" idx="1"/>
          </p:nvPr>
        </p:nvSpPr>
        <p:spPr>
          <a:xfrm>
            <a:off x="520713" y="1853171"/>
            <a:ext cx="3198096" cy="908210"/>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ru-RU"/>
              <a:t>Образец текста</a:t>
            </a:r>
          </a:p>
        </p:txBody>
      </p:sp>
      <p:sp>
        <p:nvSpPr>
          <p:cNvPr id="4" name="Content Placeholder 3"/>
          <p:cNvSpPr>
            <a:spLocks noGrp="1"/>
          </p:cNvSpPr>
          <p:nvPr>
            <p:ph sz="half" idx="2"/>
          </p:nvPr>
        </p:nvSpPr>
        <p:spPr>
          <a:xfrm>
            <a:off x="520713" y="2761381"/>
            <a:ext cx="3198096" cy="40615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827086" y="1853171"/>
            <a:ext cx="3213847" cy="908210"/>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ru-RU"/>
              <a:t>Образец текста</a:t>
            </a:r>
          </a:p>
        </p:txBody>
      </p:sp>
      <p:sp>
        <p:nvSpPr>
          <p:cNvPr id="6" name="Content Placeholder 5"/>
          <p:cNvSpPr>
            <a:spLocks noGrp="1"/>
          </p:cNvSpPr>
          <p:nvPr>
            <p:ph sz="quarter" idx="4"/>
          </p:nvPr>
        </p:nvSpPr>
        <p:spPr>
          <a:xfrm>
            <a:off x="3827086" y="2761381"/>
            <a:ext cx="3213847" cy="40615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B54F4B1-7501-4FBD-9D17-2142E827AE0D}" type="datetimeFigureOut">
              <a:rPr lang="ru-RU" smtClean="0"/>
              <a:t>05.08.2026</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F69C61C7-1292-4BD5-ADB5-D2D0DBF4AA6A}" type="slidenum">
              <a:rPr lang="ru-RU" smtClean="0"/>
              <a:t>‹#›</a:t>
            </a:fld>
            <a:endParaRPr lang="ru-RU" dirty="0"/>
          </a:p>
        </p:txBody>
      </p:sp>
    </p:spTree>
    <p:extLst>
      <p:ext uri="{BB962C8B-B14F-4D97-AF65-F5344CB8AC3E}">
        <p14:creationId xmlns:p14="http://schemas.microsoft.com/office/powerpoint/2010/main" val="731561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B54F4B1-7501-4FBD-9D17-2142E827AE0D}" type="datetimeFigureOut">
              <a:rPr lang="ru-RU" smtClean="0"/>
              <a:t>05.08.2026</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F69C61C7-1292-4BD5-ADB5-D2D0DBF4AA6A}" type="slidenum">
              <a:rPr lang="ru-RU" smtClean="0"/>
              <a:t>‹#›</a:t>
            </a:fld>
            <a:endParaRPr lang="ru-RU" dirty="0"/>
          </a:p>
        </p:txBody>
      </p:sp>
    </p:spTree>
    <p:extLst>
      <p:ext uri="{BB962C8B-B14F-4D97-AF65-F5344CB8AC3E}">
        <p14:creationId xmlns:p14="http://schemas.microsoft.com/office/powerpoint/2010/main" val="3116225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54F4B1-7501-4FBD-9D17-2142E827AE0D}" type="datetimeFigureOut">
              <a:rPr lang="ru-RU" smtClean="0"/>
              <a:t>05.08.2026</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F69C61C7-1292-4BD5-ADB5-D2D0DBF4AA6A}" type="slidenum">
              <a:rPr lang="ru-RU" smtClean="0"/>
              <a:t>‹#›</a:t>
            </a:fld>
            <a:endParaRPr lang="ru-RU" dirty="0"/>
          </a:p>
        </p:txBody>
      </p:sp>
    </p:spTree>
    <p:extLst>
      <p:ext uri="{BB962C8B-B14F-4D97-AF65-F5344CB8AC3E}">
        <p14:creationId xmlns:p14="http://schemas.microsoft.com/office/powerpoint/2010/main" val="466862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20712" y="503978"/>
            <a:ext cx="2438192" cy="1763924"/>
          </a:xfrm>
        </p:spPr>
        <p:txBody>
          <a:bodyPr anchor="b"/>
          <a:lstStyle>
            <a:lvl1pPr>
              <a:defRPr sz="2645"/>
            </a:lvl1pPr>
          </a:lstStyle>
          <a:p>
            <a:r>
              <a:rPr lang="ru-RU"/>
              <a:t>Образец заголовка</a:t>
            </a:r>
            <a:endParaRPr lang="en-US" dirty="0"/>
          </a:p>
        </p:txBody>
      </p:sp>
      <p:sp>
        <p:nvSpPr>
          <p:cNvPr id="3" name="Content Placeholder 2"/>
          <p:cNvSpPr>
            <a:spLocks noGrp="1"/>
          </p:cNvSpPr>
          <p:nvPr>
            <p:ph idx="1"/>
          </p:nvPr>
        </p:nvSpPr>
        <p:spPr>
          <a:xfrm>
            <a:off x="3213847" y="1088455"/>
            <a:ext cx="3827085" cy="5372269"/>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20712" y="2267902"/>
            <a:ext cx="2438192" cy="4201570"/>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ru-RU"/>
              <a:t>Образец текста</a:t>
            </a:r>
          </a:p>
        </p:txBody>
      </p:sp>
      <p:sp>
        <p:nvSpPr>
          <p:cNvPr id="5" name="Date Placeholder 4"/>
          <p:cNvSpPr>
            <a:spLocks noGrp="1"/>
          </p:cNvSpPr>
          <p:nvPr>
            <p:ph type="dt" sz="half" idx="10"/>
          </p:nvPr>
        </p:nvSpPr>
        <p:spPr/>
        <p:txBody>
          <a:bodyPr/>
          <a:lstStyle/>
          <a:p>
            <a:fld id="{CB54F4B1-7501-4FBD-9D17-2142E827AE0D}" type="datetimeFigureOut">
              <a:rPr lang="ru-RU" smtClean="0"/>
              <a:t>05.08.2026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t>‹#›</a:t>
            </a:fld>
            <a:endParaRPr lang="ru-RU" dirty="0"/>
          </a:p>
        </p:txBody>
      </p:sp>
    </p:spTree>
    <p:extLst>
      <p:ext uri="{BB962C8B-B14F-4D97-AF65-F5344CB8AC3E}">
        <p14:creationId xmlns:p14="http://schemas.microsoft.com/office/powerpoint/2010/main" val="182286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20712" y="503978"/>
            <a:ext cx="2438192" cy="1763924"/>
          </a:xfrm>
        </p:spPr>
        <p:txBody>
          <a:bodyPr anchor="b"/>
          <a:lstStyle>
            <a:lvl1pPr>
              <a:defRPr sz="2645"/>
            </a:lvl1pPr>
          </a:lstStyle>
          <a:p>
            <a:r>
              <a:rPr lang="ru-RU"/>
              <a:t>Образец заголовка</a:t>
            </a:r>
            <a:endParaRPr lang="en-US" dirty="0"/>
          </a:p>
        </p:txBody>
      </p:sp>
      <p:sp>
        <p:nvSpPr>
          <p:cNvPr id="3" name="Picture Placeholder 2"/>
          <p:cNvSpPr>
            <a:spLocks noGrp="1" noChangeAspect="1"/>
          </p:cNvSpPr>
          <p:nvPr>
            <p:ph type="pic" idx="1"/>
          </p:nvPr>
        </p:nvSpPr>
        <p:spPr>
          <a:xfrm>
            <a:off x="3213847" y="1088455"/>
            <a:ext cx="3827085" cy="5372269"/>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ru-RU" dirty="0"/>
              <a:t>Вставка рисунка</a:t>
            </a:r>
            <a:endParaRPr lang="en-US" dirty="0"/>
          </a:p>
        </p:txBody>
      </p:sp>
      <p:sp>
        <p:nvSpPr>
          <p:cNvPr id="4" name="Text Placeholder 3"/>
          <p:cNvSpPr>
            <a:spLocks noGrp="1"/>
          </p:cNvSpPr>
          <p:nvPr>
            <p:ph type="body" sz="half" idx="2"/>
          </p:nvPr>
        </p:nvSpPr>
        <p:spPr>
          <a:xfrm>
            <a:off x="520712" y="2267902"/>
            <a:ext cx="2438192" cy="4201570"/>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ru-RU"/>
              <a:t>Образец текста</a:t>
            </a:r>
          </a:p>
        </p:txBody>
      </p:sp>
      <p:sp>
        <p:nvSpPr>
          <p:cNvPr id="5" name="Date Placeholder 4"/>
          <p:cNvSpPr>
            <a:spLocks noGrp="1"/>
          </p:cNvSpPr>
          <p:nvPr>
            <p:ph type="dt" sz="half" idx="10"/>
          </p:nvPr>
        </p:nvSpPr>
        <p:spPr/>
        <p:txBody>
          <a:bodyPr/>
          <a:lstStyle/>
          <a:p>
            <a:fld id="{CB54F4B1-7501-4FBD-9D17-2142E827AE0D}" type="datetimeFigureOut">
              <a:rPr lang="ru-RU" smtClean="0"/>
              <a:t>05.08.2026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t>‹#›</a:t>
            </a:fld>
            <a:endParaRPr lang="ru-RU" dirty="0"/>
          </a:p>
        </p:txBody>
      </p:sp>
    </p:spTree>
    <p:extLst>
      <p:ext uri="{BB962C8B-B14F-4D97-AF65-F5344CB8AC3E}">
        <p14:creationId xmlns:p14="http://schemas.microsoft.com/office/powerpoint/2010/main" val="3427437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402484"/>
            <a:ext cx="6520220" cy="146118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519728" y="2012414"/>
            <a:ext cx="6520220" cy="479654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19728" y="7006700"/>
            <a:ext cx="1700927" cy="402483"/>
          </a:xfrm>
          <a:prstGeom prst="rect">
            <a:avLst/>
          </a:prstGeom>
        </p:spPr>
        <p:txBody>
          <a:bodyPr vert="horz" lIns="91440" tIns="45720" rIns="91440" bIns="45720" rtlCol="0" anchor="ctr"/>
          <a:lstStyle>
            <a:lvl1pPr algn="l">
              <a:defRPr sz="992">
                <a:solidFill>
                  <a:schemeClr val="tx1">
                    <a:tint val="75000"/>
                  </a:schemeClr>
                </a:solidFill>
              </a:defRPr>
            </a:lvl1pPr>
          </a:lstStyle>
          <a:p>
            <a:fld id="{CB54F4B1-7501-4FBD-9D17-2142E827AE0D}" type="datetimeFigureOut">
              <a:rPr lang="ru-RU" smtClean="0"/>
              <a:t>05.08.2026</a:t>
            </a:fld>
            <a:endParaRPr lang="ru-RU" dirty="0"/>
          </a:p>
        </p:txBody>
      </p:sp>
      <p:sp>
        <p:nvSpPr>
          <p:cNvPr id="5" name="Footer Placeholder 4"/>
          <p:cNvSpPr>
            <a:spLocks noGrp="1"/>
          </p:cNvSpPr>
          <p:nvPr>
            <p:ph type="ftr" sz="quarter" idx="3"/>
          </p:nvPr>
        </p:nvSpPr>
        <p:spPr>
          <a:xfrm>
            <a:off x="2504143" y="7006700"/>
            <a:ext cx="2551390" cy="402483"/>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a:xfrm>
            <a:off x="5339020" y="7006700"/>
            <a:ext cx="1700927" cy="402483"/>
          </a:xfrm>
          <a:prstGeom prst="rect">
            <a:avLst/>
          </a:prstGeom>
        </p:spPr>
        <p:txBody>
          <a:bodyPr vert="horz" lIns="91440" tIns="45720" rIns="91440" bIns="45720" rtlCol="0" anchor="ctr"/>
          <a:lstStyle>
            <a:lvl1pPr algn="r">
              <a:defRPr sz="992">
                <a:solidFill>
                  <a:schemeClr val="tx1">
                    <a:tint val="75000"/>
                  </a:schemeClr>
                </a:solidFill>
              </a:defRPr>
            </a:lvl1pPr>
          </a:lstStyle>
          <a:p>
            <a:fld id="{F69C61C7-1292-4BD5-ADB5-D2D0DBF4AA6A}" type="slidenum">
              <a:rPr lang="ru-RU" smtClean="0"/>
              <a:t>‹#›</a:t>
            </a:fld>
            <a:endParaRPr lang="ru-RU" dirty="0"/>
          </a:p>
        </p:txBody>
      </p:sp>
    </p:spTree>
    <p:extLst>
      <p:ext uri="{BB962C8B-B14F-4D97-AF65-F5344CB8AC3E}">
        <p14:creationId xmlns:p14="http://schemas.microsoft.com/office/powerpoint/2010/main" val="20256938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402484"/>
            <a:ext cx="6520220" cy="146118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519728" y="2012414"/>
            <a:ext cx="6520220" cy="479654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19728" y="7006700"/>
            <a:ext cx="1700927" cy="402483"/>
          </a:xfrm>
          <a:prstGeom prst="rect">
            <a:avLst/>
          </a:prstGeom>
        </p:spPr>
        <p:txBody>
          <a:bodyPr vert="horz" lIns="91440" tIns="45720" rIns="91440" bIns="45720" rtlCol="0" anchor="ctr"/>
          <a:lstStyle>
            <a:lvl1pPr algn="l">
              <a:defRPr sz="992">
                <a:solidFill>
                  <a:schemeClr val="tx1">
                    <a:tint val="75000"/>
                  </a:schemeClr>
                </a:solidFill>
              </a:defRPr>
            </a:lvl1pPr>
          </a:lstStyle>
          <a:p>
            <a:fld id="{CB54F4B1-7501-4FBD-9D17-2142E827AE0D}" type="datetimeFigureOut">
              <a:rPr lang="ru-RU" smtClean="0"/>
              <a:pPr/>
              <a:t>05.08.2026</a:t>
            </a:fld>
            <a:endParaRPr lang="ru-RU" dirty="0"/>
          </a:p>
        </p:txBody>
      </p:sp>
      <p:sp>
        <p:nvSpPr>
          <p:cNvPr id="5" name="Footer Placeholder 4"/>
          <p:cNvSpPr>
            <a:spLocks noGrp="1"/>
          </p:cNvSpPr>
          <p:nvPr>
            <p:ph type="ftr" sz="quarter" idx="3"/>
          </p:nvPr>
        </p:nvSpPr>
        <p:spPr>
          <a:xfrm>
            <a:off x="2504143" y="7006700"/>
            <a:ext cx="2551390" cy="402483"/>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a:xfrm>
            <a:off x="5339020" y="7006700"/>
            <a:ext cx="1700927" cy="402483"/>
          </a:xfrm>
          <a:prstGeom prst="rect">
            <a:avLst/>
          </a:prstGeom>
        </p:spPr>
        <p:txBody>
          <a:bodyPr vert="horz" lIns="91440" tIns="45720" rIns="91440" bIns="45720" rtlCol="0" anchor="ctr"/>
          <a:lstStyle>
            <a:lvl1pPr algn="r">
              <a:defRPr sz="992">
                <a:solidFill>
                  <a:schemeClr val="tx1">
                    <a:tint val="75000"/>
                  </a:schemeClr>
                </a:solidFill>
              </a:defRPr>
            </a:lvl1p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13088006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402484"/>
            <a:ext cx="6520220" cy="146118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519728" y="2012414"/>
            <a:ext cx="6520220" cy="479654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19728" y="7006700"/>
            <a:ext cx="1700927" cy="402483"/>
          </a:xfrm>
          <a:prstGeom prst="rect">
            <a:avLst/>
          </a:prstGeom>
        </p:spPr>
        <p:txBody>
          <a:bodyPr vert="horz" lIns="91440" tIns="45720" rIns="91440" bIns="45720" rtlCol="0" anchor="ctr"/>
          <a:lstStyle>
            <a:lvl1pPr algn="l">
              <a:defRPr sz="992">
                <a:solidFill>
                  <a:schemeClr val="tx1">
                    <a:tint val="75000"/>
                  </a:schemeClr>
                </a:solidFill>
              </a:defRPr>
            </a:lvl1pPr>
          </a:lstStyle>
          <a:p>
            <a:fld id="{CB54F4B1-7501-4FBD-9D17-2142E827AE0D}" type="datetimeFigureOut">
              <a:rPr lang="ru-RU" smtClean="0"/>
              <a:pPr/>
              <a:t>05.08.2026</a:t>
            </a:fld>
            <a:endParaRPr lang="ru-RU" dirty="0"/>
          </a:p>
        </p:txBody>
      </p:sp>
      <p:sp>
        <p:nvSpPr>
          <p:cNvPr id="5" name="Footer Placeholder 4"/>
          <p:cNvSpPr>
            <a:spLocks noGrp="1"/>
          </p:cNvSpPr>
          <p:nvPr>
            <p:ph type="ftr" sz="quarter" idx="3"/>
          </p:nvPr>
        </p:nvSpPr>
        <p:spPr>
          <a:xfrm>
            <a:off x="2504143" y="7006700"/>
            <a:ext cx="2551390" cy="402483"/>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a:xfrm>
            <a:off x="5339020" y="7006700"/>
            <a:ext cx="1700927" cy="402483"/>
          </a:xfrm>
          <a:prstGeom prst="rect">
            <a:avLst/>
          </a:prstGeom>
        </p:spPr>
        <p:txBody>
          <a:bodyPr vert="horz" lIns="91440" tIns="45720" rIns="91440" bIns="45720" rtlCol="0" anchor="ctr"/>
          <a:lstStyle>
            <a:lvl1pPr algn="r">
              <a:defRPr sz="992">
                <a:solidFill>
                  <a:schemeClr val="tx1">
                    <a:tint val="75000"/>
                  </a:schemeClr>
                </a:solidFill>
              </a:defRPr>
            </a:lvl1pPr>
          </a:lstStyle>
          <a:p>
            <a:fld id="{F69C61C7-1292-4BD5-ADB5-D2D0DBF4AA6A}" type="slidenum">
              <a:rPr lang="ru-RU" smtClean="0"/>
              <a:pPr/>
              <a:t>‹#›</a:t>
            </a:fld>
            <a:endParaRPr lang="ru-RU" dirty="0"/>
          </a:p>
        </p:txBody>
      </p:sp>
      <p:sp>
        <p:nvSpPr>
          <p:cNvPr id="7" name="Текст 9"/>
          <p:cNvSpPr txBox="1">
            <a:spLocks/>
          </p:cNvSpPr>
          <p:nvPr userDrawn="1"/>
        </p:nvSpPr>
        <p:spPr>
          <a:xfrm>
            <a:off x="803667" y="6898892"/>
            <a:ext cx="2194057" cy="557086"/>
          </a:xfrm>
          <a:prstGeom prst="rect">
            <a:avLst/>
          </a:prstGeom>
          <a:solidFill>
            <a:srgbClr val="FFFFFF"/>
          </a:solidFill>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0" indent="0" algn="l" defTabSz="755934" rtl="0" eaLnBrk="1" latinLnBrk="0" hangingPunct="1">
              <a:lnSpc>
                <a:spcPct val="90000"/>
              </a:lnSpc>
              <a:spcBef>
                <a:spcPts val="413"/>
              </a:spcBef>
              <a:buFont typeface="Arial" panose="020B0604020202020204" pitchFamily="34" charset="0"/>
              <a:buNone/>
              <a:defRPr sz="1300" kern="1200" baseline="0">
                <a:solidFill>
                  <a:schemeClr val="accent1">
                    <a:lumMod val="50000"/>
                  </a:schemeClr>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4"/>
            <a:r>
              <a:rPr lang="ru-RU" dirty="0"/>
              <a:t>Министерство инвестиционного развития Смоленской области</a:t>
            </a:r>
          </a:p>
        </p:txBody>
      </p:sp>
    </p:spTree>
    <p:extLst>
      <p:ext uri="{BB962C8B-B14F-4D97-AF65-F5344CB8AC3E}">
        <p14:creationId xmlns:p14="http://schemas.microsoft.com/office/powerpoint/2010/main" val="277701264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microsoft.com/office/2007/relationships/hdphoto" Target="../media/hdphoto1.wdp"/><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57.png"/><Relationship Id="rId1" Type="http://schemas.openxmlformats.org/officeDocument/2006/relationships/slideLayout" Target="../slideLayouts/slideLayout13.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57.png"/><Relationship Id="rId1" Type="http://schemas.openxmlformats.org/officeDocument/2006/relationships/slideLayout" Target="../slideLayouts/slideLayout13.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57.png"/><Relationship Id="rId1" Type="http://schemas.openxmlformats.org/officeDocument/2006/relationships/slideLayout" Target="../slideLayouts/slideLayout13.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57.png"/><Relationship Id="rId1" Type="http://schemas.openxmlformats.org/officeDocument/2006/relationships/slideLayout" Target="../slideLayouts/slideLayout13.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18" Type="http://schemas.openxmlformats.org/officeDocument/2006/relationships/image" Target="../media/image46.png"/><Relationship Id="rId3" Type="http://schemas.openxmlformats.org/officeDocument/2006/relationships/image" Target="../media/image75.png"/><Relationship Id="rId21" Type="http://schemas.openxmlformats.org/officeDocument/2006/relationships/image" Target="../media/image88.png"/><Relationship Id="rId7" Type="http://schemas.openxmlformats.org/officeDocument/2006/relationships/image" Target="../media/image78.png"/><Relationship Id="rId12" Type="http://schemas.openxmlformats.org/officeDocument/2006/relationships/image" Target="../media/image83.png"/><Relationship Id="rId17" Type="http://schemas.openxmlformats.org/officeDocument/2006/relationships/image" Target="../media/image86.png"/><Relationship Id="rId25" Type="http://schemas.openxmlformats.org/officeDocument/2006/relationships/image" Target="../media/image17.png"/><Relationship Id="rId2" Type="http://schemas.openxmlformats.org/officeDocument/2006/relationships/notesSlide" Target="../notesSlides/notesSlide4.xml"/><Relationship Id="rId16" Type="http://schemas.microsoft.com/office/2007/relationships/hdphoto" Target="../media/hdphoto9.wdp"/><Relationship Id="rId20" Type="http://schemas.openxmlformats.org/officeDocument/2006/relationships/image" Target="../media/image87.png"/><Relationship Id="rId1" Type="http://schemas.openxmlformats.org/officeDocument/2006/relationships/slideLayout" Target="../slideLayouts/slideLayout1.xml"/><Relationship Id="rId6" Type="http://schemas.openxmlformats.org/officeDocument/2006/relationships/image" Target="../media/image77.png"/><Relationship Id="rId11" Type="http://schemas.openxmlformats.org/officeDocument/2006/relationships/image" Target="../media/image82.png"/><Relationship Id="rId24" Type="http://schemas.openxmlformats.org/officeDocument/2006/relationships/image" Target="../media/image16.png"/><Relationship Id="rId5" Type="http://schemas.openxmlformats.org/officeDocument/2006/relationships/image" Target="../media/image76.png"/><Relationship Id="rId15" Type="http://schemas.openxmlformats.org/officeDocument/2006/relationships/image" Target="../media/image85.png"/><Relationship Id="rId23" Type="http://schemas.openxmlformats.org/officeDocument/2006/relationships/chart" Target="../charts/chart2.xml"/><Relationship Id="rId10" Type="http://schemas.openxmlformats.org/officeDocument/2006/relationships/image" Target="../media/image81.png"/><Relationship Id="rId19" Type="http://schemas.microsoft.com/office/2007/relationships/hdphoto" Target="../media/hdphoto2.wdp"/><Relationship Id="rId4" Type="http://schemas.openxmlformats.org/officeDocument/2006/relationships/image" Target="../media/image15.png"/><Relationship Id="rId9" Type="http://schemas.openxmlformats.org/officeDocument/2006/relationships/image" Target="../media/image80.png"/><Relationship Id="rId14" Type="http://schemas.openxmlformats.org/officeDocument/2006/relationships/image" Target="../media/image36.png"/><Relationship Id="rId22" Type="http://schemas.microsoft.com/office/2007/relationships/hdphoto" Target="../media/hdphoto10.wdp"/></Relationships>
</file>

<file path=ppt/slides/_rels/slide15.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57.png"/><Relationship Id="rId7" Type="http://schemas.openxmlformats.org/officeDocument/2006/relationships/hyperlink" Target="mailto:dep@smolinvest.com" TargetMode="External"/><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 Id="rId9" Type="http://schemas.openxmlformats.org/officeDocument/2006/relationships/image" Target="../media/image93.png"/></Relationships>
</file>

<file path=ppt/slides/_rels/slide16.xml.rels><?xml version="1.0" encoding="UTF-8" standalone="yes"?>
<Relationships xmlns="http://schemas.openxmlformats.org/package/2006/relationships"><Relationship Id="rId8" Type="http://schemas.microsoft.com/office/2007/relationships/hdphoto" Target="../media/hdphoto12.wdp"/><Relationship Id="rId13" Type="http://schemas.openxmlformats.org/officeDocument/2006/relationships/image" Target="../media/image99.png"/><Relationship Id="rId3" Type="http://schemas.openxmlformats.org/officeDocument/2006/relationships/image" Target="../media/image15.png"/><Relationship Id="rId7" Type="http://schemas.openxmlformats.org/officeDocument/2006/relationships/image" Target="../media/image96.png"/><Relationship Id="rId12" Type="http://schemas.openxmlformats.org/officeDocument/2006/relationships/image" Target="../media/image9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5.png"/><Relationship Id="rId11" Type="http://schemas.openxmlformats.org/officeDocument/2006/relationships/image" Target="../media/image16.png"/><Relationship Id="rId5" Type="http://schemas.microsoft.com/office/2007/relationships/hdphoto" Target="../media/hdphoto11.wdp"/><Relationship Id="rId10" Type="http://schemas.openxmlformats.org/officeDocument/2006/relationships/chart" Target="../charts/chart3.xml"/><Relationship Id="rId4" Type="http://schemas.openxmlformats.org/officeDocument/2006/relationships/image" Target="../media/image94.png"/><Relationship Id="rId9" Type="http://schemas.openxmlformats.org/officeDocument/2006/relationships/image" Target="../media/image97.png"/><Relationship Id="rId14"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08.png"/><Relationship Id="rId18" Type="http://schemas.microsoft.com/office/2007/relationships/hdphoto" Target="../media/hdphoto15.wdp"/><Relationship Id="rId3" Type="http://schemas.openxmlformats.org/officeDocument/2006/relationships/image" Target="../media/image100.png"/><Relationship Id="rId21" Type="http://schemas.openxmlformats.org/officeDocument/2006/relationships/image" Target="../media/image16.png"/><Relationship Id="rId7" Type="http://schemas.openxmlformats.org/officeDocument/2006/relationships/image" Target="../media/image103.png"/><Relationship Id="rId12" Type="http://schemas.microsoft.com/office/2007/relationships/hdphoto" Target="../media/hdphoto13.wdp"/><Relationship Id="rId17" Type="http://schemas.openxmlformats.org/officeDocument/2006/relationships/image" Target="../media/image110.png"/><Relationship Id="rId2" Type="http://schemas.openxmlformats.org/officeDocument/2006/relationships/notesSlide" Target="../notesSlides/notesSlide7.xml"/><Relationship Id="rId16" Type="http://schemas.openxmlformats.org/officeDocument/2006/relationships/image" Target="../media/image109.png"/><Relationship Id="rId20" Type="http://schemas.openxmlformats.org/officeDocument/2006/relationships/chart" Target="../charts/chart4.xml"/><Relationship Id="rId1" Type="http://schemas.openxmlformats.org/officeDocument/2006/relationships/slideLayout" Target="../slideLayouts/slideLayout1.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101.png"/><Relationship Id="rId15" Type="http://schemas.openxmlformats.org/officeDocument/2006/relationships/image" Target="../media/image15.png"/><Relationship Id="rId23" Type="http://schemas.openxmlformats.org/officeDocument/2006/relationships/image" Target="../media/image17.png"/><Relationship Id="rId10" Type="http://schemas.openxmlformats.org/officeDocument/2006/relationships/image" Target="../media/image106.png"/><Relationship Id="rId19" Type="http://schemas.openxmlformats.org/officeDocument/2006/relationships/image" Target="../media/image111.png"/><Relationship Id="rId4" Type="http://schemas.microsoft.com/office/2007/relationships/hdphoto" Target="../media/hdphoto2.wdp"/><Relationship Id="rId9" Type="http://schemas.openxmlformats.org/officeDocument/2006/relationships/image" Target="../media/image105.png"/><Relationship Id="rId14" Type="http://schemas.microsoft.com/office/2007/relationships/hdphoto" Target="../media/hdphoto14.wdp"/><Relationship Id="rId22" Type="http://schemas.openxmlformats.org/officeDocument/2006/relationships/image" Target="../media/image112.png"/></Relationships>
</file>

<file path=ppt/slides/_rels/slide1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15.jpeg"/><Relationship Id="rId4" Type="http://schemas.openxmlformats.org/officeDocument/2006/relationships/image" Target="../media/image114.png"/></Relationships>
</file>

<file path=ppt/slides/_rels/slide1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16.jpeg"/><Relationship Id="rId4" Type="http://schemas.openxmlformats.org/officeDocument/2006/relationships/image" Target="../media/image114.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5.xml"/><Relationship Id="rId5" Type="http://schemas.openxmlformats.org/officeDocument/2006/relationships/image" Target="../media/image18.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3.png"/><Relationship Id="rId3" Type="http://schemas.openxmlformats.org/officeDocument/2006/relationships/image" Target="../media/image117.jpeg"/><Relationship Id="rId7" Type="http://schemas.openxmlformats.org/officeDocument/2006/relationships/image" Target="../media/image15.png"/><Relationship Id="rId12" Type="http://schemas.openxmlformats.org/officeDocument/2006/relationships/image" Target="../media/image12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17.png"/><Relationship Id="rId5" Type="http://schemas.openxmlformats.org/officeDocument/2006/relationships/image" Target="../media/image119.png"/><Relationship Id="rId15" Type="http://schemas.openxmlformats.org/officeDocument/2006/relationships/image" Target="../media/image125.png"/><Relationship Id="rId10" Type="http://schemas.openxmlformats.org/officeDocument/2006/relationships/image" Target="../media/image16.png"/><Relationship Id="rId4" Type="http://schemas.openxmlformats.org/officeDocument/2006/relationships/image" Target="../media/image118.png"/><Relationship Id="rId9" Type="http://schemas.openxmlformats.org/officeDocument/2006/relationships/image" Target="../media/image121.png"/><Relationship Id="rId14" Type="http://schemas.openxmlformats.org/officeDocument/2006/relationships/image" Target="../media/image124.png"/></Relationships>
</file>

<file path=ppt/slides/_rels/slide21.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136.png"/><Relationship Id="rId3" Type="http://schemas.openxmlformats.org/officeDocument/2006/relationships/image" Target="../media/image126.png"/><Relationship Id="rId7" Type="http://schemas.openxmlformats.org/officeDocument/2006/relationships/image" Target="../media/image130.png"/><Relationship Id="rId12" Type="http://schemas.openxmlformats.org/officeDocument/2006/relationships/image" Target="../media/image135.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29.png"/><Relationship Id="rId11" Type="http://schemas.openxmlformats.org/officeDocument/2006/relationships/image" Target="../media/image134.png"/><Relationship Id="rId5" Type="http://schemas.openxmlformats.org/officeDocument/2006/relationships/image" Target="../media/image128.png"/><Relationship Id="rId15" Type="http://schemas.openxmlformats.org/officeDocument/2006/relationships/image" Target="../media/image17.png"/><Relationship Id="rId10" Type="http://schemas.openxmlformats.org/officeDocument/2006/relationships/image" Target="../media/image133.png"/><Relationship Id="rId4" Type="http://schemas.openxmlformats.org/officeDocument/2006/relationships/image" Target="../media/image127.png"/><Relationship Id="rId9" Type="http://schemas.openxmlformats.org/officeDocument/2006/relationships/image" Target="../media/image132.png"/><Relationship Id="rId14" Type="http://schemas.openxmlformats.org/officeDocument/2006/relationships/image" Target="../media/image16.png"/></Relationships>
</file>

<file path=ppt/slides/_rels/slide22.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141.png"/><Relationship Id="rId3" Type="http://schemas.openxmlformats.org/officeDocument/2006/relationships/image" Target="../media/image15.png"/><Relationship Id="rId7" Type="http://schemas.openxmlformats.org/officeDocument/2006/relationships/image" Target="../media/image140.jpeg"/><Relationship Id="rId12" Type="http://schemas.openxmlformats.org/officeDocument/2006/relationships/image" Target="../media/image17.png"/><Relationship Id="rId2" Type="http://schemas.openxmlformats.org/officeDocument/2006/relationships/image" Target="../media/image137.png"/><Relationship Id="rId1" Type="http://schemas.openxmlformats.org/officeDocument/2006/relationships/slideLayout" Target="../slideLayouts/slideLayout1.xml"/><Relationship Id="rId6" Type="http://schemas.openxmlformats.org/officeDocument/2006/relationships/image" Target="../media/image139.png"/><Relationship Id="rId11" Type="http://schemas.microsoft.com/office/2007/relationships/hdphoto" Target="../media/hdphoto2.wdp"/><Relationship Id="rId5" Type="http://schemas.microsoft.com/office/2007/relationships/hdphoto" Target="../media/hdphoto16.wdp"/><Relationship Id="rId10" Type="http://schemas.openxmlformats.org/officeDocument/2006/relationships/image" Target="../media/image19.png"/><Relationship Id="rId4" Type="http://schemas.openxmlformats.org/officeDocument/2006/relationships/image" Target="../media/image138.png"/><Relationship Id="rId9" Type="http://schemas.openxmlformats.org/officeDocument/2006/relationships/image" Target="../media/image16.png"/><Relationship Id="rId14" Type="http://schemas.openxmlformats.org/officeDocument/2006/relationships/image" Target="../media/image142.png"/></Relationships>
</file>

<file path=ppt/slides/_rels/slide23.xml.rels><?xml version="1.0" encoding="UTF-8" standalone="yes"?>
<Relationships xmlns="http://schemas.openxmlformats.org/package/2006/relationships"><Relationship Id="rId8" Type="http://schemas.openxmlformats.org/officeDocument/2006/relationships/image" Target="../media/image147.jpeg"/><Relationship Id="rId13" Type="http://schemas.openxmlformats.org/officeDocument/2006/relationships/image" Target="../media/image16.png"/><Relationship Id="rId3" Type="http://schemas.microsoft.com/office/2007/relationships/hdphoto" Target="../media/hdphoto2.wdp"/><Relationship Id="rId7" Type="http://schemas.openxmlformats.org/officeDocument/2006/relationships/image" Target="../media/image146.jpeg"/><Relationship Id="rId12" Type="http://schemas.openxmlformats.org/officeDocument/2006/relationships/image" Target="../media/image86.png"/><Relationship Id="rId2" Type="http://schemas.openxmlformats.org/officeDocument/2006/relationships/image" Target="../media/image143.png"/><Relationship Id="rId1" Type="http://schemas.openxmlformats.org/officeDocument/2006/relationships/slideLayout" Target="../slideLayouts/slideLayout1.xml"/><Relationship Id="rId6" Type="http://schemas.openxmlformats.org/officeDocument/2006/relationships/image" Target="../media/image145.png"/><Relationship Id="rId11" Type="http://schemas.openxmlformats.org/officeDocument/2006/relationships/image" Target="../media/image150.jpeg"/><Relationship Id="rId5" Type="http://schemas.openxmlformats.org/officeDocument/2006/relationships/image" Target="../media/image144.png"/><Relationship Id="rId10" Type="http://schemas.openxmlformats.org/officeDocument/2006/relationships/image" Target="../media/image149.jpeg"/><Relationship Id="rId4" Type="http://schemas.openxmlformats.org/officeDocument/2006/relationships/image" Target="../media/image15.png"/><Relationship Id="rId9" Type="http://schemas.openxmlformats.org/officeDocument/2006/relationships/image" Target="../media/image148.png"/><Relationship Id="rId1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chart" Target="../charts/chart5.xml"/><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chart" Target="../charts/chart6.xml"/></Relationships>
</file>

<file path=ppt/slides/_rels/slide25.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51.png"/><Relationship Id="rId7" Type="http://schemas.openxmlformats.org/officeDocument/2006/relationships/image" Target="../media/image153.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17.png"/><Relationship Id="rId5" Type="http://schemas.openxmlformats.org/officeDocument/2006/relationships/image" Target="../media/image152.png"/><Relationship Id="rId10" Type="http://schemas.openxmlformats.org/officeDocument/2006/relationships/image" Target="../media/image16.png"/><Relationship Id="rId4" Type="http://schemas.microsoft.com/office/2007/relationships/hdphoto" Target="../media/hdphoto17.wdp"/><Relationship Id="rId9" Type="http://schemas.openxmlformats.org/officeDocument/2006/relationships/image" Target="../media/image155.png"/></Relationships>
</file>

<file path=ppt/slides/_rels/slide26.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png"/><Relationship Id="rId7" Type="http://schemas.openxmlformats.org/officeDocument/2006/relationships/image" Target="../media/image15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8.png"/><Relationship Id="rId11" Type="http://schemas.openxmlformats.org/officeDocument/2006/relationships/image" Target="../media/image17.png"/><Relationship Id="rId5" Type="http://schemas.openxmlformats.org/officeDocument/2006/relationships/image" Target="../media/image157.png"/><Relationship Id="rId10" Type="http://schemas.openxmlformats.org/officeDocument/2006/relationships/image" Target="../media/image16.png"/><Relationship Id="rId4" Type="http://schemas.openxmlformats.org/officeDocument/2006/relationships/image" Target="../media/image156.jpeg"/><Relationship Id="rId9" Type="http://schemas.openxmlformats.org/officeDocument/2006/relationships/image" Target="../media/image161.pn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62.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64.png"/><Relationship Id="rId4" Type="http://schemas.openxmlformats.org/officeDocument/2006/relationships/image" Target="../media/image163.png"/></Relationships>
</file>

<file path=ppt/slides/_rels/slide28.xml.rels><?xml version="1.0" encoding="UTF-8" standalone="yes"?>
<Relationships xmlns="http://schemas.openxmlformats.org/package/2006/relationships"><Relationship Id="rId8" Type="http://schemas.openxmlformats.org/officeDocument/2006/relationships/image" Target="../media/image168.png"/><Relationship Id="rId13" Type="http://schemas.openxmlformats.org/officeDocument/2006/relationships/image" Target="../media/image172.png"/><Relationship Id="rId3" Type="http://schemas.openxmlformats.org/officeDocument/2006/relationships/image" Target="../media/image15.png"/><Relationship Id="rId7" Type="http://schemas.openxmlformats.org/officeDocument/2006/relationships/image" Target="../media/image167.png"/><Relationship Id="rId12" Type="http://schemas.openxmlformats.org/officeDocument/2006/relationships/image" Target="../media/image17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66.png"/><Relationship Id="rId11" Type="http://schemas.openxmlformats.org/officeDocument/2006/relationships/image" Target="../media/image17.png"/><Relationship Id="rId5" Type="http://schemas.openxmlformats.org/officeDocument/2006/relationships/image" Target="../media/image165.jpeg"/><Relationship Id="rId10" Type="http://schemas.openxmlformats.org/officeDocument/2006/relationships/image" Target="../media/image170.png"/><Relationship Id="rId4" Type="http://schemas.openxmlformats.org/officeDocument/2006/relationships/image" Target="../media/image16.png"/><Relationship Id="rId9" Type="http://schemas.openxmlformats.org/officeDocument/2006/relationships/image" Target="../media/image169.png"/></Relationships>
</file>

<file path=ppt/slides/_rels/slide29.xml.rels><?xml version="1.0" encoding="UTF-8" standalone="yes"?>
<Relationships xmlns="http://schemas.openxmlformats.org/package/2006/relationships"><Relationship Id="rId8" Type="http://schemas.openxmlformats.org/officeDocument/2006/relationships/image" Target="../media/image176.png"/><Relationship Id="rId13" Type="http://schemas.openxmlformats.org/officeDocument/2006/relationships/image" Target="../media/image180.png"/><Relationship Id="rId18" Type="http://schemas.openxmlformats.org/officeDocument/2006/relationships/image" Target="../media/image184.png"/><Relationship Id="rId3" Type="http://schemas.openxmlformats.org/officeDocument/2006/relationships/image" Target="../media/image173.png"/><Relationship Id="rId21" Type="http://schemas.openxmlformats.org/officeDocument/2006/relationships/image" Target="../media/image186.jpg"/><Relationship Id="rId7" Type="http://schemas.openxmlformats.org/officeDocument/2006/relationships/image" Target="../media/image16.png"/><Relationship Id="rId12" Type="http://schemas.openxmlformats.org/officeDocument/2006/relationships/image" Target="../media/image179.png"/><Relationship Id="rId17" Type="http://schemas.openxmlformats.org/officeDocument/2006/relationships/image" Target="../media/image183.png"/><Relationship Id="rId2" Type="http://schemas.openxmlformats.org/officeDocument/2006/relationships/notesSlide" Target="../notesSlides/notesSlide15.xml"/><Relationship Id="rId16" Type="http://schemas.microsoft.com/office/2007/relationships/hdphoto" Target="../media/hdphoto19.wdp"/><Relationship Id="rId20" Type="http://schemas.openxmlformats.org/officeDocument/2006/relationships/image" Target="../media/image185.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178.png"/><Relationship Id="rId5" Type="http://schemas.openxmlformats.org/officeDocument/2006/relationships/image" Target="../media/image175.png"/><Relationship Id="rId15" Type="http://schemas.openxmlformats.org/officeDocument/2006/relationships/image" Target="../media/image182.png"/><Relationship Id="rId23" Type="http://schemas.openxmlformats.org/officeDocument/2006/relationships/image" Target="../media/image188.jpg"/><Relationship Id="rId10" Type="http://schemas.microsoft.com/office/2007/relationships/hdphoto" Target="../media/hdphoto18.wdp"/><Relationship Id="rId19" Type="http://schemas.openxmlformats.org/officeDocument/2006/relationships/image" Target="../media/image17.png"/><Relationship Id="rId4" Type="http://schemas.openxmlformats.org/officeDocument/2006/relationships/image" Target="../media/image174.png"/><Relationship Id="rId9" Type="http://schemas.openxmlformats.org/officeDocument/2006/relationships/image" Target="../media/image177.png"/><Relationship Id="rId14" Type="http://schemas.openxmlformats.org/officeDocument/2006/relationships/image" Target="../media/image181.png"/><Relationship Id="rId22" Type="http://schemas.openxmlformats.org/officeDocument/2006/relationships/image" Target="../media/image187.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9.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3.JPG"/><Relationship Id="rId4" Type="http://schemas.microsoft.com/office/2007/relationships/hdphoto" Target="../media/hdphoto2.wdp"/><Relationship Id="rId9" Type="http://schemas.openxmlformats.org/officeDocument/2006/relationships/image" Target="../media/image22.png"/></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hdphoto" Target="../media/hdphoto20.wdp"/><Relationship Id="rId7" Type="http://schemas.openxmlformats.org/officeDocument/2006/relationships/image" Target="../media/image16.png"/><Relationship Id="rId2" Type="http://schemas.openxmlformats.org/officeDocument/2006/relationships/image" Target="../media/image189.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hyperlink" Target="mailto:smolregion67@yandex.ru" TargetMode="External"/><Relationship Id="rId4" Type="http://schemas.openxmlformats.org/officeDocument/2006/relationships/hyperlink" Target="mailto:dep@smolinvest.com"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16.png"/><Relationship Id="rId3" Type="http://schemas.openxmlformats.org/officeDocument/2006/relationships/image" Target="../media/image1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33.png"/><Relationship Id="rId5" Type="http://schemas.openxmlformats.org/officeDocument/2006/relationships/image" Target="../media/image19.png"/><Relationship Id="rId15" Type="http://schemas.openxmlformats.org/officeDocument/2006/relationships/image" Target="../media/image35.png"/><Relationship Id="rId10" Type="http://schemas.openxmlformats.org/officeDocument/2006/relationships/image" Target="../media/image32.png"/><Relationship Id="rId4" Type="http://schemas.openxmlformats.org/officeDocument/2006/relationships/image" Target="../media/image28.png"/><Relationship Id="rId9" Type="http://schemas.openxmlformats.org/officeDocument/2006/relationships/image" Target="../media/image31.png"/><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png"/><Relationship Id="rId18" Type="http://schemas.openxmlformats.org/officeDocument/2006/relationships/image" Target="../media/image45.png"/><Relationship Id="rId3" Type="http://schemas.openxmlformats.org/officeDocument/2006/relationships/image" Target="../media/image36.png"/><Relationship Id="rId7" Type="http://schemas.openxmlformats.org/officeDocument/2006/relationships/image" Target="../media/image38.png"/><Relationship Id="rId12" Type="http://schemas.openxmlformats.org/officeDocument/2006/relationships/image" Target="../media/image41.png"/><Relationship Id="rId17" Type="http://schemas.microsoft.com/office/2007/relationships/hdphoto" Target="../media/hdphoto5.wdp"/><Relationship Id="rId2" Type="http://schemas.openxmlformats.org/officeDocument/2006/relationships/notesSlide" Target="../notesSlides/notesSlide2.xml"/><Relationship Id="rId16" Type="http://schemas.openxmlformats.org/officeDocument/2006/relationships/image" Target="../media/image44.pn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16.png"/><Relationship Id="rId5" Type="http://schemas.openxmlformats.org/officeDocument/2006/relationships/image" Target="../media/image37.png"/><Relationship Id="rId15" Type="http://schemas.microsoft.com/office/2007/relationships/hdphoto" Target="../media/hdphoto4.wdp"/><Relationship Id="rId10" Type="http://schemas.openxmlformats.org/officeDocument/2006/relationships/image" Target="../media/image40.png"/><Relationship Id="rId19" Type="http://schemas.openxmlformats.org/officeDocument/2006/relationships/image" Target="../media/image17.png"/><Relationship Id="rId4" Type="http://schemas.openxmlformats.org/officeDocument/2006/relationships/image" Target="../media/image15.png"/><Relationship Id="rId9" Type="http://schemas.microsoft.com/office/2007/relationships/hdphoto" Target="../media/hdphoto3.wdp"/><Relationship Id="rId14" Type="http://schemas.openxmlformats.org/officeDocument/2006/relationships/image" Target="../media/image43.png"/></Relationships>
</file>

<file path=ppt/slides/_rels/slide7.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48.png"/><Relationship Id="rId12"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7.png"/><Relationship Id="rId11" Type="http://schemas.openxmlformats.org/officeDocument/2006/relationships/image" Target="../media/image50.png"/><Relationship Id="rId5" Type="http://schemas.openxmlformats.org/officeDocument/2006/relationships/image" Target="../media/image15.png"/><Relationship Id="rId10" Type="http://schemas.openxmlformats.org/officeDocument/2006/relationships/image" Target="../media/image16.png"/><Relationship Id="rId4" Type="http://schemas.microsoft.com/office/2007/relationships/hdphoto" Target="../media/hdphoto2.wdp"/><Relationship Id="rId9" Type="http://schemas.openxmlformats.org/officeDocument/2006/relationships/chart" Target="../charts/chart1.xml"/><Relationship Id="rId14" Type="http://schemas.openxmlformats.org/officeDocument/2006/relationships/image" Target="../media/image52.png"/></Relationships>
</file>

<file path=ppt/slides/_rels/slide8.xml.rels><?xml version="1.0" encoding="UTF-8" standalone="yes"?>
<Relationships xmlns="http://schemas.openxmlformats.org/package/2006/relationships"><Relationship Id="rId8" Type="http://schemas.openxmlformats.org/officeDocument/2006/relationships/image" Target="../media/image55.png"/><Relationship Id="rId3" Type="http://schemas.microsoft.com/office/2007/relationships/hdphoto" Target="../media/hdphoto2.wdp"/><Relationship Id="rId7" Type="http://schemas.microsoft.com/office/2007/relationships/hdphoto" Target="../media/hdphoto6.wdp"/><Relationship Id="rId12"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16.png"/><Relationship Id="rId5" Type="http://schemas.openxmlformats.org/officeDocument/2006/relationships/image" Target="../media/image53.png"/><Relationship Id="rId10" Type="http://schemas.openxmlformats.org/officeDocument/2006/relationships/image" Target="../media/image56.png"/><Relationship Id="rId4" Type="http://schemas.openxmlformats.org/officeDocument/2006/relationships/image" Target="../media/image15.png"/><Relationship Id="rId9" Type="http://schemas.microsoft.com/office/2007/relationships/hdphoto" Target="../media/hdphoto7.wdp"/></Relationships>
</file>

<file path=ppt/slides/_rels/slide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8.png"/><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image" Target="../media/image57.png"/><Relationship Id="rId1" Type="http://schemas.openxmlformats.org/officeDocument/2006/relationships/slideLayout" Target="../slideLayouts/slideLayout18.xml"/><Relationship Id="rId6" Type="http://schemas.openxmlformats.org/officeDocument/2006/relationships/image" Target="../media/image17.png"/><Relationship Id="rId11" Type="http://schemas.openxmlformats.org/officeDocument/2006/relationships/image" Target="../media/image64.png"/><Relationship Id="rId5" Type="http://schemas.openxmlformats.org/officeDocument/2006/relationships/image" Target="../media/image59.png"/><Relationship Id="rId10" Type="http://schemas.openxmlformats.org/officeDocument/2006/relationships/image" Target="../media/image63.png"/><Relationship Id="rId4" Type="http://schemas.microsoft.com/office/2007/relationships/hdphoto" Target="../media/hdphoto8.wdp"/><Relationship Id="rId9" Type="http://schemas.openxmlformats.org/officeDocument/2006/relationships/image" Target="../media/image6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stretch>
            <a:fillRect/>
          </a:stretch>
        </p:blipFill>
        <p:spPr>
          <a:xfrm>
            <a:off x="1371641" y="1647857"/>
            <a:ext cx="4800600" cy="4743450"/>
          </a:xfrm>
          <a:prstGeom prst="rect">
            <a:avLst/>
          </a:prstGeom>
        </p:spPr>
      </p:pic>
      <p:pic>
        <p:nvPicPr>
          <p:cNvPr id="16" name="Рисунок 15"/>
          <p:cNvPicPr>
            <a:picLocks noChangeAspect="1"/>
          </p:cNvPicPr>
          <p:nvPr/>
        </p:nvPicPr>
        <p:blipFill>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tretch>
            <a:fillRect/>
          </a:stretch>
        </p:blipFill>
        <p:spPr>
          <a:xfrm>
            <a:off x="-1143" y="195109"/>
            <a:ext cx="7560818" cy="777717"/>
          </a:xfrm>
          <a:prstGeom prst="rect">
            <a:avLst/>
          </a:prstGeom>
        </p:spPr>
      </p:pic>
      <p:pic>
        <p:nvPicPr>
          <p:cNvPr id="20" name="Рисунок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21699" y="6265396"/>
            <a:ext cx="1043484" cy="1294279"/>
          </a:xfrm>
          <a:prstGeom prst="rect">
            <a:avLst/>
          </a:prstGeom>
        </p:spPr>
      </p:pic>
      <p:sp>
        <p:nvSpPr>
          <p:cNvPr id="21" name="TextBox 20"/>
          <p:cNvSpPr txBox="1"/>
          <p:nvPr/>
        </p:nvSpPr>
        <p:spPr>
          <a:xfrm>
            <a:off x="-41564" y="299833"/>
            <a:ext cx="7559676" cy="523220"/>
          </a:xfrm>
          <a:prstGeom prst="rect">
            <a:avLst/>
          </a:prstGeom>
          <a:noFill/>
        </p:spPr>
        <p:txBody>
          <a:bodyPr wrap="square" rtlCol="0">
            <a:spAutoFit/>
          </a:bodyPr>
          <a:lstStyle/>
          <a:p>
            <a:pPr algn="ctr"/>
            <a:r>
              <a:rPr lang="ru-RU" sz="28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Инвестиционный паспорт</a:t>
            </a:r>
          </a:p>
        </p:txBody>
      </p:sp>
      <p:grpSp>
        <p:nvGrpSpPr>
          <p:cNvPr id="2" name="Группа 1"/>
          <p:cNvGrpSpPr/>
          <p:nvPr/>
        </p:nvGrpSpPr>
        <p:grpSpPr>
          <a:xfrm>
            <a:off x="698130" y="1087242"/>
            <a:ext cx="6055490" cy="5786405"/>
            <a:chOff x="698130" y="1087242"/>
            <a:chExt cx="6055490" cy="5786405"/>
          </a:xfrm>
        </p:grpSpPr>
        <p:pic>
          <p:nvPicPr>
            <p:cNvPr id="22" name="Рисунок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47200" y="5213164"/>
              <a:ext cx="1660483" cy="1660483"/>
            </a:xfrm>
            <a:prstGeom prst="rect">
              <a:avLst/>
            </a:prstGeom>
          </p:spPr>
        </p:pic>
        <p:pic>
          <p:nvPicPr>
            <p:cNvPr id="23" name="Рисунок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8130" y="3196056"/>
              <a:ext cx="1667052" cy="1667052"/>
            </a:xfrm>
            <a:prstGeom prst="rect">
              <a:avLst/>
            </a:prstGeom>
          </p:spPr>
        </p:pic>
        <p:pic>
          <p:nvPicPr>
            <p:cNvPr id="24" name="Рисунок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57167" y="3244752"/>
              <a:ext cx="1696453" cy="1696453"/>
            </a:xfrm>
            <a:prstGeom prst="rect">
              <a:avLst/>
            </a:prstGeom>
          </p:spPr>
        </p:pic>
        <p:pic>
          <p:nvPicPr>
            <p:cNvPr id="25" name="Рисунок 2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22742" y="1709520"/>
              <a:ext cx="1684421" cy="1684421"/>
            </a:xfrm>
            <a:prstGeom prst="rect">
              <a:avLst/>
            </a:prstGeom>
          </p:spPr>
        </p:pic>
        <p:pic>
          <p:nvPicPr>
            <p:cNvPr id="26" name="Рисунок 2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401037" y="4726130"/>
              <a:ext cx="1684421" cy="1684421"/>
            </a:xfrm>
            <a:prstGeom prst="rect">
              <a:avLst/>
            </a:prstGeom>
          </p:spPr>
        </p:pic>
        <p:sp>
          <p:nvSpPr>
            <p:cNvPr id="27" name="TextBox 26"/>
            <p:cNvSpPr txBox="1"/>
            <p:nvPr/>
          </p:nvSpPr>
          <p:spPr>
            <a:xfrm>
              <a:off x="1632173" y="3196056"/>
              <a:ext cx="4090535" cy="1323439"/>
            </a:xfrm>
            <a:prstGeom prst="rect">
              <a:avLst/>
            </a:prstGeom>
            <a:noFill/>
          </p:spPr>
          <p:txBody>
            <a:bodyPr wrap="square" rtlCol="0">
              <a:spAutoFit/>
            </a:bodyPr>
            <a:lstStyle/>
            <a:p>
              <a:pPr algn="ctr"/>
              <a:r>
                <a:rPr lang="ru-RU" sz="2000" b="1" dirty="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Муниципальное </a:t>
              </a:r>
              <a:r>
                <a:rPr lang="ru-RU" sz="2000" b="1" dirty="0" smtClean="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образование</a:t>
              </a:r>
              <a:endParaRPr lang="ru-RU" sz="2000" b="1" dirty="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p>
              <a:pPr algn="ctr"/>
              <a:r>
                <a:rPr lang="ru-RU" sz="2000" b="1" dirty="0" smtClean="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a:t>
              </a:r>
              <a:r>
                <a:rPr lang="ru-RU" sz="2000" b="1" dirty="0" err="1" smtClean="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2000" b="1" dirty="0" smtClean="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  </a:t>
              </a:r>
              <a:r>
                <a:rPr lang="ru-RU" sz="2000" b="1" dirty="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муниципальный округ»</a:t>
              </a:r>
            </a:p>
            <a:p>
              <a:pPr algn="ctr"/>
              <a:r>
                <a:rPr lang="ru-RU" sz="2000" b="1" dirty="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Смоленской области</a:t>
              </a:r>
            </a:p>
          </p:txBody>
        </p:sp>
        <p:pic>
          <p:nvPicPr>
            <p:cNvPr id="28" name="Рисунок 2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54260" y="4710467"/>
              <a:ext cx="1667052" cy="1667052"/>
            </a:xfrm>
            <a:prstGeom prst="rect">
              <a:avLst/>
            </a:prstGeom>
          </p:spPr>
        </p:pic>
        <p:pic>
          <p:nvPicPr>
            <p:cNvPr id="29" name="Рисунок 2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916844" y="1087242"/>
              <a:ext cx="1684422" cy="1684422"/>
            </a:xfrm>
            <a:prstGeom prst="rect">
              <a:avLst/>
            </a:prstGeom>
          </p:spPr>
        </p:pic>
        <p:pic>
          <p:nvPicPr>
            <p:cNvPr id="30" name="Рисунок 2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540287" y="1738860"/>
              <a:ext cx="1655081" cy="1655081"/>
            </a:xfrm>
            <a:prstGeom prst="rect">
              <a:avLst/>
            </a:prstGeom>
          </p:spPr>
        </p:pic>
      </p:grpSp>
      <p:sp>
        <p:nvSpPr>
          <p:cNvPr id="4" name="Прямоугольник 3"/>
          <p:cNvSpPr/>
          <p:nvPr/>
        </p:nvSpPr>
        <p:spPr>
          <a:xfrm>
            <a:off x="3253696" y="4916647"/>
            <a:ext cx="985719" cy="369332"/>
          </a:xfrm>
          <a:prstGeom prst="rect">
            <a:avLst/>
          </a:prstGeom>
        </p:spPr>
        <p:txBody>
          <a:bodyPr wrap="none">
            <a:spAutoFit/>
          </a:bodyPr>
          <a:lstStyle/>
          <a:p>
            <a:pPr algn="ctr"/>
            <a:r>
              <a:rPr lang="ru-RU"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2026 </a:t>
            </a: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год</a:t>
            </a:r>
          </a:p>
        </p:txBody>
      </p:sp>
    </p:spTree>
    <p:extLst>
      <p:ext uri="{BB962C8B-B14F-4D97-AF65-F5344CB8AC3E}">
        <p14:creationId xmlns:p14="http://schemas.microsoft.com/office/powerpoint/2010/main" val="27217467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2427793" y="156237"/>
            <a:ext cx="5131881" cy="768091"/>
          </a:xfrm>
          <a:prstGeom prst="rect">
            <a:avLst/>
          </a:prstGeom>
        </p:spPr>
      </p:pic>
      <p:sp>
        <p:nvSpPr>
          <p:cNvPr id="5" name="TextBox 4"/>
          <p:cNvSpPr txBox="1"/>
          <p:nvPr/>
        </p:nvSpPr>
        <p:spPr>
          <a:xfrm>
            <a:off x="2061031" y="317130"/>
            <a:ext cx="549864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Инвестиционные площадки</a:t>
            </a:r>
          </a:p>
        </p:txBody>
      </p:sp>
      <p:graphicFrame>
        <p:nvGraphicFramePr>
          <p:cNvPr id="6" name="Таблица 5"/>
          <p:cNvGraphicFramePr>
            <a:graphicFrameLocks noGrp="1"/>
          </p:cNvGraphicFramePr>
          <p:nvPr>
            <p:extLst>
              <p:ext uri="{D42A27DB-BD31-4B8C-83A1-F6EECF244321}">
                <p14:modId xmlns:p14="http://schemas.microsoft.com/office/powerpoint/2010/main" val="2995176530"/>
              </p:ext>
            </p:extLst>
          </p:nvPr>
        </p:nvGraphicFramePr>
        <p:xfrm>
          <a:off x="157655" y="964948"/>
          <a:ext cx="5942060" cy="2157827"/>
        </p:xfrm>
        <a:graphic>
          <a:graphicData uri="http://schemas.openxmlformats.org/drawingml/2006/table">
            <a:tbl>
              <a:tblPr>
                <a:tableStyleId>{BDBED569-4797-4DF1-A0F4-6AAB3CD982D8}</a:tableStyleId>
              </a:tblPr>
              <a:tblGrid>
                <a:gridCol w="2904305">
                  <a:extLst>
                    <a:ext uri="{9D8B030D-6E8A-4147-A177-3AD203B41FA5}">
                      <a16:colId xmlns:a16="http://schemas.microsoft.com/office/drawing/2014/main" val="4165441938"/>
                    </a:ext>
                  </a:extLst>
                </a:gridCol>
                <a:gridCol w="3037755">
                  <a:extLst>
                    <a:ext uri="{9D8B030D-6E8A-4147-A177-3AD203B41FA5}">
                      <a16:colId xmlns:a16="http://schemas.microsoft.com/office/drawing/2014/main" val="1779954494"/>
                    </a:ext>
                  </a:extLst>
                </a:gridCol>
              </a:tblGrid>
              <a:tr h="513770">
                <a:tc>
                  <a:txBody>
                    <a:bodyPr/>
                    <a:lstStyle/>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Инвестиционная площадка </a:t>
                      </a:r>
                    </a:p>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67-12-01</a:t>
                      </a:r>
                      <a:endPar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solidFill>
                      <a:srgbClr val="D1FFFF"/>
                    </a:solidFill>
                  </a:tcPr>
                </a:tc>
                <a:tc rowSpan="2">
                  <a:txBody>
                    <a:bodyPr/>
                    <a:lstStyle/>
                    <a:p>
                      <a:pPr algn="ctr"/>
                      <a:endPar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2951530806"/>
                  </a:ext>
                </a:extLst>
              </a:tr>
              <a:tr h="1639667">
                <a:tc>
                  <a:txBody>
                    <a:bodyPr/>
                    <a:lstStyle/>
                    <a:p>
                      <a:pPr marL="0" marR="0" lvl="0" indent="0" algn="ctr" defTabSz="755934" rtl="0" eaLnBrk="1" fontAlgn="auto" latinLnBrk="0" hangingPunct="1">
                        <a:lnSpc>
                          <a:spcPct val="100000"/>
                        </a:lnSpc>
                        <a:spcBef>
                          <a:spcPts val="0"/>
                        </a:spcBef>
                        <a:spcAft>
                          <a:spcPts val="800"/>
                        </a:spcAft>
                        <a:buClrTx/>
                        <a:buSzTx/>
                        <a:buFontTx/>
                        <a:buNone/>
                        <a:tabLst/>
                        <a:defRPr/>
                      </a:pPr>
                      <a:r>
                        <a:rPr lang="ru-RU" sz="1200" dirty="0">
                          <a:solidFill>
                            <a:srgbClr val="007FAC"/>
                          </a:solidFill>
                          <a:latin typeface="Times New Roman" panose="02020603050405020304" pitchFamily="18" charset="0"/>
                          <a:ea typeface="Open Sans Semibold" panose="020B0706030804020204" pitchFamily="34" charset="0"/>
                          <a:cs typeface="Times New Roman" panose="02020603050405020304" pitchFamily="18" charset="0"/>
                        </a:rPr>
                        <a:t>Местоположение:</a:t>
                      </a:r>
                    </a:p>
                    <a:p>
                      <a:pPr marL="171450" marR="0" lvl="0" indent="-171450" algn="l" defTabSz="755934" rtl="0" eaLnBrk="1" fontAlgn="auto" latinLnBrk="0" hangingPunct="1">
                        <a:lnSpc>
                          <a:spcPct val="100000"/>
                        </a:lnSpc>
                        <a:spcBef>
                          <a:spcPts val="0"/>
                        </a:spcBef>
                        <a:spcAft>
                          <a:spcPts val="800"/>
                        </a:spcAft>
                        <a:buClrTx/>
                        <a:buSzTx/>
                        <a:buFontTx/>
                        <a:buChar char="-"/>
                        <a:tabLst/>
                        <a:defRPr/>
                      </a:pPr>
                      <a:r>
                        <a:rPr lang="ru-RU" sz="1100" dirty="0" smtClean="0">
                          <a:effectLst/>
                          <a:latin typeface="Times New Roman" panose="02020603050405020304" pitchFamily="18" charset="0"/>
                          <a:ea typeface="Calibri" panose="020F0502020204030204" pitchFamily="34" charset="0"/>
                          <a:cs typeface="Times New Roman" panose="02020603050405020304" pitchFamily="18" charset="0"/>
                        </a:rPr>
                        <a:t>Смоленская область, п. Монастырщина, территория бывшего аэропорта</a:t>
                      </a:r>
                    </a:p>
                    <a:p>
                      <a:pPr marL="171450" marR="0" lvl="0" indent="-171450" algn="l" defTabSz="755934" rtl="0" eaLnBrk="1" fontAlgn="auto" latinLnBrk="0" hangingPunct="1">
                        <a:lnSpc>
                          <a:spcPct val="100000"/>
                        </a:lnSpc>
                        <a:spcBef>
                          <a:spcPts val="0"/>
                        </a:spcBef>
                        <a:spcAft>
                          <a:spcPts val="800"/>
                        </a:spcAft>
                        <a:buClrTx/>
                        <a:buSzTx/>
                        <a:buFontTx/>
                        <a:buChar char="-"/>
                        <a:tabLst/>
                        <a:defRPr/>
                      </a:pPr>
                      <a:r>
                        <a:rPr lang="ru-RU" sz="1100" dirty="0" smtClean="0">
                          <a:effectLst/>
                          <a:latin typeface="Times New Roman" panose="02020603050405020304" pitchFamily="18" charset="0"/>
                          <a:ea typeface="Calibri" panose="020F0502020204030204" pitchFamily="34" charset="0"/>
                          <a:cs typeface="Times New Roman" panose="02020603050405020304" pitchFamily="18" charset="0"/>
                        </a:rPr>
                        <a:t>- расстояние до г. Москвы:  500 км;</a:t>
                      </a:r>
                    </a:p>
                    <a:p>
                      <a:pPr marL="171450" marR="0" lvl="0" indent="-171450" algn="l" defTabSz="755934" rtl="0" eaLnBrk="1" fontAlgn="auto" latinLnBrk="0" hangingPunct="1">
                        <a:lnSpc>
                          <a:spcPct val="100000"/>
                        </a:lnSpc>
                        <a:spcBef>
                          <a:spcPts val="0"/>
                        </a:spcBef>
                        <a:spcAft>
                          <a:spcPts val="800"/>
                        </a:spcAft>
                        <a:buClrTx/>
                        <a:buSzTx/>
                        <a:buFontTx/>
                        <a:buChar char="-"/>
                        <a:tabLst/>
                        <a:defRPr/>
                      </a:pPr>
                      <a:r>
                        <a:rPr lang="ru-RU" sz="1100" dirty="0" smtClean="0">
                          <a:effectLst/>
                          <a:latin typeface="Times New Roman" panose="02020603050405020304" pitchFamily="18" charset="0"/>
                          <a:ea typeface="Calibri" panose="020F0502020204030204" pitchFamily="34" charset="0"/>
                          <a:cs typeface="Times New Roman" panose="02020603050405020304" pitchFamily="18" charset="0"/>
                        </a:rPr>
                        <a:t>- расстояние до г. Смоленска:  50  км;</a:t>
                      </a:r>
                    </a:p>
                    <a:p>
                      <a:pPr marL="171450" marR="0" lvl="0" indent="-171450" algn="l" defTabSz="755934" rtl="0" eaLnBrk="1" fontAlgn="auto" latinLnBrk="0" hangingPunct="1">
                        <a:lnSpc>
                          <a:spcPct val="100000"/>
                        </a:lnSpc>
                        <a:spcBef>
                          <a:spcPts val="0"/>
                        </a:spcBef>
                        <a:spcAft>
                          <a:spcPts val="800"/>
                        </a:spcAft>
                        <a:buClrTx/>
                        <a:buSzTx/>
                        <a:buFontTx/>
                        <a:buChar char="-"/>
                        <a:tabLst/>
                        <a:defRPr/>
                      </a:pPr>
                      <a:r>
                        <a:rPr lang="ru-RU" sz="1100" dirty="0" smtClean="0">
                          <a:effectLst/>
                          <a:latin typeface="Times New Roman" panose="02020603050405020304" pitchFamily="18" charset="0"/>
                          <a:ea typeface="Calibri" panose="020F0502020204030204" pitchFamily="34" charset="0"/>
                          <a:cs typeface="Times New Roman" panose="02020603050405020304" pitchFamily="18" charset="0"/>
                        </a:rPr>
                        <a:t>- расстояние до п. Монастырщина: 1 км</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4300" marR="114300" marT="0" marB="0"/>
                </a:tc>
                <a:tc vMerge="1">
                  <a:txBody>
                    <a:bodyPr/>
                    <a:lstStyle/>
                    <a:p>
                      <a:pPr algn="just"/>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415780204"/>
                  </a:ext>
                </a:extLst>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314076392"/>
              </p:ext>
            </p:extLst>
          </p:nvPr>
        </p:nvGraphicFramePr>
        <p:xfrm>
          <a:off x="168295" y="5776633"/>
          <a:ext cx="7214307" cy="466641"/>
        </p:xfrm>
        <a:graphic>
          <a:graphicData uri="http://schemas.openxmlformats.org/drawingml/2006/table">
            <a:tbl>
              <a:tblPr>
                <a:tableStyleId>{BDBED569-4797-4DF1-A0F4-6AAB3CD982D8}</a:tableStyleId>
              </a:tblPr>
              <a:tblGrid>
                <a:gridCol w="2194296">
                  <a:extLst>
                    <a:ext uri="{9D8B030D-6E8A-4147-A177-3AD203B41FA5}">
                      <a16:colId xmlns:a16="http://schemas.microsoft.com/office/drawing/2014/main" val="4165441938"/>
                    </a:ext>
                  </a:extLst>
                </a:gridCol>
                <a:gridCol w="5020011">
                  <a:extLst>
                    <a:ext uri="{9D8B030D-6E8A-4147-A177-3AD203B41FA5}">
                      <a16:colId xmlns:a16="http://schemas.microsoft.com/office/drawing/2014/main" val="1772052304"/>
                    </a:ext>
                  </a:extLst>
                </a:gridCol>
              </a:tblGrid>
              <a:tr h="466641">
                <a:tc>
                  <a:txBody>
                    <a:bodyPr/>
                    <a:lstStyle/>
                    <a:p>
                      <a:pPr algn="ctr"/>
                      <a:r>
                        <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Подъездные</a:t>
                      </a:r>
                      <a:r>
                        <a:rPr lang="ru-RU" sz="1000" baseline="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пути</a:t>
                      </a:r>
                    </a:p>
                  </a:txBody>
                  <a:tcPr anchor="ctr">
                    <a:solidFill>
                      <a:srgbClr val="D1FFFF"/>
                    </a:solid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1050" kern="1200" dirty="0">
                          <a:solidFill>
                            <a:schemeClr val="tx1"/>
                          </a:solidFill>
                          <a:effectLst/>
                          <a:latin typeface="+mn-lt"/>
                          <a:ea typeface="+mn-ea"/>
                          <a:cs typeface="+mn-cs"/>
                        </a:rPr>
                        <a:t>асфальтная 2-х полосная дорога </a:t>
                      </a:r>
                      <a:r>
                        <a:rPr lang="ru-RU" sz="1050" kern="1200" dirty="0" smtClean="0">
                          <a:solidFill>
                            <a:schemeClr val="tx1"/>
                          </a:solidFill>
                          <a:effectLst/>
                          <a:latin typeface="+mn-lt"/>
                          <a:ea typeface="+mn-ea"/>
                          <a:cs typeface="+mn-cs"/>
                        </a:rPr>
                        <a:t>Монастырщина – Починок на </a:t>
                      </a:r>
                      <a:r>
                        <a:rPr lang="ru-RU" sz="1050" kern="1200" dirty="0">
                          <a:solidFill>
                            <a:schemeClr val="tx1"/>
                          </a:solidFill>
                          <a:effectLst/>
                          <a:latin typeface="+mn-lt"/>
                          <a:ea typeface="+mn-ea"/>
                          <a:cs typeface="+mn-cs"/>
                        </a:rPr>
                        <a:t>расстоянии 0,3 км</a:t>
                      </a:r>
                      <a:r>
                        <a:rPr lang="ru-RU" sz="1050" kern="1200" dirty="0" smtClean="0">
                          <a:solidFill>
                            <a:schemeClr val="tx1"/>
                          </a:solidFill>
                          <a:effectLst/>
                          <a:latin typeface="+mn-lt"/>
                          <a:ea typeface="+mn-ea"/>
                          <a:cs typeface="+mn-cs"/>
                        </a:rPr>
                        <a:t>;</a:t>
                      </a:r>
                      <a:endParaRPr lang="ru-RU" sz="1050" kern="1200" dirty="0">
                        <a:solidFill>
                          <a:schemeClr val="tx1"/>
                        </a:solidFill>
                        <a:effectLst/>
                        <a:latin typeface="+mn-lt"/>
                        <a:ea typeface="+mn-ea"/>
                        <a:cs typeface="+mn-cs"/>
                      </a:endParaRPr>
                    </a:p>
                  </a:txBody>
                  <a:tcPr anchor="ctr">
                    <a:solidFill>
                      <a:schemeClr val="bg1"/>
                    </a:solidFill>
                  </a:tcPr>
                </a:tc>
                <a:extLst>
                  <a:ext uri="{0D108BD9-81ED-4DB2-BD59-A6C34878D82A}">
                    <a16:rowId xmlns:a16="http://schemas.microsoft.com/office/drawing/2014/main" val="2951530806"/>
                  </a:ext>
                </a:extLst>
              </a:tr>
            </a:tbl>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1837017273"/>
              </p:ext>
            </p:extLst>
          </p:nvPr>
        </p:nvGraphicFramePr>
        <p:xfrm>
          <a:off x="168294" y="6254496"/>
          <a:ext cx="7214308" cy="416698"/>
        </p:xfrm>
        <a:graphic>
          <a:graphicData uri="http://schemas.openxmlformats.org/drawingml/2006/table">
            <a:tbl>
              <a:tblPr>
                <a:tableStyleId>{BDBED569-4797-4DF1-A0F4-6AAB3CD982D8}</a:tableStyleId>
              </a:tblPr>
              <a:tblGrid>
                <a:gridCol w="2195368">
                  <a:extLst>
                    <a:ext uri="{9D8B030D-6E8A-4147-A177-3AD203B41FA5}">
                      <a16:colId xmlns:a16="http://schemas.microsoft.com/office/drawing/2014/main" val="4165441938"/>
                    </a:ext>
                  </a:extLst>
                </a:gridCol>
                <a:gridCol w="5018940">
                  <a:extLst>
                    <a:ext uri="{9D8B030D-6E8A-4147-A177-3AD203B41FA5}">
                      <a16:colId xmlns:a16="http://schemas.microsoft.com/office/drawing/2014/main" val="1575495227"/>
                    </a:ext>
                  </a:extLst>
                </a:gridCol>
              </a:tblGrid>
              <a:tr h="416698">
                <a:tc>
                  <a:txBody>
                    <a:bodyPr/>
                    <a:lstStyle/>
                    <a:p>
                      <a:pPr algn="ctr"/>
                      <a:r>
                        <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Условия предоставления</a:t>
                      </a:r>
                    </a:p>
                  </a:txBody>
                  <a:tcPr anchor="ctr">
                    <a:solidFill>
                      <a:srgbClr val="D1FFFF"/>
                    </a:solid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smtClean="0">
                          <a:ln>
                            <a:noFill/>
                          </a:ln>
                          <a:solidFill>
                            <a:prstClr val="black"/>
                          </a:solidFill>
                          <a:effectLst/>
                          <a:uLnTx/>
                          <a:uFillTx/>
                          <a:latin typeface="Times New Roman" panose="02020603050405020304" pitchFamily="18" charset="0"/>
                          <a:ea typeface="Open Sans Semibold" panose="020B0706030804020204" pitchFamily="34" charset="0"/>
                          <a:cs typeface="+mn-cs"/>
                        </a:rPr>
                        <a:t>Аренда / Выкуп</a:t>
                      </a:r>
                      <a:endParaRPr kumimoji="0" lang="ru-RU" sz="1000" b="0" i="0" u="none" strike="noStrike" kern="1200" cap="none" spc="0" normalizeH="0" baseline="0" noProof="0" dirty="0">
                        <a:ln>
                          <a:noFill/>
                        </a:ln>
                        <a:solidFill>
                          <a:prstClr val="black"/>
                        </a:solidFill>
                        <a:effectLst/>
                        <a:uLnTx/>
                        <a:uFillTx/>
                        <a:latin typeface="Open Sans" pitchFamily="34" charset="0"/>
                        <a:ea typeface="Open Sans" pitchFamily="34" charset="0"/>
                        <a:cs typeface="Open Sans" pitchFamily="34" charset="0"/>
                      </a:endParaRPr>
                    </a:p>
                    <a:p>
                      <a:pPr marL="0" marR="0" lvl="0" indent="0" algn="l" defTabSz="755934" rtl="0" eaLnBrk="1" fontAlgn="auto" latinLnBrk="0" hangingPunct="1">
                        <a:lnSpc>
                          <a:spcPct val="100000"/>
                        </a:lnSpc>
                        <a:spcBef>
                          <a:spcPts val="0"/>
                        </a:spcBef>
                        <a:spcAft>
                          <a:spcPts val="0"/>
                        </a:spcAft>
                        <a:buClrTx/>
                        <a:buSzTx/>
                        <a:buFontTx/>
                        <a:buNone/>
                        <a:tabLst/>
                        <a:defRPr/>
                      </a:pPr>
                      <a:endParaRPr kumimoji="0" lang="ru-RU" sz="1000" b="0" i="0" u="none" strike="noStrike" kern="1200" cap="none" spc="0" normalizeH="0" baseline="0" noProof="0" dirty="0">
                        <a:ln>
                          <a:noFill/>
                        </a:ln>
                        <a:solidFill>
                          <a:schemeClr val="tx1"/>
                        </a:solidFill>
                        <a:effectLst/>
                        <a:uLnTx/>
                        <a:uFillTx/>
                        <a:latin typeface="Open Sans" pitchFamily="34" charset="0"/>
                        <a:ea typeface="Open Sans" pitchFamily="34" charset="0"/>
                        <a:cs typeface="Open Sans" pitchFamily="34" charset="0"/>
                      </a:endParaRPr>
                    </a:p>
                  </a:txBody>
                  <a:tcPr anchor="ctr">
                    <a:solidFill>
                      <a:schemeClr val="bg1"/>
                    </a:solidFill>
                  </a:tcPr>
                </a:tc>
                <a:extLst>
                  <a:ext uri="{0D108BD9-81ED-4DB2-BD59-A6C34878D82A}">
                    <a16:rowId xmlns:a16="http://schemas.microsoft.com/office/drawing/2014/main" val="2951530806"/>
                  </a:ext>
                </a:extLst>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519101951"/>
              </p:ext>
            </p:extLst>
          </p:nvPr>
        </p:nvGraphicFramePr>
        <p:xfrm>
          <a:off x="170688" y="3118384"/>
          <a:ext cx="7222331" cy="1188720"/>
        </p:xfrm>
        <a:graphic>
          <a:graphicData uri="http://schemas.openxmlformats.org/drawingml/2006/table">
            <a:tbl>
              <a:tblPr>
                <a:tableStyleId>{BDBED569-4797-4DF1-A0F4-6AAB3CD982D8}</a:tableStyleId>
              </a:tblPr>
              <a:tblGrid>
                <a:gridCol w="1462904">
                  <a:extLst>
                    <a:ext uri="{9D8B030D-6E8A-4147-A177-3AD203B41FA5}">
                      <a16:colId xmlns:a16="http://schemas.microsoft.com/office/drawing/2014/main" val="4165441938"/>
                    </a:ext>
                  </a:extLst>
                </a:gridCol>
                <a:gridCol w="2214508">
                  <a:extLst>
                    <a:ext uri="{9D8B030D-6E8A-4147-A177-3AD203B41FA5}">
                      <a16:colId xmlns:a16="http://schemas.microsoft.com/office/drawing/2014/main" val="3330051727"/>
                    </a:ext>
                  </a:extLst>
                </a:gridCol>
                <a:gridCol w="3544919">
                  <a:extLst>
                    <a:ext uri="{9D8B030D-6E8A-4147-A177-3AD203B41FA5}">
                      <a16:colId xmlns:a16="http://schemas.microsoft.com/office/drawing/2014/main" val="2995895153"/>
                    </a:ext>
                  </a:extLst>
                </a:gridCol>
              </a:tblGrid>
              <a:tr h="221663">
                <a:tc rowSpan="5">
                  <a:txBody>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Характеристика</a:t>
                      </a:r>
                    </a:p>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участка</a:t>
                      </a:r>
                    </a:p>
                  </a:txBody>
                  <a:tcPr anchor="ctr">
                    <a:solidFill>
                      <a:srgbClr val="D1FFFF"/>
                    </a:solidFill>
                  </a:tcPr>
                </a:tc>
                <a:tc>
                  <a:txBody>
                    <a:bodyPr/>
                    <a:lstStyle/>
                    <a:p>
                      <a:pPr algn="l"/>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Площадь</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4,0 га</a:t>
                      </a:r>
                      <a:endParaRPr lang="ru-RU" sz="9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951530806"/>
                  </a:ext>
                </a:extLst>
              </a:tr>
              <a:tr h="221663">
                <a:tc vMerge="1">
                  <a:txBody>
                    <a:bodyPr/>
                    <a:lstStyle/>
                    <a:p>
                      <a:endParaRPr lang="ru-RU"/>
                    </a:p>
                  </a:txBody>
                  <a:tcPr/>
                </a:tc>
                <a:tc>
                  <a:txBody>
                    <a:bodyPr/>
                    <a:lstStyle/>
                    <a:p>
                      <a:pPr algn="l"/>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Кадастровый номер</a:t>
                      </a:r>
                    </a:p>
                  </a:txBody>
                  <a:tcPr anchor="ctr"/>
                </a:tc>
                <a:tc>
                  <a:txBody>
                    <a:bodyPr/>
                    <a:lstStyle/>
                    <a:p>
                      <a:pPr algn="l"/>
                      <a:r>
                        <a:rPr lang="ru-RU" sz="900" i="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отсутствует</a:t>
                      </a:r>
                      <a:endParaRPr lang="ru-RU" sz="900"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3081582501"/>
                  </a:ext>
                </a:extLst>
              </a:tr>
              <a:tr h="243830">
                <a:tc vMerge="1">
                  <a:txBody>
                    <a:bodyPr/>
                    <a:lstStyle/>
                    <a:p>
                      <a:pPr marL="0" marR="0" indent="0" algn="l" defTabSz="755934" rtl="0" eaLnBrk="1" fontAlgn="auto" latinLnBrk="0" hangingPunct="1">
                        <a:lnSpc>
                          <a:spcPct val="100000"/>
                        </a:lnSpc>
                        <a:spcBef>
                          <a:spcPts val="0"/>
                        </a:spcBef>
                        <a:spcAft>
                          <a:spcPts val="0"/>
                        </a:spcAft>
                        <a:buClrTx/>
                        <a:buSzTx/>
                        <a:buFontTx/>
                        <a:buNone/>
                        <a:tabLst/>
                        <a:defRPr/>
                      </a:pPr>
                      <a:endParaRPr lang="ru-RU" sz="7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Категория</a:t>
                      </a:r>
                      <a:r>
                        <a:rPr lang="ru-RU" sz="900" b="0" baseline="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земли</a:t>
                      </a:r>
                      <a:endPar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1050" kern="1200" dirty="0">
                          <a:solidFill>
                            <a:schemeClr val="tx1"/>
                          </a:solidFill>
                          <a:effectLst/>
                          <a:latin typeface="+mn-lt"/>
                          <a:ea typeface="+mn-ea"/>
                          <a:cs typeface="+mn-cs"/>
                        </a:rPr>
                        <a:t>земли населенных пунктов</a:t>
                      </a:r>
                      <a:endParaRPr lang="ru-RU" sz="105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3113957651"/>
                  </a:ext>
                </a:extLst>
              </a:tr>
              <a:tr h="221663">
                <a:tc vMerge="1">
                  <a:txBody>
                    <a:bodyPr/>
                    <a:lstStyle/>
                    <a:p>
                      <a:pPr marL="0" marR="0" indent="0" algn="l" defTabSz="755934" rtl="0" eaLnBrk="1" fontAlgn="auto" latinLnBrk="0" hangingPunct="1">
                        <a:lnSpc>
                          <a:spcPct val="100000"/>
                        </a:lnSpc>
                        <a:spcBef>
                          <a:spcPts val="0"/>
                        </a:spcBef>
                        <a:spcAft>
                          <a:spcPts val="0"/>
                        </a:spcAft>
                        <a:buClrTx/>
                        <a:buSzTx/>
                        <a:buFontTx/>
                        <a:buNone/>
                        <a:tabLst/>
                        <a:defRPr/>
                      </a:pPr>
                      <a:endParaRPr lang="ru-RU" sz="7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Форма собственности</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Государственная не разграниченная</a:t>
                      </a:r>
                      <a:endParaRPr lang="ru-RU" sz="9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42063930"/>
                  </a:ext>
                </a:extLst>
              </a:tr>
              <a:tr h="243830">
                <a:tc vMerge="1">
                  <a:txBody>
                    <a:bodyPr/>
                    <a:lstStyle/>
                    <a:p>
                      <a:pPr algn="ct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Приоритетное направление использования</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1050" kern="1200" dirty="0">
                          <a:solidFill>
                            <a:schemeClr val="tx1"/>
                          </a:solidFill>
                          <a:effectLst/>
                          <a:latin typeface="+mn-lt"/>
                          <a:ea typeface="+mn-ea"/>
                          <a:cs typeface="+mn-cs"/>
                        </a:rPr>
                        <a:t>промышленное</a:t>
                      </a:r>
                      <a:endParaRPr lang="ru-RU" sz="105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3"/>
                  </a:ext>
                </a:extLst>
              </a:tr>
            </a:tbl>
          </a:graphicData>
        </a:graphic>
      </p:graphicFrame>
      <p:graphicFrame>
        <p:nvGraphicFramePr>
          <p:cNvPr id="10" name="Таблица 9"/>
          <p:cNvGraphicFramePr>
            <a:graphicFrameLocks noGrp="1"/>
          </p:cNvGraphicFramePr>
          <p:nvPr>
            <p:extLst>
              <p:ext uri="{D42A27DB-BD31-4B8C-83A1-F6EECF244321}">
                <p14:modId xmlns:p14="http://schemas.microsoft.com/office/powerpoint/2010/main" val="2784971821"/>
              </p:ext>
            </p:extLst>
          </p:nvPr>
        </p:nvGraphicFramePr>
        <p:xfrm>
          <a:off x="168295" y="4307103"/>
          <a:ext cx="7214307" cy="1469530"/>
        </p:xfrm>
        <a:graphic>
          <a:graphicData uri="http://schemas.openxmlformats.org/drawingml/2006/table">
            <a:tbl>
              <a:tblPr>
                <a:tableStyleId>{BDBED569-4797-4DF1-A0F4-6AAB3CD982D8}</a:tableStyleId>
              </a:tblPr>
              <a:tblGrid>
                <a:gridCol w="1524382">
                  <a:extLst>
                    <a:ext uri="{9D8B030D-6E8A-4147-A177-3AD203B41FA5}">
                      <a16:colId xmlns:a16="http://schemas.microsoft.com/office/drawing/2014/main" val="4165441938"/>
                    </a:ext>
                  </a:extLst>
                </a:gridCol>
                <a:gridCol w="1365370">
                  <a:extLst>
                    <a:ext uri="{9D8B030D-6E8A-4147-A177-3AD203B41FA5}">
                      <a16:colId xmlns:a16="http://schemas.microsoft.com/office/drawing/2014/main" val="2407449417"/>
                    </a:ext>
                  </a:extLst>
                </a:gridCol>
                <a:gridCol w="4324555">
                  <a:extLst>
                    <a:ext uri="{9D8B030D-6E8A-4147-A177-3AD203B41FA5}">
                      <a16:colId xmlns:a16="http://schemas.microsoft.com/office/drawing/2014/main" val="2693098453"/>
                    </a:ext>
                  </a:extLst>
                </a:gridCol>
              </a:tblGrid>
              <a:tr h="479052">
                <a:tc rowSpan="4">
                  <a:txBody>
                    <a:bodyPr/>
                    <a:lstStyle/>
                    <a:p>
                      <a:pPr algn="ctr"/>
                      <a:r>
                        <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Инженерная</a:t>
                      </a:r>
                      <a:r>
                        <a:rPr lang="ru-RU" sz="1000" baseline="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инфраструктура</a:t>
                      </a:r>
                      <a:endPar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Электроснабжение</a:t>
                      </a:r>
                    </a:p>
                  </a:txBody>
                  <a:tcPr anchor="ctr"/>
                </a:tc>
                <a:tc>
                  <a:txBody>
                    <a:bodyPr/>
                    <a:lstStyle/>
                    <a:p>
                      <a:pPr marL="0" marR="0" lvl="0" indent="0" algn="just" defTabSz="755934"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smtClean="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Центр питания ПС Монастырщина 110/35/10 на расстоянии 2,5 км по прямой до границы земельного участка. Сроки присоединения от 6 до 12 месяцев</a:t>
                      </a:r>
                    </a:p>
                    <a:p>
                      <a:pPr marL="0" marR="0" lvl="0" indent="0" algn="l" defTabSz="755934"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0"/>
                  </a:ext>
                </a:extLst>
              </a:tr>
              <a:tr h="348401">
                <a:tc vMerge="1">
                  <a:txBody>
                    <a:bodyPr/>
                    <a:lstStyle/>
                    <a:p>
                      <a:pPr algn="ctr"/>
                      <a:endPar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Газоснабжение</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err="1"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Отсутствует.Тточка</a:t>
                      </a:r>
                      <a:r>
                        <a:rPr kumimoji="0" lang="ru-RU" sz="9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подключения на расстоянии 0,1 км ; сроки тех. присоединения – до 12 месяцев</a:t>
                      </a:r>
                      <a:endParaRPr kumimoji="0" lang="ru-RU" sz="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951530806"/>
                  </a:ext>
                </a:extLst>
              </a:tr>
              <a:tr h="235090">
                <a:tc vMerge="1">
                  <a:txBody>
                    <a:bodyPr/>
                    <a:lstStyle/>
                    <a:p>
                      <a:pPr algn="l"/>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algn="l"/>
                      <a:r>
                        <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Водоснабжение</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точка подключения на расстоянии 0,1 км, сроки тех. присоединения 2-6 месяцев</a:t>
                      </a:r>
                      <a:endParaRPr lang="ru-RU" sz="9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42063930"/>
                  </a:ext>
                </a:extLst>
              </a:tr>
              <a:tr h="348401">
                <a:tc vMerge="1">
                  <a:txBody>
                    <a:bodyPr/>
                    <a:lstStyle/>
                    <a:p>
                      <a:pPr algn="l"/>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algn="l"/>
                      <a:r>
                        <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Водоотведение</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Отсутствует, осуществление тех. присоединения от 2 до 6  месяцев</a:t>
                      </a:r>
                    </a:p>
                    <a:p>
                      <a:pPr marL="0" marR="0" lvl="0" indent="0" algn="l" defTabSz="755934" rtl="0" eaLnBrk="1" fontAlgn="auto" latinLnBrk="0" hangingPunct="1">
                        <a:lnSpc>
                          <a:spcPct val="100000"/>
                        </a:lnSpc>
                        <a:spcBef>
                          <a:spcPts val="0"/>
                        </a:spcBef>
                        <a:spcAft>
                          <a:spcPts val="0"/>
                        </a:spcAft>
                        <a:buClrTx/>
                        <a:buSzTx/>
                        <a:buFontTx/>
                        <a:buNone/>
                        <a:tabLst/>
                        <a:defRPr/>
                      </a:pPr>
                      <a:endParaRPr lang="ru-RU" sz="9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032109891"/>
                  </a:ext>
                </a:extLst>
              </a:tr>
            </a:tbl>
          </a:graphicData>
        </a:graphic>
      </p:graphicFrame>
      <p:sp>
        <p:nvSpPr>
          <p:cNvPr id="12" name="TextBox 11"/>
          <p:cNvSpPr txBox="1"/>
          <p:nvPr/>
        </p:nvSpPr>
        <p:spPr>
          <a:xfrm>
            <a:off x="842916" y="78602"/>
            <a:ext cx="1488578" cy="769441"/>
          </a:xfrm>
          <a:prstGeom prst="rect">
            <a:avLst/>
          </a:prstGeom>
          <a:noFill/>
        </p:spPr>
        <p:txBody>
          <a:bodyPr wrap="square" rtlCol="0">
            <a:spAutoFit/>
          </a:bodyPr>
          <a:lstStyle/>
          <a:p>
            <a:pPr lvl="0"/>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 округ</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sp>
        <p:nvSpPr>
          <p:cNvPr id="14" name="TextBox 13"/>
          <p:cNvSpPr txBox="1"/>
          <p:nvPr/>
        </p:nvSpPr>
        <p:spPr>
          <a:xfrm>
            <a:off x="7157544" y="7190343"/>
            <a:ext cx="52896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10</a:t>
            </a:r>
            <a:endParaRPr kumimoji="0" lang="ru-RU" sz="1800" b="1" i="1" u="none" strike="noStrike" kern="1200" cap="none" spc="0" normalizeH="0" baseline="0" noProof="0" dirty="0">
              <a:ln>
                <a:noFill/>
              </a:ln>
              <a:solidFill>
                <a:srgbClr val="339533"/>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822" y="134577"/>
            <a:ext cx="653093" cy="810060"/>
          </a:xfrm>
          <a:prstGeom prst="rect">
            <a:avLst/>
          </a:prstGeom>
        </p:spPr>
      </p:pic>
      <p:sp>
        <p:nvSpPr>
          <p:cNvPr id="15" name="Прямоугольник 14"/>
          <p:cNvSpPr/>
          <p:nvPr/>
        </p:nvSpPr>
        <p:spPr>
          <a:xfrm>
            <a:off x="5298537" y="970551"/>
            <a:ext cx="2094482" cy="2134171"/>
          </a:xfrm>
          <a:prstGeom prst="rect">
            <a:avLst/>
          </a:prstGeom>
          <a:solidFill>
            <a:srgbClr val="7CD9E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a:ea typeface="+mn-ea"/>
                <a:cs typeface="+mn-cs"/>
              </a:rPr>
              <a:t>Фото площадки (</a:t>
            </a:r>
            <a:r>
              <a:rPr kumimoji="0" lang="ru-RU" sz="1800" b="0" i="0" u="none" strike="noStrike" kern="1200" cap="none" spc="0" normalizeH="0" baseline="0" noProof="0" dirty="0" err="1" smtClean="0">
                <a:ln>
                  <a:noFill/>
                </a:ln>
                <a:solidFill>
                  <a:prstClr val="white"/>
                </a:solidFill>
                <a:effectLst/>
                <a:uLnTx/>
                <a:uFillTx/>
                <a:latin typeface="Calibri"/>
                <a:ea typeface="+mn-ea"/>
                <a:cs typeface="+mn-cs"/>
              </a:rPr>
              <a:t>натуное</a:t>
            </a:r>
            <a:r>
              <a:rPr kumimoji="0" lang="ru-RU" sz="1800" b="0" i="0" u="none" strike="noStrike" kern="1200" cap="none" spc="0" normalizeH="0" baseline="0" noProof="0" dirty="0">
                <a:ln>
                  <a:noFill/>
                </a:ln>
                <a:solidFill>
                  <a:prstClr val="white"/>
                </a:solidFill>
                <a:effectLst/>
                <a:uLnTx/>
                <a:uFillTx/>
                <a:latin typeface="Calibri"/>
                <a:ea typeface="+mn-ea"/>
                <a:cs typeface="+mn-cs"/>
              </a:rPr>
              <a:t>)</a:t>
            </a:r>
          </a:p>
        </p:txBody>
      </p:sp>
      <p:pic>
        <p:nvPicPr>
          <p:cNvPr id="2" name="Рисунок 1">
            <a:extLst>
              <a:ext uri="{FF2B5EF4-FFF2-40B4-BE49-F238E27FC236}">
                <a16:creationId xmlns:a16="http://schemas.microsoft.com/office/drawing/2014/main" id="{FC98E960-EDC4-5406-C087-90BB3E8D10CB}"/>
              </a:ext>
            </a:extLst>
          </p:cNvPr>
          <p:cNvPicPr>
            <a:picLocks noChangeAspect="1"/>
          </p:cNvPicPr>
          <p:nvPr/>
        </p:nvPicPr>
        <p:blipFill>
          <a:blip r:embed="rId4"/>
          <a:stretch>
            <a:fillRect/>
          </a:stretch>
        </p:blipFill>
        <p:spPr>
          <a:xfrm>
            <a:off x="0" y="6689247"/>
            <a:ext cx="2799495" cy="870165"/>
          </a:xfrm>
          <a:prstGeom prst="rect">
            <a:avLst/>
          </a:prstGeom>
        </p:spPr>
      </p:pic>
      <p:pic>
        <p:nvPicPr>
          <p:cNvPr id="11" name="Рисунок 10"/>
          <p:cNvPicPr>
            <a:picLocks noChangeAspect="1"/>
          </p:cNvPicPr>
          <p:nvPr/>
        </p:nvPicPr>
        <p:blipFill>
          <a:blip r:embed="rId5"/>
          <a:stretch>
            <a:fillRect/>
          </a:stretch>
        </p:blipFill>
        <p:spPr>
          <a:xfrm>
            <a:off x="3011424" y="925694"/>
            <a:ext cx="2276697" cy="2197210"/>
          </a:xfrm>
          <a:prstGeom prst="rect">
            <a:avLst/>
          </a:prstGeom>
        </p:spPr>
      </p:pic>
      <p:pic>
        <p:nvPicPr>
          <p:cNvPr id="18" name="Рисунок 17"/>
          <p:cNvPicPr>
            <a:picLocks noChangeAspect="1"/>
          </p:cNvPicPr>
          <p:nvPr/>
        </p:nvPicPr>
        <p:blipFill>
          <a:blip r:embed="rId6"/>
          <a:stretch>
            <a:fillRect/>
          </a:stretch>
        </p:blipFill>
        <p:spPr>
          <a:xfrm>
            <a:off x="5316606" y="924328"/>
            <a:ext cx="2065997" cy="2187225"/>
          </a:xfrm>
          <a:prstGeom prst="rect">
            <a:avLst/>
          </a:prstGeom>
        </p:spPr>
      </p:pic>
    </p:spTree>
    <p:extLst>
      <p:ext uri="{BB962C8B-B14F-4D97-AF65-F5344CB8AC3E}">
        <p14:creationId xmlns:p14="http://schemas.microsoft.com/office/powerpoint/2010/main" val="9555990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2418793" y="156237"/>
            <a:ext cx="5140882" cy="768091"/>
          </a:xfrm>
          <a:prstGeom prst="rect">
            <a:avLst/>
          </a:prstGeom>
        </p:spPr>
      </p:pic>
      <p:sp>
        <p:nvSpPr>
          <p:cNvPr id="5" name="TextBox 4"/>
          <p:cNvSpPr txBox="1"/>
          <p:nvPr/>
        </p:nvSpPr>
        <p:spPr>
          <a:xfrm>
            <a:off x="2061031" y="317130"/>
            <a:ext cx="549864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Инвестиционные площадки</a:t>
            </a:r>
          </a:p>
        </p:txBody>
      </p:sp>
      <p:graphicFrame>
        <p:nvGraphicFramePr>
          <p:cNvPr id="6" name="Таблица 5"/>
          <p:cNvGraphicFramePr>
            <a:graphicFrameLocks noGrp="1"/>
          </p:cNvGraphicFramePr>
          <p:nvPr>
            <p:extLst>
              <p:ext uri="{D42A27DB-BD31-4B8C-83A1-F6EECF244321}">
                <p14:modId xmlns:p14="http://schemas.microsoft.com/office/powerpoint/2010/main" val="3695818934"/>
              </p:ext>
            </p:extLst>
          </p:nvPr>
        </p:nvGraphicFramePr>
        <p:xfrm>
          <a:off x="157655" y="964949"/>
          <a:ext cx="7235364" cy="2066980"/>
        </p:xfrm>
        <a:graphic>
          <a:graphicData uri="http://schemas.openxmlformats.org/drawingml/2006/table">
            <a:tbl>
              <a:tblPr>
                <a:tableStyleId>{BDBED569-4797-4DF1-A0F4-6AAB3CD982D8}</a:tableStyleId>
              </a:tblPr>
              <a:tblGrid>
                <a:gridCol w="3273111">
                  <a:extLst>
                    <a:ext uri="{9D8B030D-6E8A-4147-A177-3AD203B41FA5}">
                      <a16:colId xmlns:a16="http://schemas.microsoft.com/office/drawing/2014/main" val="4165441938"/>
                    </a:ext>
                  </a:extLst>
                </a:gridCol>
                <a:gridCol w="3962253">
                  <a:extLst>
                    <a:ext uri="{9D8B030D-6E8A-4147-A177-3AD203B41FA5}">
                      <a16:colId xmlns:a16="http://schemas.microsoft.com/office/drawing/2014/main" val="1779954494"/>
                    </a:ext>
                  </a:extLst>
                </a:gridCol>
              </a:tblGrid>
              <a:tr h="461079">
                <a:tc>
                  <a:txBody>
                    <a:bodyPr/>
                    <a:lstStyle/>
                    <a:p>
                      <a:pPr algn="ct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Инвестиционная площадка</a:t>
                      </a:r>
                    </a:p>
                    <a:p>
                      <a:pPr algn="ct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67-12-03</a:t>
                      </a:r>
                      <a:endPar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solidFill>
                      <a:srgbClr val="D1FFFF"/>
                    </a:solidFill>
                  </a:tcPr>
                </a:tc>
                <a:tc rowSpan="2">
                  <a:txBody>
                    <a:bodyPr/>
                    <a:lstStyle/>
                    <a:p>
                      <a:pPr algn="ctr"/>
                      <a:endPar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2951530806"/>
                  </a:ext>
                </a:extLst>
              </a:tr>
              <a:tr h="1548820">
                <a:tc>
                  <a:txBody>
                    <a:bodyPr/>
                    <a:lstStyle/>
                    <a:p>
                      <a:pPr marL="0" marR="0" lvl="0" indent="0" algn="ctr" defTabSz="755934" rtl="0" eaLnBrk="1" fontAlgn="auto" latinLnBrk="0" hangingPunct="1">
                        <a:lnSpc>
                          <a:spcPct val="100000"/>
                        </a:lnSpc>
                        <a:spcBef>
                          <a:spcPts val="0"/>
                        </a:spcBef>
                        <a:spcAft>
                          <a:spcPts val="800"/>
                        </a:spcAft>
                        <a:buClrTx/>
                        <a:buSzTx/>
                        <a:buFontTx/>
                        <a:buNone/>
                        <a:tabLst/>
                        <a:defRPr/>
                      </a:pPr>
                      <a:r>
                        <a:rPr lang="ru-RU" sz="1200" dirty="0">
                          <a:solidFill>
                            <a:srgbClr val="007FAC"/>
                          </a:solidFill>
                          <a:latin typeface="Times New Roman" panose="02020603050405020304" pitchFamily="18" charset="0"/>
                          <a:ea typeface="Open Sans Semibold" panose="020B0706030804020204" pitchFamily="34" charset="0"/>
                          <a:cs typeface="Times New Roman" panose="02020603050405020304" pitchFamily="18" charset="0"/>
                        </a:rPr>
                        <a:t>Местоположение:</a:t>
                      </a:r>
                    </a:p>
                    <a:p>
                      <a:pPr marL="0" marR="0" lvl="0" indent="0" algn="just" defTabSz="755934" rtl="0" eaLnBrk="1" fontAlgn="auto" latinLnBrk="0" hangingPunct="1">
                        <a:lnSpc>
                          <a:spcPct val="100000"/>
                        </a:lnSpc>
                        <a:spcBef>
                          <a:spcPts val="0"/>
                        </a:spcBef>
                        <a:spcAft>
                          <a:spcPts val="800"/>
                        </a:spcAft>
                        <a:buClrTx/>
                        <a:buSzTx/>
                        <a:buFontTx/>
                        <a:buNone/>
                        <a:tabLst/>
                        <a:defRPr/>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Смоленская область, </a:t>
                      </a:r>
                      <a:r>
                        <a:rPr lang="ru-RU"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Монастырщинский</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район</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п. Монастырщина, ул. Революционная, д. 39;</a:t>
                      </a:r>
                    </a:p>
                    <a:p>
                      <a:pPr marL="0" marR="0" lvl="0" indent="0" algn="just" defTabSz="755934" rtl="0" eaLnBrk="1" fontAlgn="auto" latinLnBrk="0" hangingPunct="1">
                        <a:lnSpc>
                          <a:spcPts val="120"/>
                        </a:lnSpc>
                        <a:spcBef>
                          <a:spcPts val="0"/>
                        </a:spcBef>
                        <a:spcAft>
                          <a:spcPts val="800"/>
                        </a:spcAft>
                        <a:buClrTx/>
                        <a:buSzTx/>
                        <a:buFontTx/>
                        <a:buNone/>
                        <a:tabLst/>
                        <a:defRPr/>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расстояние до г. Москвы: 500 км;</a:t>
                      </a:r>
                    </a:p>
                    <a:p>
                      <a:pPr marL="0" marR="0" lvl="0" indent="0" algn="just" defTabSz="755934" rtl="0" eaLnBrk="1" fontAlgn="auto" latinLnBrk="0" hangingPunct="1">
                        <a:lnSpc>
                          <a:spcPts val="120"/>
                        </a:lnSpc>
                        <a:spcBef>
                          <a:spcPts val="0"/>
                        </a:spcBef>
                        <a:spcAft>
                          <a:spcPts val="800"/>
                        </a:spcAft>
                        <a:buClrTx/>
                        <a:buSzTx/>
                        <a:buFontTx/>
                        <a:buNone/>
                        <a:tabLst/>
                        <a:defRPr/>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расстояние до г. Смоленска: 50 км;</a:t>
                      </a:r>
                    </a:p>
                    <a:p>
                      <a:pPr marL="0" marR="0" lvl="0" indent="0" algn="just" defTabSz="755934" rtl="0" eaLnBrk="1" fontAlgn="auto" latinLnBrk="0" hangingPunct="1">
                        <a:lnSpc>
                          <a:spcPts val="120"/>
                        </a:lnSpc>
                        <a:spcBef>
                          <a:spcPts val="0"/>
                        </a:spcBef>
                        <a:spcAft>
                          <a:spcPts val="800"/>
                        </a:spcAft>
                        <a:buClrTx/>
                        <a:buSzTx/>
                        <a:buFontTx/>
                        <a:buNone/>
                        <a:tabLst/>
                        <a:defRPr/>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расстояние до п. Монастырщина: 0,8 км.</a:t>
                      </a:r>
                    </a:p>
                    <a:p>
                      <a:pPr marL="0" marR="0" lvl="0" indent="0" algn="l" defTabSz="755934" rtl="0" eaLnBrk="1" fontAlgn="auto" latinLnBrk="0" hangingPunct="1">
                        <a:lnSpc>
                          <a:spcPct val="100000"/>
                        </a:lnSpc>
                        <a:spcBef>
                          <a:spcPts val="0"/>
                        </a:spcBef>
                        <a:spcAft>
                          <a:spcPts val="800"/>
                        </a:spcAft>
                        <a:buClrTx/>
                        <a:buSzTx/>
                        <a:buFontTx/>
                        <a:buNone/>
                        <a:tabLst/>
                        <a:defRPr/>
                      </a:pP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4300" marR="114300" marT="0" marB="0"/>
                </a:tc>
                <a:tc vMerge="1">
                  <a:txBody>
                    <a:bodyPr/>
                    <a:lstStyle/>
                    <a:p>
                      <a:pPr algn="just"/>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415780204"/>
                  </a:ext>
                </a:extLst>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3013300683"/>
              </p:ext>
            </p:extLst>
          </p:nvPr>
        </p:nvGraphicFramePr>
        <p:xfrm>
          <a:off x="163814" y="5863592"/>
          <a:ext cx="7229205" cy="378124"/>
        </p:xfrm>
        <a:graphic>
          <a:graphicData uri="http://schemas.openxmlformats.org/drawingml/2006/table">
            <a:tbl>
              <a:tblPr>
                <a:tableStyleId>{BDBED569-4797-4DF1-A0F4-6AAB3CD982D8}</a:tableStyleId>
              </a:tblPr>
              <a:tblGrid>
                <a:gridCol w="2198828">
                  <a:extLst>
                    <a:ext uri="{9D8B030D-6E8A-4147-A177-3AD203B41FA5}">
                      <a16:colId xmlns:a16="http://schemas.microsoft.com/office/drawing/2014/main" val="4165441938"/>
                    </a:ext>
                  </a:extLst>
                </a:gridCol>
                <a:gridCol w="5030377">
                  <a:extLst>
                    <a:ext uri="{9D8B030D-6E8A-4147-A177-3AD203B41FA5}">
                      <a16:colId xmlns:a16="http://schemas.microsoft.com/office/drawing/2014/main" val="1772052304"/>
                    </a:ext>
                  </a:extLst>
                </a:gridCol>
              </a:tblGrid>
              <a:tr h="378124">
                <a:tc>
                  <a:txBody>
                    <a:bodyPr/>
                    <a:lstStyle/>
                    <a:p>
                      <a:pPr algn="ctr"/>
                      <a:r>
                        <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Подъездные</a:t>
                      </a:r>
                      <a:r>
                        <a:rPr lang="ru-RU" sz="1000" baseline="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пути</a:t>
                      </a:r>
                    </a:p>
                  </a:txBody>
                  <a:tcPr anchor="ctr">
                    <a:solidFill>
                      <a:srgbClr val="D1FFFF"/>
                    </a:solid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1050" dirty="0">
                          <a:effectLst/>
                          <a:latin typeface="Times New Roman" panose="02020603050405020304" pitchFamily="18" charset="0"/>
                          <a:ea typeface="Times New Roman" panose="02020603050405020304" pitchFamily="18" charset="0"/>
                        </a:rPr>
                        <a:t>асфальтная 2-х полосная дорога на расстоянии 0,1 км</a:t>
                      </a:r>
                      <a:endParaRPr lang="ru-RU" sz="1050" kern="1200" dirty="0">
                        <a:solidFill>
                          <a:schemeClr val="tx1"/>
                        </a:solidFill>
                        <a:effectLst/>
                        <a:latin typeface="+mn-lt"/>
                        <a:ea typeface="+mn-ea"/>
                        <a:cs typeface="+mn-cs"/>
                      </a:endParaRPr>
                    </a:p>
                  </a:txBody>
                  <a:tcPr anchor="ctr">
                    <a:solidFill>
                      <a:schemeClr val="bg1"/>
                    </a:solidFill>
                  </a:tcPr>
                </a:tc>
                <a:extLst>
                  <a:ext uri="{0D108BD9-81ED-4DB2-BD59-A6C34878D82A}">
                    <a16:rowId xmlns:a16="http://schemas.microsoft.com/office/drawing/2014/main" val="2951530806"/>
                  </a:ext>
                </a:extLst>
              </a:tr>
            </a:tbl>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649077913"/>
              </p:ext>
            </p:extLst>
          </p:nvPr>
        </p:nvGraphicFramePr>
        <p:xfrm>
          <a:off x="163814" y="6241717"/>
          <a:ext cx="7218562" cy="396240"/>
        </p:xfrm>
        <a:graphic>
          <a:graphicData uri="http://schemas.openxmlformats.org/drawingml/2006/table">
            <a:tbl>
              <a:tblPr>
                <a:tableStyleId>{BDBED569-4797-4DF1-A0F4-6AAB3CD982D8}</a:tableStyleId>
              </a:tblPr>
              <a:tblGrid>
                <a:gridCol w="2196663">
                  <a:extLst>
                    <a:ext uri="{9D8B030D-6E8A-4147-A177-3AD203B41FA5}">
                      <a16:colId xmlns:a16="http://schemas.microsoft.com/office/drawing/2014/main" val="4165441938"/>
                    </a:ext>
                  </a:extLst>
                </a:gridCol>
                <a:gridCol w="5021899">
                  <a:extLst>
                    <a:ext uri="{9D8B030D-6E8A-4147-A177-3AD203B41FA5}">
                      <a16:colId xmlns:a16="http://schemas.microsoft.com/office/drawing/2014/main" val="1575495227"/>
                    </a:ext>
                  </a:extLst>
                </a:gridCol>
              </a:tblGrid>
              <a:tr h="329771">
                <a:tc>
                  <a:txBody>
                    <a:bodyPr/>
                    <a:lstStyle/>
                    <a:p>
                      <a:pPr algn="ctr"/>
                      <a:r>
                        <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Условия предоставления</a:t>
                      </a:r>
                    </a:p>
                  </a:txBody>
                  <a:tcPr anchor="ctr">
                    <a:solidFill>
                      <a:srgbClr val="D1FFFF"/>
                    </a:solid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1000" dirty="0" smtClean="0">
                          <a:effectLst/>
                          <a:latin typeface="Times New Roman" panose="02020603050405020304" pitchFamily="18" charset="0"/>
                          <a:ea typeface="Times New Roman" panose="02020603050405020304" pitchFamily="18" charset="0"/>
                        </a:rPr>
                        <a:t>Аренда / Выкуп</a:t>
                      </a:r>
                      <a:endParaRPr lang="ru-RU" sz="1000" kern="1200" dirty="0">
                        <a:solidFill>
                          <a:schemeClr val="tx1"/>
                        </a:solidFill>
                        <a:latin typeface="Open Sans" pitchFamily="34" charset="0"/>
                        <a:ea typeface="Open Sans" pitchFamily="34" charset="0"/>
                        <a:cs typeface="Open Sans" pitchFamily="34" charset="0"/>
                      </a:endParaRPr>
                    </a:p>
                    <a:p>
                      <a:pPr marL="0" marR="0" lvl="0" indent="0" algn="l" defTabSz="755934" rtl="0" eaLnBrk="1" fontAlgn="auto" latinLnBrk="0" hangingPunct="1">
                        <a:lnSpc>
                          <a:spcPct val="100000"/>
                        </a:lnSpc>
                        <a:spcBef>
                          <a:spcPts val="0"/>
                        </a:spcBef>
                        <a:spcAft>
                          <a:spcPts val="0"/>
                        </a:spcAft>
                        <a:buClrTx/>
                        <a:buSzTx/>
                        <a:buFontTx/>
                        <a:buNone/>
                        <a:tabLst/>
                        <a:defRPr/>
                      </a:pPr>
                      <a:endParaRPr kumimoji="0" lang="ru-RU" sz="1000" b="0" i="0" u="none" strike="noStrike" kern="1200" cap="none" spc="0" normalizeH="0" baseline="0" noProof="0" dirty="0">
                        <a:ln>
                          <a:noFill/>
                        </a:ln>
                        <a:solidFill>
                          <a:schemeClr val="tx1"/>
                        </a:solidFill>
                        <a:effectLst/>
                        <a:uLnTx/>
                        <a:uFillTx/>
                        <a:latin typeface="Open Sans" pitchFamily="34" charset="0"/>
                        <a:ea typeface="Open Sans" pitchFamily="34" charset="0"/>
                        <a:cs typeface="Open Sans" pitchFamily="34" charset="0"/>
                      </a:endParaRPr>
                    </a:p>
                  </a:txBody>
                  <a:tcPr anchor="ctr">
                    <a:solidFill>
                      <a:schemeClr val="bg1"/>
                    </a:solidFill>
                  </a:tcPr>
                </a:tc>
                <a:extLst>
                  <a:ext uri="{0D108BD9-81ED-4DB2-BD59-A6C34878D82A}">
                    <a16:rowId xmlns:a16="http://schemas.microsoft.com/office/drawing/2014/main" val="2951530806"/>
                  </a:ext>
                </a:extLst>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2751176083"/>
              </p:ext>
            </p:extLst>
          </p:nvPr>
        </p:nvGraphicFramePr>
        <p:xfrm>
          <a:off x="157654" y="3072551"/>
          <a:ext cx="7224723" cy="1309871"/>
        </p:xfrm>
        <a:graphic>
          <a:graphicData uri="http://schemas.openxmlformats.org/drawingml/2006/table">
            <a:tbl>
              <a:tblPr>
                <a:tableStyleId>{BDBED569-4797-4DF1-A0F4-6AAB3CD982D8}</a:tableStyleId>
              </a:tblPr>
              <a:tblGrid>
                <a:gridCol w="1465296">
                  <a:extLst>
                    <a:ext uri="{9D8B030D-6E8A-4147-A177-3AD203B41FA5}">
                      <a16:colId xmlns:a16="http://schemas.microsoft.com/office/drawing/2014/main" val="4165441938"/>
                    </a:ext>
                  </a:extLst>
                </a:gridCol>
                <a:gridCol w="2214508">
                  <a:extLst>
                    <a:ext uri="{9D8B030D-6E8A-4147-A177-3AD203B41FA5}">
                      <a16:colId xmlns:a16="http://schemas.microsoft.com/office/drawing/2014/main" val="3330051727"/>
                    </a:ext>
                  </a:extLst>
                </a:gridCol>
                <a:gridCol w="3544919">
                  <a:extLst>
                    <a:ext uri="{9D8B030D-6E8A-4147-A177-3AD203B41FA5}">
                      <a16:colId xmlns:a16="http://schemas.microsoft.com/office/drawing/2014/main" val="2995895153"/>
                    </a:ext>
                  </a:extLst>
                </a:gridCol>
              </a:tblGrid>
              <a:tr h="284474">
                <a:tc rowSpan="5">
                  <a:txBody>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Характеристика</a:t>
                      </a:r>
                    </a:p>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участка</a:t>
                      </a:r>
                    </a:p>
                  </a:txBody>
                  <a:tcPr anchor="ctr">
                    <a:solidFill>
                      <a:srgbClr val="D1FFFF"/>
                    </a:solidFill>
                  </a:tcPr>
                </a:tc>
                <a:tc>
                  <a:txBody>
                    <a:bodyPr/>
                    <a:lstStyle/>
                    <a:p>
                      <a:pPr algn="l"/>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Площадь</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1050" dirty="0" smtClean="0">
                          <a:effectLst/>
                          <a:latin typeface="Times New Roman" panose="02020603050405020304" pitchFamily="18" charset="0"/>
                          <a:ea typeface="Times New Roman" panose="02020603050405020304" pitchFamily="18" charset="0"/>
                        </a:rPr>
                        <a:t>0,3 </a:t>
                      </a:r>
                      <a:r>
                        <a:rPr lang="ru-RU" sz="1050" dirty="0">
                          <a:effectLst/>
                          <a:latin typeface="Times New Roman" panose="02020603050405020304" pitchFamily="18" charset="0"/>
                          <a:ea typeface="Times New Roman" panose="02020603050405020304" pitchFamily="18" charset="0"/>
                        </a:rPr>
                        <a:t>га</a:t>
                      </a:r>
                      <a:endParaRPr lang="ru-RU" sz="105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951530806"/>
                  </a:ext>
                </a:extLst>
              </a:tr>
              <a:tr h="262311">
                <a:tc vMerge="1">
                  <a:txBody>
                    <a:bodyPr/>
                    <a:lstStyle/>
                    <a:p>
                      <a:endParaRPr lang="ru-RU"/>
                    </a:p>
                  </a:txBody>
                  <a:tcPr/>
                </a:tc>
                <a:tc>
                  <a:txBody>
                    <a:bodyPr/>
                    <a:lstStyle/>
                    <a:p>
                      <a:pPr algn="l"/>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Кадастровый номер</a:t>
                      </a:r>
                    </a:p>
                  </a:txBody>
                  <a:tcPr anchor="ctr"/>
                </a:tc>
                <a:tc>
                  <a:txBody>
                    <a:bodyPr/>
                    <a:lstStyle/>
                    <a:p>
                      <a:pPr algn="l"/>
                      <a:r>
                        <a:rPr lang="ru-RU" sz="1050" i="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67:12:0010204:41</a:t>
                      </a:r>
                      <a:endParaRPr lang="ru-RU" sz="1050"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3081582501"/>
                  </a:ext>
                </a:extLst>
              </a:tr>
              <a:tr h="262311">
                <a:tc vMerge="1">
                  <a:txBody>
                    <a:bodyPr/>
                    <a:lstStyle/>
                    <a:p>
                      <a:pPr marL="0" marR="0" indent="0" algn="l" defTabSz="755934" rtl="0" eaLnBrk="1" fontAlgn="auto" latinLnBrk="0" hangingPunct="1">
                        <a:lnSpc>
                          <a:spcPct val="100000"/>
                        </a:lnSpc>
                        <a:spcBef>
                          <a:spcPts val="0"/>
                        </a:spcBef>
                        <a:spcAft>
                          <a:spcPts val="0"/>
                        </a:spcAft>
                        <a:buClrTx/>
                        <a:buSzTx/>
                        <a:buFontTx/>
                        <a:buNone/>
                        <a:tabLst/>
                        <a:defRPr/>
                      </a:pPr>
                      <a:endParaRPr lang="ru-RU" sz="7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Категория</a:t>
                      </a:r>
                      <a:r>
                        <a:rPr lang="ru-RU" sz="900" b="0" baseline="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земли</a:t>
                      </a:r>
                      <a:endPar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1050" kern="1200" dirty="0">
                          <a:solidFill>
                            <a:schemeClr val="tx1"/>
                          </a:solidFill>
                          <a:effectLst/>
                          <a:latin typeface="+mn-lt"/>
                          <a:ea typeface="+mn-ea"/>
                          <a:cs typeface="+mn-cs"/>
                        </a:rPr>
                        <a:t>земли населенных пунктов</a:t>
                      </a:r>
                      <a:endParaRPr lang="ru-RU" sz="105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3113957651"/>
                  </a:ext>
                </a:extLst>
              </a:tr>
              <a:tr h="238464">
                <a:tc vMerge="1">
                  <a:txBody>
                    <a:bodyPr/>
                    <a:lstStyle/>
                    <a:p>
                      <a:pPr marL="0" marR="0" indent="0" algn="l" defTabSz="755934" rtl="0" eaLnBrk="1" fontAlgn="auto" latinLnBrk="0" hangingPunct="1">
                        <a:lnSpc>
                          <a:spcPct val="100000"/>
                        </a:lnSpc>
                        <a:spcBef>
                          <a:spcPts val="0"/>
                        </a:spcBef>
                        <a:spcAft>
                          <a:spcPts val="0"/>
                        </a:spcAft>
                        <a:buClrTx/>
                        <a:buSzTx/>
                        <a:buFontTx/>
                        <a:buNone/>
                        <a:tabLst/>
                        <a:defRPr/>
                      </a:pPr>
                      <a:endParaRPr lang="ru-RU" sz="7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Форма собственности</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900" dirty="0">
                          <a:solidFill>
                            <a:schemeClr val="tx1"/>
                          </a:solidFill>
                          <a:latin typeface="Open Sans" panose="020B0606030504020204" pitchFamily="34" charset="0"/>
                          <a:ea typeface="Open Sans" panose="020B0606030504020204" pitchFamily="34" charset="0"/>
                          <a:cs typeface="Open Sans" panose="020B0606030504020204" pitchFamily="34" charset="0"/>
                        </a:rPr>
                        <a:t>муниципальная</a:t>
                      </a:r>
                    </a:p>
                  </a:txBody>
                  <a:tcPr anchor="ctr"/>
                </a:tc>
                <a:extLst>
                  <a:ext uri="{0D108BD9-81ED-4DB2-BD59-A6C34878D82A}">
                    <a16:rowId xmlns:a16="http://schemas.microsoft.com/office/drawing/2014/main" val="42063930"/>
                  </a:ext>
                </a:extLst>
              </a:tr>
              <a:tr h="262311">
                <a:tc vMerge="1">
                  <a:txBody>
                    <a:bodyPr/>
                    <a:lstStyle/>
                    <a:p>
                      <a:pPr algn="ct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Приоритетное направление использования</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1050" kern="1200" dirty="0" smtClean="0">
                          <a:solidFill>
                            <a:schemeClr val="tx1"/>
                          </a:solidFill>
                          <a:effectLst/>
                          <a:latin typeface="+mn-lt"/>
                          <a:ea typeface="+mn-ea"/>
                          <a:cs typeface="+mn-cs"/>
                        </a:rPr>
                        <a:t>производственное</a:t>
                      </a:r>
                      <a:endParaRPr lang="ru-RU" sz="105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3"/>
                  </a:ext>
                </a:extLst>
              </a:tr>
            </a:tbl>
          </a:graphicData>
        </a:graphic>
      </p:graphicFrame>
      <p:graphicFrame>
        <p:nvGraphicFramePr>
          <p:cNvPr id="10" name="Таблица 9"/>
          <p:cNvGraphicFramePr>
            <a:graphicFrameLocks noGrp="1"/>
          </p:cNvGraphicFramePr>
          <p:nvPr>
            <p:extLst>
              <p:ext uri="{D42A27DB-BD31-4B8C-83A1-F6EECF244321}">
                <p14:modId xmlns:p14="http://schemas.microsoft.com/office/powerpoint/2010/main" val="3512794639"/>
              </p:ext>
            </p:extLst>
          </p:nvPr>
        </p:nvGraphicFramePr>
        <p:xfrm>
          <a:off x="161195" y="4382424"/>
          <a:ext cx="7221181" cy="1481167"/>
        </p:xfrm>
        <a:graphic>
          <a:graphicData uri="http://schemas.openxmlformats.org/drawingml/2006/table">
            <a:tbl>
              <a:tblPr>
                <a:tableStyleId>{BDBED569-4797-4DF1-A0F4-6AAB3CD982D8}</a:tableStyleId>
              </a:tblPr>
              <a:tblGrid>
                <a:gridCol w="1525835">
                  <a:extLst>
                    <a:ext uri="{9D8B030D-6E8A-4147-A177-3AD203B41FA5}">
                      <a16:colId xmlns:a16="http://schemas.microsoft.com/office/drawing/2014/main" val="4165441938"/>
                    </a:ext>
                  </a:extLst>
                </a:gridCol>
                <a:gridCol w="1366671">
                  <a:extLst>
                    <a:ext uri="{9D8B030D-6E8A-4147-A177-3AD203B41FA5}">
                      <a16:colId xmlns:a16="http://schemas.microsoft.com/office/drawing/2014/main" val="2407449417"/>
                    </a:ext>
                  </a:extLst>
                </a:gridCol>
                <a:gridCol w="4328675">
                  <a:extLst>
                    <a:ext uri="{9D8B030D-6E8A-4147-A177-3AD203B41FA5}">
                      <a16:colId xmlns:a16="http://schemas.microsoft.com/office/drawing/2014/main" val="2693098453"/>
                    </a:ext>
                  </a:extLst>
                </a:gridCol>
              </a:tblGrid>
              <a:tr h="407554">
                <a:tc rowSpan="4">
                  <a:txBody>
                    <a:bodyPr/>
                    <a:lstStyle/>
                    <a:p>
                      <a:pPr algn="ctr"/>
                      <a:r>
                        <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Инженерная</a:t>
                      </a:r>
                      <a:r>
                        <a:rPr lang="ru-RU" sz="1000" baseline="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инфраструктура</a:t>
                      </a:r>
                      <a:endPar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Электроснабжение</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900" dirty="0" smtClean="0">
                          <a:effectLst/>
                          <a:latin typeface="Open Sans" panose="020B0606030504020204" pitchFamily="34" charset="0"/>
                          <a:ea typeface="Open Sans" panose="020B0606030504020204" pitchFamily="34" charset="0"/>
                          <a:cs typeface="Open Sans" panose="020B0606030504020204" pitchFamily="34" charset="0"/>
                        </a:rPr>
                        <a:t>точка подключения на расстоянии 0,001 м; сроки тех. присоединения –12 месяцев (в зависимости от требуемой мощности); стоимость согласно сметной документации.</a:t>
                      </a:r>
                      <a:endParaRPr lang="ru-RU" sz="900" dirty="0">
                        <a:effectLst/>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0"/>
                  </a:ext>
                </a:extLst>
              </a:tr>
              <a:tr h="353890">
                <a:tc vMerge="1">
                  <a:txBody>
                    <a:bodyPr/>
                    <a:lstStyle/>
                    <a:p>
                      <a:pPr algn="ctr"/>
                      <a:endPar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Газоснабжение</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Точка подключения на расстоянии 0,01 км от участка; сроки тех. присоединения – 12 месяцев</a:t>
                      </a:r>
                    </a:p>
                    <a:p>
                      <a:pPr marL="0" marR="0" lvl="0" indent="0" algn="l" defTabSz="755934"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951530806"/>
                  </a:ext>
                </a:extLst>
              </a:tr>
              <a:tr h="342093">
                <a:tc vMerge="1">
                  <a:txBody>
                    <a:bodyPr/>
                    <a:lstStyle/>
                    <a:p>
                      <a:pPr algn="l"/>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algn="l"/>
                      <a:r>
                        <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Водоснабжение</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точка подключения в  20 м от участка; сроки тех. присоединения 2-6  месяцев</a:t>
                      </a:r>
                      <a:endParaRPr lang="ru-RU" sz="9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42063930"/>
                  </a:ext>
                </a:extLst>
              </a:tr>
              <a:tr h="353890">
                <a:tc vMerge="1">
                  <a:txBody>
                    <a:bodyPr/>
                    <a:lstStyle/>
                    <a:p>
                      <a:pPr algn="l"/>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algn="l"/>
                      <a:r>
                        <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Водоотведение</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строительство локальных очистных сооружений</a:t>
                      </a:r>
                    </a:p>
                    <a:p>
                      <a:pPr marL="0" marR="0" lvl="0" indent="0" algn="l" defTabSz="755934" rtl="0" eaLnBrk="1" fontAlgn="auto" latinLnBrk="0" hangingPunct="1">
                        <a:lnSpc>
                          <a:spcPct val="100000"/>
                        </a:lnSpc>
                        <a:spcBef>
                          <a:spcPts val="0"/>
                        </a:spcBef>
                        <a:spcAft>
                          <a:spcPts val="0"/>
                        </a:spcAft>
                        <a:buClrTx/>
                        <a:buSzTx/>
                        <a:buFontTx/>
                        <a:buNone/>
                        <a:tabLst/>
                        <a:defRPr/>
                      </a:pPr>
                      <a:endParaRPr lang="ru-RU" sz="9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032109891"/>
                  </a:ext>
                </a:extLst>
              </a:tr>
            </a:tbl>
          </a:graphicData>
        </a:graphic>
      </p:graphicFrame>
      <p:sp>
        <p:nvSpPr>
          <p:cNvPr id="12" name="TextBox 11"/>
          <p:cNvSpPr txBox="1"/>
          <p:nvPr/>
        </p:nvSpPr>
        <p:spPr>
          <a:xfrm>
            <a:off x="833915" y="46656"/>
            <a:ext cx="1427223"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err="1" smtClean="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Монастырщинский</a:t>
            </a:r>
            <a:r>
              <a:rPr kumimoji="0" lang="ru-RU" sz="1100" b="0" i="0" u="none" strike="noStrike" kern="1200" cap="none" spc="0" normalizeH="0" baseline="0" noProof="0" dirty="0" smtClean="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kumimoji="0" lang="ru-RU" sz="1100" b="0" i="0" u="none" strike="noStrike" kern="1200" cap="none" spc="0" normalizeH="0" baseline="0" noProof="0" dirty="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a:t>
            </a:r>
            <a:r>
              <a:rPr kumimoji="0" lang="ru-RU" sz="1100" b="0" i="0" u="none" strike="noStrike" kern="1200" cap="none" spc="0" normalizeH="0" baseline="0" noProof="0" dirty="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округ</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Смоленской</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области</a:t>
            </a:r>
          </a:p>
        </p:txBody>
      </p:sp>
      <p:sp>
        <p:nvSpPr>
          <p:cNvPr id="14" name="TextBox 13"/>
          <p:cNvSpPr txBox="1"/>
          <p:nvPr/>
        </p:nvSpPr>
        <p:spPr>
          <a:xfrm>
            <a:off x="7157544" y="7190343"/>
            <a:ext cx="52896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11</a:t>
            </a:r>
            <a:endParaRPr kumimoji="0" lang="ru-RU" sz="1800" b="1" i="1" u="none" strike="noStrike" kern="1200" cap="none" spc="0" normalizeH="0" baseline="0" noProof="0" dirty="0">
              <a:ln>
                <a:noFill/>
              </a:ln>
              <a:solidFill>
                <a:srgbClr val="339533"/>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822" y="123439"/>
            <a:ext cx="653093" cy="810060"/>
          </a:xfrm>
          <a:prstGeom prst="rect">
            <a:avLst/>
          </a:prstGeom>
        </p:spPr>
      </p:pic>
      <p:pic>
        <p:nvPicPr>
          <p:cNvPr id="11" name="Рисунок 10">
            <a:extLst>
              <a:ext uri="{FF2B5EF4-FFF2-40B4-BE49-F238E27FC236}">
                <a16:creationId xmlns:a16="http://schemas.microsoft.com/office/drawing/2014/main" id="{76EAC9E5-6B9E-097B-5EAD-6213A3057771}"/>
              </a:ext>
            </a:extLst>
          </p:cNvPr>
          <p:cNvPicPr>
            <a:picLocks noChangeAspect="1"/>
          </p:cNvPicPr>
          <p:nvPr/>
        </p:nvPicPr>
        <p:blipFill>
          <a:blip r:embed="rId4"/>
          <a:stretch>
            <a:fillRect/>
          </a:stretch>
        </p:blipFill>
        <p:spPr>
          <a:xfrm>
            <a:off x="0" y="6705642"/>
            <a:ext cx="2799495" cy="860165"/>
          </a:xfrm>
          <a:prstGeom prst="rect">
            <a:avLst/>
          </a:prstGeom>
        </p:spPr>
      </p:pic>
      <p:pic>
        <p:nvPicPr>
          <p:cNvPr id="17" name="Рисунок 16"/>
          <p:cNvPicPr>
            <a:picLocks noChangeAspect="1"/>
          </p:cNvPicPr>
          <p:nvPr/>
        </p:nvPicPr>
        <p:blipFill>
          <a:blip r:embed="rId5"/>
          <a:stretch>
            <a:fillRect/>
          </a:stretch>
        </p:blipFill>
        <p:spPr>
          <a:xfrm>
            <a:off x="3432537" y="964949"/>
            <a:ext cx="1870983" cy="2066980"/>
          </a:xfrm>
          <a:prstGeom prst="rect">
            <a:avLst/>
          </a:prstGeom>
        </p:spPr>
      </p:pic>
      <p:pic>
        <p:nvPicPr>
          <p:cNvPr id="18" name="Рисунок 17"/>
          <p:cNvPicPr>
            <a:picLocks noChangeAspect="1"/>
          </p:cNvPicPr>
          <p:nvPr/>
        </p:nvPicPr>
        <p:blipFill>
          <a:blip r:embed="rId6"/>
          <a:stretch>
            <a:fillRect/>
          </a:stretch>
        </p:blipFill>
        <p:spPr>
          <a:xfrm>
            <a:off x="5303520" y="964949"/>
            <a:ext cx="2078857" cy="2066980"/>
          </a:xfrm>
          <a:prstGeom prst="rect">
            <a:avLst/>
          </a:prstGeom>
        </p:spPr>
      </p:pic>
    </p:spTree>
    <p:extLst>
      <p:ext uri="{BB962C8B-B14F-4D97-AF65-F5344CB8AC3E}">
        <p14:creationId xmlns:p14="http://schemas.microsoft.com/office/powerpoint/2010/main" val="14473974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2429431" y="156237"/>
            <a:ext cx="5130243" cy="768091"/>
          </a:xfrm>
          <a:prstGeom prst="rect">
            <a:avLst/>
          </a:prstGeom>
        </p:spPr>
      </p:pic>
      <p:sp>
        <p:nvSpPr>
          <p:cNvPr id="5" name="TextBox 4"/>
          <p:cNvSpPr txBox="1"/>
          <p:nvPr/>
        </p:nvSpPr>
        <p:spPr>
          <a:xfrm>
            <a:off x="2061031" y="317130"/>
            <a:ext cx="549864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Инвестиционные площадки</a:t>
            </a:r>
          </a:p>
        </p:txBody>
      </p:sp>
      <p:graphicFrame>
        <p:nvGraphicFramePr>
          <p:cNvPr id="6" name="Таблица 5"/>
          <p:cNvGraphicFramePr>
            <a:graphicFrameLocks noGrp="1"/>
          </p:cNvGraphicFramePr>
          <p:nvPr>
            <p:extLst>
              <p:ext uri="{D42A27DB-BD31-4B8C-83A1-F6EECF244321}">
                <p14:modId xmlns:p14="http://schemas.microsoft.com/office/powerpoint/2010/main" val="1136209648"/>
              </p:ext>
            </p:extLst>
          </p:nvPr>
        </p:nvGraphicFramePr>
        <p:xfrm>
          <a:off x="168295" y="924328"/>
          <a:ext cx="4903578" cy="1953239"/>
        </p:xfrm>
        <a:graphic>
          <a:graphicData uri="http://schemas.openxmlformats.org/drawingml/2006/table">
            <a:tbl>
              <a:tblPr>
                <a:tableStyleId>{BDBED569-4797-4DF1-A0F4-6AAB3CD982D8}</a:tableStyleId>
              </a:tblPr>
              <a:tblGrid>
                <a:gridCol w="2407700">
                  <a:extLst>
                    <a:ext uri="{9D8B030D-6E8A-4147-A177-3AD203B41FA5}">
                      <a16:colId xmlns:a16="http://schemas.microsoft.com/office/drawing/2014/main" val="4165441938"/>
                    </a:ext>
                  </a:extLst>
                </a:gridCol>
                <a:gridCol w="2495878">
                  <a:extLst>
                    <a:ext uri="{9D8B030D-6E8A-4147-A177-3AD203B41FA5}">
                      <a16:colId xmlns:a16="http://schemas.microsoft.com/office/drawing/2014/main" val="1779954494"/>
                    </a:ext>
                  </a:extLst>
                </a:gridCol>
              </a:tblGrid>
              <a:tr h="529164">
                <a:tc>
                  <a:txBody>
                    <a:bodyPr/>
                    <a:lstStyle/>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Инвестиционная площадка </a:t>
                      </a:r>
                    </a:p>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67-12-04</a:t>
                      </a:r>
                      <a:endPar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solidFill>
                      <a:srgbClr val="D1FFFF"/>
                    </a:solidFill>
                  </a:tcPr>
                </a:tc>
                <a:tc rowSpan="2">
                  <a:txBody>
                    <a:bodyPr/>
                    <a:lstStyle/>
                    <a:p>
                      <a:pPr algn="ctr"/>
                      <a:endPar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2951530806"/>
                  </a:ext>
                </a:extLst>
              </a:tr>
              <a:tr h="1424075">
                <a:tc>
                  <a:txBody>
                    <a:bodyPr/>
                    <a:lstStyle/>
                    <a:p>
                      <a:pPr algn="ctr"/>
                      <a:r>
                        <a:rPr lang="ru-RU" sz="1200" dirty="0">
                          <a:solidFill>
                            <a:srgbClr val="007FAC"/>
                          </a:solidFill>
                          <a:latin typeface="Times New Roman" panose="02020603050405020304" pitchFamily="18" charset="0"/>
                          <a:ea typeface="Open Sans Semibold" panose="020B0706030804020204" pitchFamily="34" charset="0"/>
                          <a:cs typeface="Times New Roman" panose="02020603050405020304" pitchFamily="18" charset="0"/>
                        </a:rPr>
                        <a:t>Местоположение:</a:t>
                      </a:r>
                      <a:endParaRPr lang="ru-RU" sz="1200" kern="1200" dirty="0">
                        <a:solidFill>
                          <a:schemeClr val="tx1"/>
                        </a:solidFill>
                        <a:latin typeface="Times New Roman" panose="02020603050405020304" pitchFamily="18" charset="0"/>
                        <a:ea typeface="Open Sans" pitchFamily="34" charset="0"/>
                        <a:cs typeface="Times New Roman" panose="02020603050405020304" pitchFamily="18" charset="0"/>
                      </a:endParaRPr>
                    </a:p>
                    <a:p>
                      <a:pPr marL="0" indent="3175" algn="l"/>
                      <a:r>
                        <a:rPr lang="ru-RU" sz="1050" kern="1200" dirty="0" smtClean="0">
                          <a:solidFill>
                            <a:schemeClr val="tx1"/>
                          </a:solidFill>
                          <a:latin typeface="Open Sans" pitchFamily="34" charset="0"/>
                          <a:ea typeface="Open Sans" pitchFamily="34" charset="0"/>
                          <a:cs typeface="Open Sans" pitchFamily="34" charset="0"/>
                        </a:rPr>
                        <a:t>Смоленская область, </a:t>
                      </a:r>
                      <a:r>
                        <a:rPr lang="ru-RU" sz="1050" kern="1200" dirty="0" err="1" smtClean="0">
                          <a:solidFill>
                            <a:schemeClr val="tx1"/>
                          </a:solidFill>
                          <a:latin typeface="Open Sans" pitchFamily="34" charset="0"/>
                          <a:ea typeface="Open Sans" pitchFamily="34" charset="0"/>
                          <a:cs typeface="Open Sans" pitchFamily="34" charset="0"/>
                        </a:rPr>
                        <a:t>Монастырщинский</a:t>
                      </a:r>
                      <a:r>
                        <a:rPr lang="ru-RU" sz="1050" kern="1200" dirty="0" smtClean="0">
                          <a:solidFill>
                            <a:schemeClr val="tx1"/>
                          </a:solidFill>
                          <a:latin typeface="Open Sans" pitchFamily="34" charset="0"/>
                          <a:ea typeface="Open Sans" pitchFamily="34" charset="0"/>
                          <a:cs typeface="Open Sans" pitchFamily="34" charset="0"/>
                        </a:rPr>
                        <a:t> р-он, п.</a:t>
                      </a:r>
                      <a:r>
                        <a:rPr lang="ru-RU" sz="1050" kern="1200" baseline="0" dirty="0" smtClean="0">
                          <a:solidFill>
                            <a:schemeClr val="tx1"/>
                          </a:solidFill>
                          <a:latin typeface="Open Sans" pitchFamily="34" charset="0"/>
                          <a:ea typeface="Open Sans" pitchFamily="34" charset="0"/>
                          <a:cs typeface="Open Sans" pitchFamily="34" charset="0"/>
                        </a:rPr>
                        <a:t> Октябрьское, </a:t>
                      </a:r>
                      <a:r>
                        <a:rPr lang="ru-RU" sz="1050" kern="1200" baseline="0" dirty="0" err="1" smtClean="0">
                          <a:solidFill>
                            <a:schemeClr val="tx1"/>
                          </a:solidFill>
                          <a:latin typeface="Open Sans" pitchFamily="34" charset="0"/>
                          <a:ea typeface="Open Sans" pitchFamily="34" charset="0"/>
                          <a:cs typeface="Open Sans" pitchFamily="34" charset="0"/>
                        </a:rPr>
                        <a:t>д.б</a:t>
                      </a:r>
                      <a:r>
                        <a:rPr lang="ru-RU" sz="1050" kern="1200" baseline="0" dirty="0" smtClean="0">
                          <a:solidFill>
                            <a:schemeClr val="tx1"/>
                          </a:solidFill>
                          <a:latin typeface="Open Sans" pitchFamily="34" charset="0"/>
                          <a:ea typeface="Open Sans" pitchFamily="34" charset="0"/>
                          <a:cs typeface="Open Sans" pitchFamily="34" charset="0"/>
                        </a:rPr>
                        <a:t>/н</a:t>
                      </a:r>
                    </a:p>
                    <a:p>
                      <a:pPr marL="0" indent="3175" algn="l"/>
                      <a:r>
                        <a:rPr lang="ru-RU" sz="1050" kern="1200" dirty="0" smtClean="0">
                          <a:solidFill>
                            <a:schemeClr val="tx1"/>
                          </a:solidFill>
                          <a:latin typeface="Open Sans" pitchFamily="34" charset="0"/>
                          <a:ea typeface="Open Sans" pitchFamily="34" charset="0"/>
                          <a:cs typeface="Open Sans" pitchFamily="34" charset="0"/>
                        </a:rPr>
                        <a:t>- расстояние до г. Москвы:  492 км;</a:t>
                      </a:r>
                    </a:p>
                    <a:p>
                      <a:pPr marL="0" indent="3175" algn="l"/>
                      <a:r>
                        <a:rPr lang="ru-RU" sz="1050" kern="1200" dirty="0" smtClean="0">
                          <a:solidFill>
                            <a:schemeClr val="tx1"/>
                          </a:solidFill>
                          <a:latin typeface="Open Sans" pitchFamily="34" charset="0"/>
                          <a:ea typeface="Open Sans" pitchFamily="34" charset="0"/>
                          <a:cs typeface="Open Sans" pitchFamily="34" charset="0"/>
                        </a:rPr>
                        <a:t>- расстояние до г. Смоленска:  42  км;</a:t>
                      </a:r>
                    </a:p>
                    <a:p>
                      <a:pPr marL="0" indent="3175" algn="l"/>
                      <a:r>
                        <a:rPr lang="ru-RU" sz="1050" kern="1200" dirty="0" smtClean="0">
                          <a:solidFill>
                            <a:schemeClr val="tx1"/>
                          </a:solidFill>
                          <a:latin typeface="Open Sans" pitchFamily="34" charset="0"/>
                          <a:ea typeface="Open Sans" pitchFamily="34" charset="0"/>
                          <a:cs typeface="Open Sans" pitchFamily="34" charset="0"/>
                        </a:rPr>
                        <a:t>- расстояние до центра  п. Монастырщина: 8 км.</a:t>
                      </a:r>
                    </a:p>
                    <a:p>
                      <a:pPr marL="0" indent="3175" algn="l"/>
                      <a:endParaRPr lang="ru-RU" sz="1050" kern="1200" dirty="0">
                        <a:solidFill>
                          <a:schemeClr val="tx1"/>
                        </a:solidFill>
                        <a:latin typeface="Open Sans" pitchFamily="34" charset="0"/>
                        <a:ea typeface="Open Sans" pitchFamily="34" charset="0"/>
                        <a:cs typeface="Open Sans" pitchFamily="34" charset="0"/>
                      </a:endParaRPr>
                    </a:p>
                  </a:txBody>
                  <a:tcPr/>
                </a:tc>
                <a:tc vMerge="1">
                  <a:txBody>
                    <a:bodyPr/>
                    <a:lstStyle/>
                    <a:p>
                      <a:pPr algn="just"/>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415780204"/>
                  </a:ext>
                </a:extLst>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4279050086"/>
              </p:ext>
            </p:extLst>
          </p:nvPr>
        </p:nvGraphicFramePr>
        <p:xfrm>
          <a:off x="168294" y="5759558"/>
          <a:ext cx="7236147" cy="529912"/>
        </p:xfrm>
        <a:graphic>
          <a:graphicData uri="http://schemas.openxmlformats.org/drawingml/2006/table">
            <a:tbl>
              <a:tblPr>
                <a:tableStyleId>{BDBED569-4797-4DF1-A0F4-6AAB3CD982D8}</a:tableStyleId>
              </a:tblPr>
              <a:tblGrid>
                <a:gridCol w="2696826">
                  <a:extLst>
                    <a:ext uri="{9D8B030D-6E8A-4147-A177-3AD203B41FA5}">
                      <a16:colId xmlns:a16="http://schemas.microsoft.com/office/drawing/2014/main" val="4165441938"/>
                    </a:ext>
                  </a:extLst>
                </a:gridCol>
                <a:gridCol w="4539321">
                  <a:extLst>
                    <a:ext uri="{9D8B030D-6E8A-4147-A177-3AD203B41FA5}">
                      <a16:colId xmlns:a16="http://schemas.microsoft.com/office/drawing/2014/main" val="1772052304"/>
                    </a:ext>
                  </a:extLst>
                </a:gridCol>
              </a:tblGrid>
              <a:tr h="529912">
                <a:tc>
                  <a:txBody>
                    <a:bodyPr/>
                    <a:lstStyle/>
                    <a:p>
                      <a:pPr algn="ctr"/>
                      <a:r>
                        <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Подъездные</a:t>
                      </a:r>
                      <a:r>
                        <a:rPr lang="ru-RU" sz="1000" baseline="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пути</a:t>
                      </a:r>
                    </a:p>
                  </a:txBody>
                  <a:tcPr anchor="ctr">
                    <a:solidFill>
                      <a:srgbClr val="D1FFFF"/>
                    </a:solid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асфальтная 2-х полосная </a:t>
                      </a:r>
                      <a:r>
                        <a:rPr kumimoji="0" lang="ru-RU" sz="9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дорога </a:t>
                      </a:r>
                      <a:r>
                        <a:rPr kumimoji="0" lang="ru-RU" sz="900" b="0" i="0" u="none" strike="noStrike" kern="1200" cap="none" spc="0" normalizeH="0" baseline="0" noProof="0" dirty="0" err="1"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п.Октябрьское</a:t>
                      </a:r>
                      <a:r>
                        <a:rPr kumimoji="0" lang="ru-RU" sz="9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-д. Слобода – 4 км</a:t>
                      </a:r>
                    </a:p>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асфальтная 2-х полосная дорога Монастырщина – Смоленск  - 2 км</a:t>
                      </a:r>
                      <a:endParaRPr kumimoji="0" lang="ru-RU" sz="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solidFill>
                  </a:tcPr>
                </a:tc>
                <a:extLst>
                  <a:ext uri="{0D108BD9-81ED-4DB2-BD59-A6C34878D82A}">
                    <a16:rowId xmlns:a16="http://schemas.microsoft.com/office/drawing/2014/main" val="2951530806"/>
                  </a:ext>
                </a:extLst>
              </a:tr>
            </a:tbl>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1904083813"/>
              </p:ext>
            </p:extLst>
          </p:nvPr>
        </p:nvGraphicFramePr>
        <p:xfrm>
          <a:off x="168294" y="6289468"/>
          <a:ext cx="7224723" cy="329999"/>
        </p:xfrm>
        <a:graphic>
          <a:graphicData uri="http://schemas.openxmlformats.org/drawingml/2006/table">
            <a:tbl>
              <a:tblPr>
                <a:tableStyleId>{BDBED569-4797-4DF1-A0F4-6AAB3CD982D8}</a:tableStyleId>
              </a:tblPr>
              <a:tblGrid>
                <a:gridCol w="2690834">
                  <a:extLst>
                    <a:ext uri="{9D8B030D-6E8A-4147-A177-3AD203B41FA5}">
                      <a16:colId xmlns:a16="http://schemas.microsoft.com/office/drawing/2014/main" val="4165441938"/>
                    </a:ext>
                  </a:extLst>
                </a:gridCol>
                <a:gridCol w="4533889">
                  <a:extLst>
                    <a:ext uri="{9D8B030D-6E8A-4147-A177-3AD203B41FA5}">
                      <a16:colId xmlns:a16="http://schemas.microsoft.com/office/drawing/2014/main" val="1575495227"/>
                    </a:ext>
                  </a:extLst>
                </a:gridCol>
              </a:tblGrid>
              <a:tr h="329999">
                <a:tc>
                  <a:txBody>
                    <a:bodyPr/>
                    <a:lstStyle/>
                    <a:p>
                      <a:pPr algn="ctr"/>
                      <a:r>
                        <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Условия предоставления</a:t>
                      </a:r>
                    </a:p>
                  </a:txBody>
                  <a:tcPr anchor="ctr">
                    <a:solidFill>
                      <a:srgbClr val="D1FFFF"/>
                    </a:solidFill>
                  </a:tcPr>
                </a:tc>
                <a:tc>
                  <a:txBody>
                    <a:bodyPr/>
                    <a:lstStyle/>
                    <a:p>
                      <a:pPr algn="l"/>
                      <a:r>
                        <a:rPr lang="ru-RU" sz="1000" dirty="0" smtClean="0">
                          <a:effectLst/>
                          <a:latin typeface="Times New Roman" panose="02020603050405020304" pitchFamily="18" charset="0"/>
                          <a:ea typeface="Times New Roman" panose="02020603050405020304" pitchFamily="18" charset="0"/>
                        </a:rPr>
                        <a:t>Аренда / Выкуп</a:t>
                      </a:r>
                      <a:endParaRPr lang="ru-RU" sz="1000" kern="1200" dirty="0">
                        <a:solidFill>
                          <a:schemeClr val="tx1"/>
                        </a:solidFill>
                        <a:latin typeface="Open Sans" pitchFamily="34" charset="0"/>
                        <a:ea typeface="Open Sans" pitchFamily="34" charset="0"/>
                        <a:cs typeface="Open Sans" pitchFamily="34" charset="0"/>
                      </a:endParaRPr>
                    </a:p>
                  </a:txBody>
                  <a:tcPr anchor="ctr">
                    <a:solidFill>
                      <a:schemeClr val="bg1"/>
                    </a:solidFill>
                  </a:tcPr>
                </a:tc>
                <a:extLst>
                  <a:ext uri="{0D108BD9-81ED-4DB2-BD59-A6C34878D82A}">
                    <a16:rowId xmlns:a16="http://schemas.microsoft.com/office/drawing/2014/main" val="2951530806"/>
                  </a:ext>
                </a:extLst>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1848540009"/>
              </p:ext>
            </p:extLst>
          </p:nvPr>
        </p:nvGraphicFramePr>
        <p:xfrm>
          <a:off x="168294" y="2844692"/>
          <a:ext cx="7224723" cy="1463661"/>
        </p:xfrm>
        <a:graphic>
          <a:graphicData uri="http://schemas.openxmlformats.org/drawingml/2006/table">
            <a:tbl>
              <a:tblPr>
                <a:tableStyleId>{BDBED569-4797-4DF1-A0F4-6AAB3CD982D8}</a:tableStyleId>
              </a:tblPr>
              <a:tblGrid>
                <a:gridCol w="1465296">
                  <a:extLst>
                    <a:ext uri="{9D8B030D-6E8A-4147-A177-3AD203B41FA5}">
                      <a16:colId xmlns:a16="http://schemas.microsoft.com/office/drawing/2014/main" val="4165441938"/>
                    </a:ext>
                  </a:extLst>
                </a:gridCol>
                <a:gridCol w="2214508">
                  <a:extLst>
                    <a:ext uri="{9D8B030D-6E8A-4147-A177-3AD203B41FA5}">
                      <a16:colId xmlns:a16="http://schemas.microsoft.com/office/drawing/2014/main" val="3330051727"/>
                    </a:ext>
                  </a:extLst>
                </a:gridCol>
                <a:gridCol w="3544919">
                  <a:extLst>
                    <a:ext uri="{9D8B030D-6E8A-4147-A177-3AD203B41FA5}">
                      <a16:colId xmlns:a16="http://schemas.microsoft.com/office/drawing/2014/main" val="2995895153"/>
                    </a:ext>
                  </a:extLst>
                </a:gridCol>
              </a:tblGrid>
              <a:tr h="407091">
                <a:tc rowSpan="5">
                  <a:txBody>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Характеристика</a:t>
                      </a:r>
                    </a:p>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участка</a:t>
                      </a:r>
                    </a:p>
                  </a:txBody>
                  <a:tcPr anchor="ctr">
                    <a:solidFill>
                      <a:srgbClr val="D1FFFF"/>
                    </a:solidFill>
                  </a:tcPr>
                </a:tc>
                <a:tc>
                  <a:txBody>
                    <a:bodyPr/>
                    <a:lstStyle/>
                    <a:p>
                      <a:pPr algn="l"/>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Площадь</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smtClean="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0,3га (площадь подлежит уточнению по результатам межевания)</a:t>
                      </a:r>
                      <a:endParaRPr kumimoji="0" lang="ru-RU" sz="9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951530806"/>
                  </a:ext>
                </a:extLst>
              </a:tr>
              <a:tr h="230270">
                <a:tc vMerge="1">
                  <a:txBody>
                    <a:bodyPr/>
                    <a:lstStyle/>
                    <a:p>
                      <a:endParaRPr lang="ru-RU"/>
                    </a:p>
                  </a:txBody>
                  <a:tcPr/>
                </a:tc>
                <a:tc>
                  <a:txBody>
                    <a:bodyPr/>
                    <a:lstStyle/>
                    <a:p>
                      <a:pPr algn="l"/>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Кадастровый номер</a:t>
                      </a:r>
                    </a:p>
                  </a:txBody>
                  <a:tcPr anchor="ctr"/>
                </a:tc>
                <a:tc>
                  <a:txBody>
                    <a:bodyPr/>
                    <a:lstStyle/>
                    <a:p>
                      <a:pPr algn="l"/>
                      <a:r>
                        <a:rPr lang="ru-RU" sz="900" i="1"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отсутствует</a:t>
                      </a:r>
                      <a:endParaRPr lang="ru-RU" sz="900" i="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3081582501"/>
                  </a:ext>
                </a:extLst>
              </a:tr>
              <a:tr h="230270">
                <a:tc vMerge="1">
                  <a:txBody>
                    <a:bodyPr/>
                    <a:lstStyle/>
                    <a:p>
                      <a:pPr marL="0" marR="0" indent="0" algn="l" defTabSz="755934" rtl="0" eaLnBrk="1" fontAlgn="auto" latinLnBrk="0" hangingPunct="1">
                        <a:lnSpc>
                          <a:spcPct val="100000"/>
                        </a:lnSpc>
                        <a:spcBef>
                          <a:spcPts val="0"/>
                        </a:spcBef>
                        <a:spcAft>
                          <a:spcPts val="0"/>
                        </a:spcAft>
                        <a:buClrTx/>
                        <a:buSzTx/>
                        <a:buFontTx/>
                        <a:buNone/>
                        <a:tabLst/>
                        <a:defRPr/>
                      </a:pPr>
                      <a:endParaRPr lang="ru-RU" sz="7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Категория</a:t>
                      </a:r>
                      <a:r>
                        <a:rPr lang="ru-RU" sz="900" b="0" baseline="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земли</a:t>
                      </a:r>
                      <a:endPar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земли населенных пунктов</a:t>
                      </a:r>
                    </a:p>
                  </a:txBody>
                  <a:tcPr anchor="ctr"/>
                </a:tc>
                <a:extLst>
                  <a:ext uri="{0D108BD9-81ED-4DB2-BD59-A6C34878D82A}">
                    <a16:rowId xmlns:a16="http://schemas.microsoft.com/office/drawing/2014/main" val="3113957651"/>
                  </a:ext>
                </a:extLst>
              </a:tr>
              <a:tr h="230270">
                <a:tc vMerge="1">
                  <a:txBody>
                    <a:bodyPr/>
                    <a:lstStyle/>
                    <a:p>
                      <a:pPr marL="0" marR="0" indent="0" algn="l" defTabSz="755934" rtl="0" eaLnBrk="1" fontAlgn="auto" latinLnBrk="0" hangingPunct="1">
                        <a:lnSpc>
                          <a:spcPct val="100000"/>
                        </a:lnSpc>
                        <a:spcBef>
                          <a:spcPts val="0"/>
                        </a:spcBef>
                        <a:spcAft>
                          <a:spcPts val="0"/>
                        </a:spcAft>
                        <a:buClrTx/>
                        <a:buSzTx/>
                        <a:buFontTx/>
                        <a:buNone/>
                        <a:tabLst/>
                        <a:defRPr/>
                      </a:pPr>
                      <a:endParaRPr lang="ru-RU" sz="7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Форма собственности</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муниципальная</a:t>
                      </a:r>
                    </a:p>
                  </a:txBody>
                  <a:tcPr anchor="ctr"/>
                </a:tc>
                <a:extLst>
                  <a:ext uri="{0D108BD9-81ED-4DB2-BD59-A6C34878D82A}">
                    <a16:rowId xmlns:a16="http://schemas.microsoft.com/office/drawing/2014/main" val="42063930"/>
                  </a:ext>
                </a:extLst>
              </a:tr>
              <a:tr h="342659">
                <a:tc vMerge="1">
                  <a:txBody>
                    <a:bodyPr/>
                    <a:lstStyle/>
                    <a:p>
                      <a:pPr algn="ct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Приоритетное направление использования</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производственная деятельность</a:t>
                      </a:r>
                    </a:p>
                    <a:p>
                      <a:pPr marL="0" marR="0" indent="0" algn="l" defTabSz="755934" rtl="0" eaLnBrk="1" fontAlgn="auto" latinLnBrk="0" hangingPunct="1">
                        <a:lnSpc>
                          <a:spcPct val="100000"/>
                        </a:lnSpc>
                        <a:spcBef>
                          <a:spcPts val="0"/>
                        </a:spcBef>
                        <a:spcAft>
                          <a:spcPts val="0"/>
                        </a:spcAft>
                        <a:buClrTx/>
                        <a:buSzTx/>
                        <a:buFontTx/>
                        <a:buNone/>
                        <a:tabLst/>
                        <a:defRPr/>
                      </a:pPr>
                      <a:endParaRPr lang="ru-RU" sz="9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3"/>
                  </a:ext>
                </a:extLst>
              </a:tr>
            </a:tbl>
          </a:graphicData>
        </a:graphic>
      </p:graphicFrame>
      <p:graphicFrame>
        <p:nvGraphicFramePr>
          <p:cNvPr id="10" name="Таблица 9"/>
          <p:cNvGraphicFramePr>
            <a:graphicFrameLocks noGrp="1"/>
          </p:cNvGraphicFramePr>
          <p:nvPr>
            <p:extLst>
              <p:ext uri="{D42A27DB-BD31-4B8C-83A1-F6EECF244321}">
                <p14:modId xmlns:p14="http://schemas.microsoft.com/office/powerpoint/2010/main" val="2768155530"/>
              </p:ext>
            </p:extLst>
          </p:nvPr>
        </p:nvGraphicFramePr>
        <p:xfrm>
          <a:off x="180822" y="4285254"/>
          <a:ext cx="7212195" cy="1463040"/>
        </p:xfrm>
        <a:graphic>
          <a:graphicData uri="http://schemas.openxmlformats.org/drawingml/2006/table">
            <a:tbl>
              <a:tblPr>
                <a:tableStyleId>{BDBED569-4797-4DF1-A0F4-6AAB3CD982D8}</a:tableStyleId>
              </a:tblPr>
              <a:tblGrid>
                <a:gridCol w="1461884">
                  <a:extLst>
                    <a:ext uri="{9D8B030D-6E8A-4147-A177-3AD203B41FA5}">
                      <a16:colId xmlns:a16="http://schemas.microsoft.com/office/drawing/2014/main" val="4165441938"/>
                    </a:ext>
                  </a:extLst>
                </a:gridCol>
                <a:gridCol w="1427022">
                  <a:extLst>
                    <a:ext uri="{9D8B030D-6E8A-4147-A177-3AD203B41FA5}">
                      <a16:colId xmlns:a16="http://schemas.microsoft.com/office/drawing/2014/main" val="2407449417"/>
                    </a:ext>
                  </a:extLst>
                </a:gridCol>
                <a:gridCol w="4323289">
                  <a:extLst>
                    <a:ext uri="{9D8B030D-6E8A-4147-A177-3AD203B41FA5}">
                      <a16:colId xmlns:a16="http://schemas.microsoft.com/office/drawing/2014/main" val="2693098453"/>
                    </a:ext>
                  </a:extLst>
                </a:gridCol>
              </a:tblGrid>
              <a:tr h="317551">
                <a:tc rowSpan="4">
                  <a:txBody>
                    <a:bodyPr/>
                    <a:lstStyle/>
                    <a:p>
                      <a:pPr algn="ctr"/>
                      <a:r>
                        <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Инженерная</a:t>
                      </a:r>
                      <a:r>
                        <a:rPr lang="ru-RU" sz="1000" baseline="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инфраструктура</a:t>
                      </a:r>
                      <a:endPar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Электроснабжение</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точка подключения на расстоянии 50 м; максимальная мощность 0,4 кВт; сроки тех. присоединения – 6-12 месяцев, в зависимости от требуемой мощности</a:t>
                      </a:r>
                      <a:endParaRPr kumimoji="0" lang="ru-RU" sz="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0"/>
                  </a:ext>
                </a:extLst>
              </a:tr>
              <a:tr h="317551">
                <a:tc vMerge="1">
                  <a:txBody>
                    <a:bodyPr/>
                    <a:lstStyle/>
                    <a:p>
                      <a:pPr algn="ctr"/>
                      <a:endPar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Газоснабжение</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на расстоянии 0,01 км от участка; сроки тех. присоединения –  до 12 месяцев</a:t>
                      </a:r>
                    </a:p>
                    <a:p>
                      <a:pPr marL="0" marR="0" lvl="0" indent="0" algn="l" defTabSz="755934"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951530806"/>
                  </a:ext>
                </a:extLst>
              </a:tr>
              <a:tr h="317551">
                <a:tc vMerge="1">
                  <a:txBody>
                    <a:bodyPr/>
                    <a:lstStyle/>
                    <a:p>
                      <a:pPr algn="l"/>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algn="l"/>
                      <a:r>
                        <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Водоснабжение</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точка подключения на расстоянии 50 м от участка; сроки тех. присоединения 2-6 месяцев</a:t>
                      </a:r>
                    </a:p>
                    <a:p>
                      <a:pPr marL="0" marR="0" lvl="0" indent="0" algn="l" defTabSz="755934"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42063930"/>
                  </a:ext>
                </a:extLst>
              </a:tr>
              <a:tr h="317551">
                <a:tc vMerge="1">
                  <a:txBody>
                    <a:bodyPr/>
                    <a:lstStyle/>
                    <a:p>
                      <a:pPr algn="l"/>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algn="l"/>
                      <a:r>
                        <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Водоотведение</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строительство локальных очистных сооружений</a:t>
                      </a:r>
                    </a:p>
                    <a:p>
                      <a:pPr marL="0" marR="0" lvl="0" indent="0" algn="l" defTabSz="755934"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032109891"/>
                  </a:ext>
                </a:extLst>
              </a:tr>
            </a:tbl>
          </a:graphicData>
        </a:graphic>
      </p:graphicFrame>
      <p:sp>
        <p:nvSpPr>
          <p:cNvPr id="12" name="TextBox 11"/>
          <p:cNvSpPr txBox="1"/>
          <p:nvPr/>
        </p:nvSpPr>
        <p:spPr>
          <a:xfrm>
            <a:off x="822492" y="70247"/>
            <a:ext cx="1595515"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err="1" smtClean="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Монастырщинский</a:t>
            </a:r>
            <a:r>
              <a:rPr kumimoji="0" lang="ru-RU" sz="1100" b="0" i="0" u="none" strike="noStrike" kern="1200" cap="none" spc="0" normalizeH="0" baseline="0" noProof="0" dirty="0" smtClean="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kumimoji="0" lang="ru-RU" sz="1100" b="0" i="0" u="none" strike="noStrike" kern="1200" cap="none" spc="0" normalizeH="0" baseline="0" noProof="0" dirty="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 округ</a:t>
            </a:r>
            <a:endParaRPr kumimoji="0" lang="ru-RU" sz="1100" b="0" i="0" u="none" strike="noStrike" kern="1200" cap="none" spc="0" normalizeH="0" baseline="0" noProof="0" dirty="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Смоленской</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области</a:t>
            </a:r>
          </a:p>
        </p:txBody>
      </p:sp>
      <p:sp>
        <p:nvSpPr>
          <p:cNvPr id="14" name="TextBox 13"/>
          <p:cNvSpPr txBox="1"/>
          <p:nvPr/>
        </p:nvSpPr>
        <p:spPr>
          <a:xfrm>
            <a:off x="7178566" y="7190343"/>
            <a:ext cx="50794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12</a:t>
            </a:r>
            <a:endParaRPr kumimoji="0" lang="ru-RU" sz="1800" b="1" i="1" u="none" strike="noStrike" kern="1200" cap="none" spc="0" normalizeH="0" baseline="0" noProof="0" dirty="0">
              <a:ln>
                <a:noFill/>
              </a:ln>
              <a:solidFill>
                <a:srgbClr val="339533"/>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822" y="134577"/>
            <a:ext cx="653093" cy="810060"/>
          </a:xfrm>
          <a:prstGeom prst="rect">
            <a:avLst/>
          </a:prstGeom>
        </p:spPr>
      </p:pic>
      <p:sp>
        <p:nvSpPr>
          <p:cNvPr id="15" name="Прямоугольник 14"/>
          <p:cNvSpPr/>
          <p:nvPr/>
        </p:nvSpPr>
        <p:spPr>
          <a:xfrm>
            <a:off x="5071872" y="924329"/>
            <a:ext cx="2321147" cy="1920364"/>
          </a:xfrm>
          <a:prstGeom prst="rect">
            <a:avLst/>
          </a:prstGeom>
          <a:solidFill>
            <a:srgbClr val="7CD9E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a:ea typeface="+mn-ea"/>
                <a:cs typeface="+mn-cs"/>
              </a:rPr>
              <a:t>Фото площадки (натурное)</a:t>
            </a:r>
          </a:p>
        </p:txBody>
      </p:sp>
      <p:pic>
        <p:nvPicPr>
          <p:cNvPr id="2" name="Рисунок 1">
            <a:extLst>
              <a:ext uri="{FF2B5EF4-FFF2-40B4-BE49-F238E27FC236}">
                <a16:creationId xmlns:a16="http://schemas.microsoft.com/office/drawing/2014/main" id="{FC906C9F-6D66-C30D-DAD0-18AABB6B28DE}"/>
              </a:ext>
            </a:extLst>
          </p:cNvPr>
          <p:cNvPicPr>
            <a:picLocks noChangeAspect="1"/>
          </p:cNvPicPr>
          <p:nvPr/>
        </p:nvPicPr>
        <p:blipFill>
          <a:blip r:embed="rId4"/>
          <a:stretch>
            <a:fillRect/>
          </a:stretch>
        </p:blipFill>
        <p:spPr>
          <a:xfrm>
            <a:off x="0" y="6657723"/>
            <a:ext cx="2799495" cy="901689"/>
          </a:xfrm>
          <a:prstGeom prst="rect">
            <a:avLst/>
          </a:prstGeom>
        </p:spPr>
      </p:pic>
      <p:pic>
        <p:nvPicPr>
          <p:cNvPr id="19" name="Рисунок 18"/>
          <p:cNvPicPr>
            <a:picLocks noChangeAspect="1"/>
          </p:cNvPicPr>
          <p:nvPr/>
        </p:nvPicPr>
        <p:blipFill>
          <a:blip r:embed="rId5"/>
          <a:stretch>
            <a:fillRect/>
          </a:stretch>
        </p:blipFill>
        <p:spPr>
          <a:xfrm>
            <a:off x="2620084" y="939688"/>
            <a:ext cx="2451786" cy="1866748"/>
          </a:xfrm>
          <a:prstGeom prst="rect">
            <a:avLst/>
          </a:prstGeom>
        </p:spPr>
      </p:pic>
      <p:pic>
        <p:nvPicPr>
          <p:cNvPr id="20" name="Рисунок 19"/>
          <p:cNvPicPr>
            <a:picLocks noChangeAspect="1"/>
          </p:cNvPicPr>
          <p:nvPr/>
        </p:nvPicPr>
        <p:blipFill>
          <a:blip r:embed="rId6"/>
          <a:stretch>
            <a:fillRect/>
          </a:stretch>
        </p:blipFill>
        <p:spPr>
          <a:xfrm>
            <a:off x="5083297" y="924328"/>
            <a:ext cx="2321144" cy="188210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2427793" y="156237"/>
            <a:ext cx="5131881" cy="768091"/>
          </a:xfrm>
          <a:prstGeom prst="rect">
            <a:avLst/>
          </a:prstGeom>
        </p:spPr>
      </p:pic>
      <p:sp>
        <p:nvSpPr>
          <p:cNvPr id="5" name="TextBox 4"/>
          <p:cNvSpPr txBox="1"/>
          <p:nvPr/>
        </p:nvSpPr>
        <p:spPr>
          <a:xfrm>
            <a:off x="2061031" y="317130"/>
            <a:ext cx="549864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Инвестиционные площадки</a:t>
            </a:r>
          </a:p>
        </p:txBody>
      </p:sp>
      <p:graphicFrame>
        <p:nvGraphicFramePr>
          <p:cNvPr id="6" name="Таблица 5"/>
          <p:cNvGraphicFramePr>
            <a:graphicFrameLocks noGrp="1"/>
          </p:cNvGraphicFramePr>
          <p:nvPr>
            <p:extLst>
              <p:ext uri="{D42A27DB-BD31-4B8C-83A1-F6EECF244321}">
                <p14:modId xmlns:p14="http://schemas.microsoft.com/office/powerpoint/2010/main" val="3108957921"/>
              </p:ext>
            </p:extLst>
          </p:nvPr>
        </p:nvGraphicFramePr>
        <p:xfrm>
          <a:off x="180821" y="1005717"/>
          <a:ext cx="7207529" cy="2065020"/>
        </p:xfrm>
        <a:graphic>
          <a:graphicData uri="http://schemas.openxmlformats.org/drawingml/2006/table">
            <a:tbl>
              <a:tblPr>
                <a:tableStyleId>{BDBED569-4797-4DF1-A0F4-6AAB3CD982D8}</a:tableStyleId>
              </a:tblPr>
              <a:tblGrid>
                <a:gridCol w="3623083">
                  <a:extLst>
                    <a:ext uri="{9D8B030D-6E8A-4147-A177-3AD203B41FA5}">
                      <a16:colId xmlns:a16="http://schemas.microsoft.com/office/drawing/2014/main" val="4165441938"/>
                    </a:ext>
                  </a:extLst>
                </a:gridCol>
                <a:gridCol w="3584446">
                  <a:extLst>
                    <a:ext uri="{9D8B030D-6E8A-4147-A177-3AD203B41FA5}">
                      <a16:colId xmlns:a16="http://schemas.microsoft.com/office/drawing/2014/main" val="1779954494"/>
                    </a:ext>
                  </a:extLst>
                </a:gridCol>
              </a:tblGrid>
              <a:tr h="424452">
                <a:tc>
                  <a:txBody>
                    <a:bodyPr/>
                    <a:lstStyle/>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Инвестиционная площадка </a:t>
                      </a:r>
                    </a:p>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4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67-12-09</a:t>
                      </a:r>
                      <a:endPar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solidFill>
                      <a:srgbClr val="D1FFFF"/>
                    </a:solidFill>
                  </a:tcPr>
                </a:tc>
                <a:tc rowSpan="2">
                  <a:txBody>
                    <a:bodyPr/>
                    <a:lstStyle/>
                    <a:p>
                      <a:pPr algn="ctr"/>
                      <a:endPar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2951530806"/>
                  </a:ext>
                </a:extLst>
              </a:tr>
              <a:tr h="1267114">
                <a:tc>
                  <a:txBody>
                    <a:bodyPr/>
                    <a:lstStyle/>
                    <a:p>
                      <a:pPr marL="0" marR="0" lvl="0" indent="0" algn="ctr" defTabSz="755934" rtl="0" eaLnBrk="1" fontAlgn="auto" latinLnBrk="0" hangingPunct="1">
                        <a:lnSpc>
                          <a:spcPct val="100000"/>
                        </a:lnSpc>
                        <a:spcBef>
                          <a:spcPts val="0"/>
                        </a:spcBef>
                        <a:spcAft>
                          <a:spcPts val="800"/>
                        </a:spcAft>
                        <a:buClrTx/>
                        <a:buSzTx/>
                        <a:buFontTx/>
                        <a:buNone/>
                        <a:tabLst/>
                        <a:defRPr/>
                      </a:pPr>
                      <a:r>
                        <a:rPr lang="ru-RU" sz="1200" dirty="0">
                          <a:solidFill>
                            <a:srgbClr val="007FAC"/>
                          </a:solidFill>
                          <a:latin typeface="Times New Roman" panose="02020603050405020304" pitchFamily="18" charset="0"/>
                          <a:ea typeface="Open Sans Semibold" panose="020B0706030804020204" pitchFamily="34" charset="0"/>
                          <a:cs typeface="Times New Roman" panose="02020603050405020304" pitchFamily="18" charset="0"/>
                        </a:rPr>
                        <a:t>Местоположение:</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l">
                        <a:lnSpc>
                          <a:spcPct val="100000"/>
                        </a:lnSpc>
                        <a:spcAft>
                          <a:spcPts val="800"/>
                        </a:spcAft>
                      </a:pP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Смоленская область, </a:t>
                      </a:r>
                      <a:r>
                        <a:rPr lang="ru-RU" sz="1200" dirty="0" smtClean="0">
                          <a:effectLst/>
                          <a:latin typeface="Times New Roman" panose="02020603050405020304" pitchFamily="18" charset="0"/>
                          <a:ea typeface="Calibri" panose="020F0502020204030204" pitchFamily="34" charset="0"/>
                          <a:cs typeface="Times New Roman" panose="02020603050405020304" pitchFamily="18" charset="0"/>
                        </a:rPr>
                        <a:t>п. Монастырщина, ул. Ленинская, д. 46; 67:12:0010434:44</a:t>
                      </a:r>
                    </a:p>
                    <a:p>
                      <a:pPr algn="l">
                        <a:lnSpc>
                          <a:spcPts val="120"/>
                        </a:lnSpc>
                        <a:spcAft>
                          <a:spcPts val="800"/>
                        </a:spcAft>
                      </a:pPr>
                      <a:r>
                        <a:rPr lang="ru-RU" sz="1200" dirty="0" smtClean="0">
                          <a:effectLst/>
                          <a:latin typeface="Times New Roman" panose="02020603050405020304" pitchFamily="18" charset="0"/>
                          <a:ea typeface="Calibri" panose="020F0502020204030204" pitchFamily="34" charset="0"/>
                          <a:cs typeface="Times New Roman" panose="02020603050405020304" pitchFamily="18" charset="0"/>
                        </a:rPr>
                        <a:t>расстояние до г. Москва - 464 км.</a:t>
                      </a:r>
                    </a:p>
                    <a:p>
                      <a:pPr algn="l">
                        <a:lnSpc>
                          <a:spcPts val="120"/>
                        </a:lnSpc>
                        <a:spcAft>
                          <a:spcPts val="800"/>
                        </a:spcAft>
                      </a:pPr>
                      <a:r>
                        <a:rPr lang="ru-RU" sz="1200" dirty="0" smtClean="0">
                          <a:effectLst/>
                          <a:latin typeface="Times New Roman" panose="02020603050405020304" pitchFamily="18" charset="0"/>
                          <a:ea typeface="Calibri" panose="020F0502020204030204" pitchFamily="34" charset="0"/>
                          <a:cs typeface="Times New Roman" panose="02020603050405020304" pitchFamily="18" charset="0"/>
                        </a:rPr>
                        <a:t>расстояние до г. Смоленск - 50 км.</a:t>
                      </a:r>
                    </a:p>
                    <a:p>
                      <a:pPr algn="l">
                        <a:lnSpc>
                          <a:spcPts val="120"/>
                        </a:lnSpc>
                        <a:spcAft>
                          <a:spcPts val="800"/>
                        </a:spcAft>
                      </a:pPr>
                      <a:r>
                        <a:rPr lang="ru-RU" sz="1200" dirty="0" smtClean="0">
                          <a:effectLst/>
                          <a:latin typeface="Times New Roman" panose="02020603050405020304" pitchFamily="18" charset="0"/>
                          <a:ea typeface="Calibri" panose="020F0502020204030204" pitchFamily="34" charset="0"/>
                          <a:cs typeface="Times New Roman" panose="02020603050405020304" pitchFamily="18" charset="0"/>
                        </a:rPr>
                        <a:t>расстояние до г. Починок - 53 км.</a:t>
                      </a:r>
                    </a:p>
                    <a:p>
                      <a:pPr algn="l">
                        <a:lnSpc>
                          <a:spcPct val="100000"/>
                        </a:lnSpc>
                        <a:spcAft>
                          <a:spcPts val="800"/>
                        </a:spcAft>
                      </a:pPr>
                      <a:endParaRPr lang="ru-RU" sz="1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l">
                        <a:lnSpc>
                          <a:spcPct val="100000"/>
                        </a:lnSpc>
                        <a:spcAft>
                          <a:spcPts val="80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14300" marR="114300" marT="0" marB="0"/>
                </a:tc>
                <a:tc vMerge="1">
                  <a:txBody>
                    <a:bodyPr/>
                    <a:lstStyle/>
                    <a:p>
                      <a:pPr algn="just"/>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415780204"/>
                  </a:ext>
                </a:extLst>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4017494"/>
              </p:ext>
            </p:extLst>
          </p:nvPr>
        </p:nvGraphicFramePr>
        <p:xfrm>
          <a:off x="166655" y="6011701"/>
          <a:ext cx="7221696" cy="708660"/>
        </p:xfrm>
        <a:graphic>
          <a:graphicData uri="http://schemas.openxmlformats.org/drawingml/2006/table">
            <a:tbl>
              <a:tblPr>
                <a:tableStyleId>{BDBED569-4797-4DF1-A0F4-6AAB3CD982D8}</a:tableStyleId>
              </a:tblPr>
              <a:tblGrid>
                <a:gridCol w="1442688">
                  <a:extLst>
                    <a:ext uri="{9D8B030D-6E8A-4147-A177-3AD203B41FA5}">
                      <a16:colId xmlns:a16="http://schemas.microsoft.com/office/drawing/2014/main" val="4165441938"/>
                    </a:ext>
                  </a:extLst>
                </a:gridCol>
                <a:gridCol w="5779008">
                  <a:extLst>
                    <a:ext uri="{9D8B030D-6E8A-4147-A177-3AD203B41FA5}">
                      <a16:colId xmlns:a16="http://schemas.microsoft.com/office/drawing/2014/main" val="1772052304"/>
                    </a:ext>
                  </a:extLst>
                </a:gridCol>
              </a:tblGrid>
              <a:tr h="625819">
                <a:tc>
                  <a:txBody>
                    <a:bodyPr/>
                    <a:lstStyle/>
                    <a:p>
                      <a:pPr algn="ctr"/>
                      <a:r>
                        <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Подъездные</a:t>
                      </a:r>
                      <a:r>
                        <a:rPr lang="ru-RU" sz="1000" baseline="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пути</a:t>
                      </a:r>
                    </a:p>
                  </a:txBody>
                  <a:tcPr anchor="ctr">
                    <a:solidFill>
                      <a:srgbClr val="D1FFFF"/>
                    </a:solid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1050" kern="1200" dirty="0">
                          <a:solidFill>
                            <a:schemeClr val="tx1"/>
                          </a:solidFill>
                          <a:effectLst/>
                          <a:latin typeface="+mn-lt"/>
                          <a:ea typeface="+mn-ea"/>
                          <a:cs typeface="+mn-cs"/>
                        </a:rPr>
                        <a:t>асфальтная 2-х полосная </a:t>
                      </a:r>
                      <a:r>
                        <a:rPr lang="ru-RU" sz="1050" kern="1200" dirty="0" smtClean="0">
                          <a:solidFill>
                            <a:schemeClr val="tx1"/>
                          </a:solidFill>
                          <a:effectLst/>
                          <a:latin typeface="+mn-lt"/>
                          <a:ea typeface="+mn-ea"/>
                          <a:cs typeface="+mn-cs"/>
                        </a:rPr>
                        <a:t>дорога </a:t>
                      </a:r>
                      <a:r>
                        <a:rPr kumimoji="0" lang="ru-RU" sz="1050" b="0" i="0" u="none" strike="noStrike" kern="1200" cap="none" spc="0" normalizeH="0" baseline="0" noProof="0" dirty="0" smtClean="0">
                          <a:ln>
                            <a:noFill/>
                          </a:ln>
                          <a:solidFill>
                            <a:prstClr val="black"/>
                          </a:solidFill>
                          <a:effectLst/>
                          <a:uLnTx/>
                          <a:uFillTx/>
                          <a:latin typeface="+mn-lt"/>
                          <a:ea typeface="+mn-ea"/>
                          <a:cs typeface="+mn-cs"/>
                        </a:rPr>
                        <a:t>Монастырщина – Починок </a:t>
                      </a:r>
                      <a:r>
                        <a:rPr lang="ru-RU" sz="1050" kern="1200" dirty="0" smtClean="0">
                          <a:solidFill>
                            <a:schemeClr val="tx1"/>
                          </a:solidFill>
                          <a:effectLst/>
                          <a:latin typeface="+mn-lt"/>
                          <a:ea typeface="+mn-ea"/>
                          <a:cs typeface="+mn-cs"/>
                        </a:rPr>
                        <a:t>на </a:t>
                      </a:r>
                      <a:r>
                        <a:rPr lang="ru-RU" sz="1050" kern="1200" dirty="0">
                          <a:solidFill>
                            <a:schemeClr val="tx1"/>
                          </a:solidFill>
                          <a:effectLst/>
                          <a:latin typeface="+mn-lt"/>
                          <a:ea typeface="+mn-ea"/>
                          <a:cs typeface="+mn-cs"/>
                        </a:rPr>
                        <a:t>расстояние </a:t>
                      </a:r>
                      <a:r>
                        <a:rPr lang="ru-RU" sz="1050" kern="1200" dirty="0" smtClean="0">
                          <a:solidFill>
                            <a:schemeClr val="tx1"/>
                          </a:solidFill>
                          <a:effectLst/>
                          <a:latin typeface="+mn-lt"/>
                          <a:ea typeface="+mn-ea"/>
                          <a:cs typeface="+mn-cs"/>
                        </a:rPr>
                        <a:t>0,3км</a:t>
                      </a:r>
                      <a:r>
                        <a:rPr lang="ru-RU" sz="1050" kern="1200" dirty="0" smtClean="0">
                          <a:solidFill>
                            <a:srgbClr val="FF0000"/>
                          </a:solidFill>
                          <a:effectLst/>
                          <a:latin typeface="+mn-lt"/>
                          <a:ea typeface="+mn-ea"/>
                          <a:cs typeface="+mn-cs"/>
                        </a:rPr>
                        <a:t> </a:t>
                      </a:r>
                    </a:p>
                    <a:p>
                      <a:pPr marL="0" marR="0" lvl="0" indent="0" algn="l" defTabSz="755934" rtl="0" eaLnBrk="1" fontAlgn="auto" latinLnBrk="0" hangingPunct="1">
                        <a:lnSpc>
                          <a:spcPct val="100000"/>
                        </a:lnSpc>
                        <a:spcBef>
                          <a:spcPts val="0"/>
                        </a:spcBef>
                        <a:spcAft>
                          <a:spcPts val="0"/>
                        </a:spcAft>
                        <a:buClrTx/>
                        <a:buSzTx/>
                        <a:buFontTx/>
                        <a:buNone/>
                        <a:tabLst/>
                        <a:defRPr/>
                      </a:pPr>
                      <a:r>
                        <a:rPr lang="ru-RU" sz="1050" kern="1200" dirty="0" smtClean="0">
                          <a:solidFill>
                            <a:schemeClr val="tx1"/>
                          </a:solidFill>
                          <a:effectLst/>
                          <a:latin typeface="+mn-lt"/>
                          <a:ea typeface="+mn-ea"/>
                          <a:cs typeface="+mn-cs"/>
                        </a:rPr>
                        <a:t>асфальтная 2-х полосная дорога Монастырщина – Смоленск на расстояние 1,3км </a:t>
                      </a:r>
                    </a:p>
                    <a:p>
                      <a:pPr marL="0" marR="0" lvl="0" indent="0" algn="l" defTabSz="755934" rtl="0" eaLnBrk="1" fontAlgn="auto" latinLnBrk="0" hangingPunct="1">
                        <a:lnSpc>
                          <a:spcPct val="100000"/>
                        </a:lnSpc>
                        <a:spcBef>
                          <a:spcPts val="0"/>
                        </a:spcBef>
                        <a:spcAft>
                          <a:spcPts val="0"/>
                        </a:spcAft>
                        <a:buClrTx/>
                        <a:buSzTx/>
                        <a:buFontTx/>
                        <a:buNone/>
                        <a:tabLst/>
                        <a:defRPr/>
                      </a:pPr>
                      <a:endParaRPr lang="ru-RU" sz="1050" kern="1200" dirty="0">
                        <a:solidFill>
                          <a:schemeClr val="tx1"/>
                        </a:solidFill>
                        <a:effectLst/>
                        <a:latin typeface="+mn-lt"/>
                        <a:ea typeface="+mn-ea"/>
                        <a:cs typeface="+mn-cs"/>
                      </a:endParaRPr>
                    </a:p>
                    <a:p>
                      <a:pPr marL="0" marR="0" lvl="0" indent="0" algn="l" defTabSz="755934"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anchor="ctr">
                    <a:solidFill>
                      <a:schemeClr val="bg1"/>
                    </a:solidFill>
                  </a:tcPr>
                </a:tc>
                <a:extLst>
                  <a:ext uri="{0D108BD9-81ED-4DB2-BD59-A6C34878D82A}">
                    <a16:rowId xmlns:a16="http://schemas.microsoft.com/office/drawing/2014/main" val="2951530806"/>
                  </a:ext>
                </a:extLst>
              </a:tr>
            </a:tbl>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2803313102"/>
              </p:ext>
            </p:extLst>
          </p:nvPr>
        </p:nvGraphicFramePr>
        <p:xfrm>
          <a:off x="166654" y="6481682"/>
          <a:ext cx="7221697" cy="251460"/>
        </p:xfrm>
        <a:graphic>
          <a:graphicData uri="http://schemas.openxmlformats.org/drawingml/2006/table">
            <a:tbl>
              <a:tblPr>
                <a:tableStyleId>{BDBED569-4797-4DF1-A0F4-6AAB3CD982D8}</a:tableStyleId>
              </a:tblPr>
              <a:tblGrid>
                <a:gridCol w="1609077">
                  <a:extLst>
                    <a:ext uri="{9D8B030D-6E8A-4147-A177-3AD203B41FA5}">
                      <a16:colId xmlns:a16="http://schemas.microsoft.com/office/drawing/2014/main" val="4165441938"/>
                    </a:ext>
                  </a:extLst>
                </a:gridCol>
                <a:gridCol w="5612620">
                  <a:extLst>
                    <a:ext uri="{9D8B030D-6E8A-4147-A177-3AD203B41FA5}">
                      <a16:colId xmlns:a16="http://schemas.microsoft.com/office/drawing/2014/main" val="1575495227"/>
                    </a:ext>
                  </a:extLst>
                </a:gridCol>
              </a:tblGrid>
              <a:tr h="238679">
                <a:tc>
                  <a:txBody>
                    <a:bodyPr/>
                    <a:lstStyle/>
                    <a:p>
                      <a:pPr algn="ctr"/>
                      <a:r>
                        <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Условия предоставления</a:t>
                      </a:r>
                    </a:p>
                  </a:txBody>
                  <a:tcPr anchor="ctr">
                    <a:solidFill>
                      <a:srgbClr val="D1FFFF"/>
                    </a:solid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1050" b="0" i="0" u="none" strike="noStrike" kern="1200" cap="none" spc="0" normalizeH="0" baseline="0" noProof="0" dirty="0" smtClean="0">
                          <a:ln>
                            <a:noFill/>
                          </a:ln>
                          <a:solidFill>
                            <a:prstClr val="black"/>
                          </a:solidFill>
                          <a:effectLst/>
                          <a:uLnTx/>
                          <a:uFillTx/>
                          <a:latin typeface="Open Sans" pitchFamily="34" charset="0"/>
                          <a:ea typeface="Open Sans" pitchFamily="34" charset="0"/>
                          <a:cs typeface="Open Sans" pitchFamily="34" charset="0"/>
                        </a:rPr>
                        <a:t>Аренда / Выкуп</a:t>
                      </a:r>
                      <a:endParaRPr kumimoji="0" lang="ru-RU" sz="1050" b="0" i="0" u="none" strike="noStrike" kern="1200" cap="none" spc="0" normalizeH="0" baseline="0" noProof="0" dirty="0">
                        <a:ln>
                          <a:noFill/>
                        </a:ln>
                        <a:solidFill>
                          <a:prstClr val="black"/>
                        </a:solidFill>
                        <a:effectLst/>
                        <a:uLnTx/>
                        <a:uFillTx/>
                        <a:latin typeface="Open Sans" pitchFamily="34" charset="0"/>
                        <a:ea typeface="Open Sans" pitchFamily="34" charset="0"/>
                        <a:cs typeface="Open Sans" pitchFamily="34" charset="0"/>
                      </a:endParaRPr>
                    </a:p>
                  </a:txBody>
                  <a:tcPr anchor="ctr">
                    <a:solidFill>
                      <a:schemeClr val="bg1"/>
                    </a:solidFill>
                  </a:tcPr>
                </a:tc>
                <a:extLst>
                  <a:ext uri="{0D108BD9-81ED-4DB2-BD59-A6C34878D82A}">
                    <a16:rowId xmlns:a16="http://schemas.microsoft.com/office/drawing/2014/main" val="2951530806"/>
                  </a:ext>
                </a:extLst>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2031074102"/>
              </p:ext>
            </p:extLst>
          </p:nvPr>
        </p:nvGraphicFramePr>
        <p:xfrm>
          <a:off x="180821" y="3116959"/>
          <a:ext cx="7210558" cy="1327930"/>
        </p:xfrm>
        <a:graphic>
          <a:graphicData uri="http://schemas.openxmlformats.org/drawingml/2006/table">
            <a:tbl>
              <a:tblPr>
                <a:tableStyleId>{BDBED569-4797-4DF1-A0F4-6AAB3CD982D8}</a:tableStyleId>
              </a:tblPr>
              <a:tblGrid>
                <a:gridCol w="1462423">
                  <a:extLst>
                    <a:ext uri="{9D8B030D-6E8A-4147-A177-3AD203B41FA5}">
                      <a16:colId xmlns:a16="http://schemas.microsoft.com/office/drawing/2014/main" val="4165441938"/>
                    </a:ext>
                  </a:extLst>
                </a:gridCol>
                <a:gridCol w="2210166">
                  <a:extLst>
                    <a:ext uri="{9D8B030D-6E8A-4147-A177-3AD203B41FA5}">
                      <a16:colId xmlns:a16="http://schemas.microsoft.com/office/drawing/2014/main" val="3330051727"/>
                    </a:ext>
                  </a:extLst>
                </a:gridCol>
                <a:gridCol w="3537969">
                  <a:extLst>
                    <a:ext uri="{9D8B030D-6E8A-4147-A177-3AD203B41FA5}">
                      <a16:colId xmlns:a16="http://schemas.microsoft.com/office/drawing/2014/main" val="2995895153"/>
                    </a:ext>
                  </a:extLst>
                </a:gridCol>
              </a:tblGrid>
              <a:tr h="313538">
                <a:tc rowSpan="5">
                  <a:txBody>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Характеристика</a:t>
                      </a:r>
                    </a:p>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участка</a:t>
                      </a:r>
                    </a:p>
                  </a:txBody>
                  <a:tcPr anchor="ctr">
                    <a:solidFill>
                      <a:srgbClr val="D1FFFF"/>
                    </a:solidFill>
                  </a:tcPr>
                </a:tc>
                <a:tc>
                  <a:txBody>
                    <a:bodyPr/>
                    <a:lstStyle/>
                    <a:p>
                      <a:pPr algn="l"/>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Площадь</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3,10га (площадь подлежит уточнению по результатам межевания)</a:t>
                      </a:r>
                      <a:endParaRPr lang="ru-RU" sz="9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951530806"/>
                  </a:ext>
                </a:extLst>
              </a:tr>
              <a:tr h="241522">
                <a:tc vMerge="1">
                  <a:txBody>
                    <a:bodyPr/>
                    <a:lstStyle/>
                    <a:p>
                      <a:endParaRPr lang="ru-RU"/>
                    </a:p>
                  </a:txBody>
                  <a:tcPr/>
                </a:tc>
                <a:tc>
                  <a:txBody>
                    <a:bodyPr/>
                    <a:lstStyle/>
                    <a:p>
                      <a:pPr algn="l"/>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Кадастровый номер</a:t>
                      </a:r>
                    </a:p>
                  </a:txBody>
                  <a:tcPr anchor="ctr"/>
                </a:tc>
                <a:tc>
                  <a:txBody>
                    <a:bodyPr/>
                    <a:lstStyle/>
                    <a:p>
                      <a:pPr algn="l"/>
                      <a:r>
                        <a:rPr lang="ru-RU" sz="900" i="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67:12:0010434:44</a:t>
                      </a:r>
                      <a:endParaRPr lang="ru-RU" sz="900"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3081582501"/>
                  </a:ext>
                </a:extLst>
              </a:tr>
              <a:tr h="265674">
                <a:tc vMerge="1">
                  <a:txBody>
                    <a:bodyPr/>
                    <a:lstStyle/>
                    <a:p>
                      <a:pPr marL="0" marR="0" indent="0" algn="l" defTabSz="755934" rtl="0" eaLnBrk="1" fontAlgn="auto" latinLnBrk="0" hangingPunct="1">
                        <a:lnSpc>
                          <a:spcPct val="100000"/>
                        </a:lnSpc>
                        <a:spcBef>
                          <a:spcPts val="0"/>
                        </a:spcBef>
                        <a:spcAft>
                          <a:spcPts val="0"/>
                        </a:spcAft>
                        <a:buClrTx/>
                        <a:buSzTx/>
                        <a:buFontTx/>
                        <a:buNone/>
                        <a:tabLst/>
                        <a:defRPr/>
                      </a:pPr>
                      <a:endParaRPr lang="ru-RU" sz="7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Категория</a:t>
                      </a:r>
                      <a:r>
                        <a:rPr lang="ru-RU" sz="900" b="0" baseline="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земли</a:t>
                      </a:r>
                      <a:endPar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1050" kern="1200" dirty="0">
                          <a:solidFill>
                            <a:schemeClr val="tx1"/>
                          </a:solidFill>
                          <a:effectLst/>
                          <a:latin typeface="+mn-lt"/>
                          <a:ea typeface="+mn-ea"/>
                          <a:cs typeface="+mn-cs"/>
                        </a:rPr>
                        <a:t>земли населенных пунктов</a:t>
                      </a:r>
                      <a:endParaRPr lang="ru-RU" sz="105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3113957651"/>
                  </a:ext>
                </a:extLst>
              </a:tr>
              <a:tr h="241522">
                <a:tc vMerge="1">
                  <a:txBody>
                    <a:bodyPr/>
                    <a:lstStyle/>
                    <a:p>
                      <a:pPr marL="0" marR="0" indent="0" algn="l" defTabSz="755934" rtl="0" eaLnBrk="1" fontAlgn="auto" latinLnBrk="0" hangingPunct="1">
                        <a:lnSpc>
                          <a:spcPct val="100000"/>
                        </a:lnSpc>
                        <a:spcBef>
                          <a:spcPts val="0"/>
                        </a:spcBef>
                        <a:spcAft>
                          <a:spcPts val="0"/>
                        </a:spcAft>
                        <a:buClrTx/>
                        <a:buSzTx/>
                        <a:buFontTx/>
                        <a:buNone/>
                        <a:tabLst/>
                        <a:defRPr/>
                      </a:pPr>
                      <a:endParaRPr lang="ru-RU" sz="7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Форма собственности</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муниципальная</a:t>
                      </a:r>
                      <a:endParaRPr lang="ru-RU" sz="9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42063930"/>
                  </a:ext>
                </a:extLst>
              </a:tr>
              <a:tr h="265674">
                <a:tc vMerge="1">
                  <a:txBody>
                    <a:bodyPr/>
                    <a:lstStyle/>
                    <a:p>
                      <a:pPr algn="ct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ru-RU" sz="900" b="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Приоритетное направление использования</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105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для размещения общественно-деловых объектов</a:t>
                      </a:r>
                      <a:endParaRPr lang="ru-RU" sz="105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3"/>
                  </a:ext>
                </a:extLst>
              </a:tr>
            </a:tbl>
          </a:graphicData>
        </a:graphic>
      </p:graphicFrame>
      <p:graphicFrame>
        <p:nvGraphicFramePr>
          <p:cNvPr id="10" name="Таблица 9"/>
          <p:cNvGraphicFramePr>
            <a:graphicFrameLocks noGrp="1"/>
          </p:cNvGraphicFramePr>
          <p:nvPr>
            <p:extLst>
              <p:ext uri="{D42A27DB-BD31-4B8C-83A1-F6EECF244321}">
                <p14:modId xmlns:p14="http://schemas.microsoft.com/office/powerpoint/2010/main" val="3621730164"/>
              </p:ext>
            </p:extLst>
          </p:nvPr>
        </p:nvGraphicFramePr>
        <p:xfrm>
          <a:off x="180823" y="4411501"/>
          <a:ext cx="7210556" cy="1600200"/>
        </p:xfrm>
        <a:graphic>
          <a:graphicData uri="http://schemas.openxmlformats.org/drawingml/2006/table">
            <a:tbl>
              <a:tblPr>
                <a:tableStyleId>{BDBED569-4797-4DF1-A0F4-6AAB3CD982D8}</a:tableStyleId>
              </a:tblPr>
              <a:tblGrid>
                <a:gridCol w="1452028">
                  <a:extLst>
                    <a:ext uri="{9D8B030D-6E8A-4147-A177-3AD203B41FA5}">
                      <a16:colId xmlns:a16="http://schemas.microsoft.com/office/drawing/2014/main" val="4165441938"/>
                    </a:ext>
                  </a:extLst>
                </a:gridCol>
                <a:gridCol w="2244205">
                  <a:extLst>
                    <a:ext uri="{9D8B030D-6E8A-4147-A177-3AD203B41FA5}">
                      <a16:colId xmlns:a16="http://schemas.microsoft.com/office/drawing/2014/main" val="2407449417"/>
                    </a:ext>
                  </a:extLst>
                </a:gridCol>
                <a:gridCol w="3514323">
                  <a:extLst>
                    <a:ext uri="{9D8B030D-6E8A-4147-A177-3AD203B41FA5}">
                      <a16:colId xmlns:a16="http://schemas.microsoft.com/office/drawing/2014/main" val="2693098453"/>
                    </a:ext>
                  </a:extLst>
                </a:gridCol>
              </a:tblGrid>
              <a:tr h="446689">
                <a:tc rowSpan="4">
                  <a:txBody>
                    <a:bodyPr/>
                    <a:lstStyle/>
                    <a:p>
                      <a:pPr algn="ctr"/>
                      <a:r>
                        <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Инженерная</a:t>
                      </a:r>
                      <a:r>
                        <a:rPr lang="ru-RU" sz="1000" baseline="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инфраструктура</a:t>
                      </a:r>
                      <a:endPar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Электроснабжение</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smtClean="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-точка подключения электроснабжения в 20 м от участка;</a:t>
                      </a:r>
                    </a:p>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smtClean="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сроки технологического присоединения - 6 -12 месяцев</a:t>
                      </a:r>
                    </a:p>
                    <a:p>
                      <a:pPr marL="0" marR="0" lvl="0" indent="0" algn="l" defTabSz="755934"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0"/>
                  </a:ext>
                </a:extLst>
              </a:tr>
              <a:tr h="203040">
                <a:tc vMerge="1">
                  <a:txBody>
                    <a:bodyPr/>
                    <a:lstStyle/>
                    <a:p>
                      <a:pPr algn="ctr"/>
                      <a:endParaRPr lang="ru-RU" sz="10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l"/>
                      <a:r>
                        <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Газоснабжение</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точка подключения в 40 м от участка(труба диаметром 110 мм)</a:t>
                      </a:r>
                      <a:endParaRPr kumimoji="0" lang="ru-RU" sz="9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951530806"/>
                  </a:ext>
                </a:extLst>
              </a:tr>
              <a:tr h="446689">
                <a:tc vMerge="1">
                  <a:txBody>
                    <a:bodyPr/>
                    <a:lstStyle/>
                    <a:p>
                      <a:pPr algn="l"/>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algn="l"/>
                      <a:r>
                        <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Водоснабжение</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точка подключения водоснабжения в 20 м. от участка;</a:t>
                      </a:r>
                    </a:p>
                    <a:p>
                      <a:pPr marL="0" marR="0" lvl="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-сроки технологического присоединения – 2-6 месяцев;</a:t>
                      </a:r>
                    </a:p>
                    <a:p>
                      <a:pPr marL="0" marR="0" lvl="0" indent="0" algn="l" defTabSz="755934" rtl="0" eaLnBrk="1" fontAlgn="auto" latinLnBrk="0" hangingPunct="1">
                        <a:lnSpc>
                          <a:spcPct val="100000"/>
                        </a:lnSpc>
                        <a:spcBef>
                          <a:spcPts val="0"/>
                        </a:spcBef>
                        <a:spcAft>
                          <a:spcPts val="0"/>
                        </a:spcAft>
                        <a:buClrTx/>
                        <a:buSzTx/>
                        <a:buFontTx/>
                        <a:buNone/>
                        <a:tabLst/>
                        <a:defRPr/>
                      </a:pPr>
                      <a:endParaRPr lang="ru-RU" sz="9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42063930"/>
                  </a:ext>
                </a:extLst>
              </a:tr>
              <a:tr h="324864">
                <a:tc vMerge="1">
                  <a:txBody>
                    <a:bodyPr/>
                    <a:lstStyle/>
                    <a:p>
                      <a:pPr algn="l"/>
                      <a:endPar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a:txBody>
                    <a:bodyPr/>
                    <a:lstStyle/>
                    <a:p>
                      <a:pPr algn="l"/>
                      <a:r>
                        <a:rPr lang="ru-RU" sz="9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Водоотведение</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ru-RU" sz="9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строительство локальных очистных сооружений</a:t>
                      </a:r>
                    </a:p>
                    <a:p>
                      <a:pPr marL="0" marR="0" lvl="0" indent="0" algn="l" defTabSz="755934" rtl="0" eaLnBrk="1" fontAlgn="auto" latinLnBrk="0" hangingPunct="1">
                        <a:lnSpc>
                          <a:spcPct val="100000"/>
                        </a:lnSpc>
                        <a:spcBef>
                          <a:spcPts val="0"/>
                        </a:spcBef>
                        <a:spcAft>
                          <a:spcPts val="0"/>
                        </a:spcAft>
                        <a:buClrTx/>
                        <a:buSzTx/>
                        <a:buFontTx/>
                        <a:buNone/>
                        <a:tabLst/>
                        <a:defRPr/>
                      </a:pPr>
                      <a:endParaRPr lang="ru-RU" sz="9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032109891"/>
                  </a:ext>
                </a:extLst>
              </a:tr>
            </a:tbl>
          </a:graphicData>
        </a:graphic>
      </p:graphicFrame>
      <p:sp>
        <p:nvSpPr>
          <p:cNvPr id="12" name="TextBox 11"/>
          <p:cNvSpPr txBox="1"/>
          <p:nvPr/>
        </p:nvSpPr>
        <p:spPr>
          <a:xfrm>
            <a:off x="871420" y="46211"/>
            <a:ext cx="1518867"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err="1" smtClean="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Монастырщинский</a:t>
            </a:r>
            <a:r>
              <a:rPr kumimoji="0" lang="ru-RU" sz="1100" b="0" i="0" u="none" strike="noStrike" kern="1200" cap="none" spc="0" normalizeH="0" baseline="0" noProof="0" dirty="0" smtClean="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kumimoji="0" lang="ru-RU" sz="1100" b="0" i="0" u="none" strike="noStrike" kern="1200" cap="none" spc="0" normalizeH="0" baseline="0" noProof="0" dirty="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 округ</a:t>
            </a:r>
            <a:endParaRPr kumimoji="0" lang="ru-RU" sz="1100" b="0" i="0" u="none" strike="noStrike" kern="1200" cap="none" spc="0" normalizeH="0" baseline="0" noProof="0" dirty="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Смоленской</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schemeClr val="accent5">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области</a:t>
            </a:r>
          </a:p>
        </p:txBody>
      </p:sp>
      <p:sp>
        <p:nvSpPr>
          <p:cNvPr id="14" name="TextBox 13"/>
          <p:cNvSpPr txBox="1"/>
          <p:nvPr/>
        </p:nvSpPr>
        <p:spPr>
          <a:xfrm>
            <a:off x="7157544" y="7190343"/>
            <a:ext cx="52896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13</a:t>
            </a:r>
            <a:endParaRPr kumimoji="0" lang="ru-RU" sz="1800" b="1" i="1" u="none" strike="noStrike" kern="1200" cap="none" spc="0" normalizeH="0" baseline="0" noProof="0" dirty="0">
              <a:ln>
                <a:noFill/>
              </a:ln>
              <a:solidFill>
                <a:srgbClr val="339533"/>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822" y="134577"/>
            <a:ext cx="653093" cy="810060"/>
          </a:xfrm>
          <a:prstGeom prst="rect">
            <a:avLst/>
          </a:prstGeom>
        </p:spPr>
      </p:pic>
      <p:pic>
        <p:nvPicPr>
          <p:cNvPr id="2" name="Рисунок 1">
            <a:extLst>
              <a:ext uri="{FF2B5EF4-FFF2-40B4-BE49-F238E27FC236}">
                <a16:creationId xmlns:a16="http://schemas.microsoft.com/office/drawing/2014/main" id="{7D039BD1-BED5-76BC-18E4-CB84280D8C2A}"/>
              </a:ext>
            </a:extLst>
          </p:cNvPr>
          <p:cNvPicPr>
            <a:picLocks noChangeAspect="1"/>
          </p:cNvPicPr>
          <p:nvPr/>
        </p:nvPicPr>
        <p:blipFill>
          <a:blip r:embed="rId4"/>
          <a:stretch>
            <a:fillRect/>
          </a:stretch>
        </p:blipFill>
        <p:spPr>
          <a:xfrm>
            <a:off x="0" y="6657723"/>
            <a:ext cx="2799495" cy="901689"/>
          </a:xfrm>
          <a:prstGeom prst="rect">
            <a:avLst/>
          </a:prstGeom>
        </p:spPr>
      </p:pic>
      <p:pic>
        <p:nvPicPr>
          <p:cNvPr id="11" name="Рисунок 10"/>
          <p:cNvPicPr>
            <a:picLocks noChangeAspect="1"/>
          </p:cNvPicPr>
          <p:nvPr/>
        </p:nvPicPr>
        <p:blipFill>
          <a:blip r:embed="rId5"/>
          <a:stretch>
            <a:fillRect/>
          </a:stretch>
        </p:blipFill>
        <p:spPr>
          <a:xfrm>
            <a:off x="3803904" y="1005716"/>
            <a:ext cx="1792222" cy="2040225"/>
          </a:xfrm>
          <a:prstGeom prst="rect">
            <a:avLst/>
          </a:prstGeom>
        </p:spPr>
      </p:pic>
      <p:pic>
        <p:nvPicPr>
          <p:cNvPr id="18" name="Рисунок 17"/>
          <p:cNvPicPr>
            <a:picLocks noChangeAspect="1"/>
          </p:cNvPicPr>
          <p:nvPr/>
        </p:nvPicPr>
        <p:blipFill>
          <a:blip r:embed="rId6"/>
          <a:stretch>
            <a:fillRect/>
          </a:stretch>
        </p:blipFill>
        <p:spPr>
          <a:xfrm>
            <a:off x="5596128" y="1013732"/>
            <a:ext cx="1792224" cy="2032210"/>
          </a:xfrm>
          <a:prstGeom prst="rect">
            <a:avLst/>
          </a:prstGeom>
        </p:spPr>
      </p:pic>
    </p:spTree>
    <p:extLst>
      <p:ext uri="{BB962C8B-B14F-4D97-AF65-F5344CB8AC3E}">
        <p14:creationId xmlns:p14="http://schemas.microsoft.com/office/powerpoint/2010/main" val="2186442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1409" y="5073678"/>
            <a:ext cx="1018111" cy="1018111"/>
          </a:xfrm>
          <a:prstGeom prst="rect">
            <a:avLst/>
          </a:prstGeom>
        </p:spPr>
      </p:pic>
      <p:pic>
        <p:nvPicPr>
          <p:cNvPr id="26" name="Рисунок 25"/>
          <p:cNvPicPr>
            <a:picLocks noChangeAspect="1"/>
          </p:cNvPicPr>
          <p:nvPr/>
        </p:nvPicPr>
        <p:blipFill>
          <a:blip r:embed="rId4"/>
          <a:stretch>
            <a:fillRect/>
          </a:stretch>
        </p:blipFill>
        <p:spPr>
          <a:xfrm>
            <a:off x="2424731" y="156237"/>
            <a:ext cx="5105321" cy="768091"/>
          </a:xfrm>
          <a:prstGeom prst="rect">
            <a:avLst/>
          </a:prstGeom>
        </p:spPr>
      </p:pic>
      <p:sp>
        <p:nvSpPr>
          <p:cNvPr id="3" name="TextBox 2"/>
          <p:cNvSpPr txBox="1"/>
          <p:nvPr/>
        </p:nvSpPr>
        <p:spPr>
          <a:xfrm>
            <a:off x="2228069" y="294785"/>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Малое предпринимательство</a:t>
            </a:r>
          </a:p>
        </p:txBody>
      </p:sp>
      <p:sp>
        <p:nvSpPr>
          <p:cNvPr id="27" name="TextBox 26"/>
          <p:cNvSpPr txBox="1"/>
          <p:nvPr/>
        </p:nvSpPr>
        <p:spPr>
          <a:xfrm>
            <a:off x="7112117" y="7190343"/>
            <a:ext cx="417935"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14</a:t>
            </a:r>
          </a:p>
        </p:txBody>
      </p:sp>
      <p:sp>
        <p:nvSpPr>
          <p:cNvPr id="6" name="TextBox 5"/>
          <p:cNvSpPr txBox="1"/>
          <p:nvPr/>
        </p:nvSpPr>
        <p:spPr>
          <a:xfrm>
            <a:off x="328567" y="4526452"/>
            <a:ext cx="1091774" cy="276999"/>
          </a:xfrm>
          <a:prstGeom prst="rect">
            <a:avLst/>
          </a:prstGeom>
          <a:noFill/>
        </p:spPr>
        <p:txBody>
          <a:bodyPr wrap="none" rtlCol="0">
            <a:spAutoFit/>
          </a:bodyPr>
          <a:lstStyle/>
          <a:p>
            <a:r>
              <a:rPr lang="ru-RU" sz="1200" dirty="0" err="1"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Строительсьво</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4" name="TextBox 33"/>
          <p:cNvSpPr txBox="1"/>
          <p:nvPr/>
        </p:nvSpPr>
        <p:spPr>
          <a:xfrm>
            <a:off x="2070105" y="4518519"/>
            <a:ext cx="1585819" cy="276999"/>
          </a:xfrm>
          <a:prstGeom prst="rect">
            <a:avLst/>
          </a:prstGeom>
          <a:noFill/>
        </p:spPr>
        <p:txBody>
          <a:bodyPr wrap="none" rtlCol="0">
            <a:spAutoFit/>
          </a:bodyPr>
          <a:lstStyle/>
          <a:p>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Перевозки грузов</a:t>
            </a:r>
          </a:p>
        </p:txBody>
      </p:sp>
      <p:sp>
        <p:nvSpPr>
          <p:cNvPr id="35" name="TextBox 34"/>
          <p:cNvSpPr txBox="1"/>
          <p:nvPr/>
        </p:nvSpPr>
        <p:spPr>
          <a:xfrm>
            <a:off x="569392" y="5984317"/>
            <a:ext cx="1102383" cy="646331"/>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Оптовая и розничная торговля</a:t>
            </a:r>
          </a:p>
        </p:txBody>
      </p:sp>
      <p:sp>
        <p:nvSpPr>
          <p:cNvPr id="36" name="TextBox 35"/>
          <p:cNvSpPr txBox="1"/>
          <p:nvPr/>
        </p:nvSpPr>
        <p:spPr>
          <a:xfrm>
            <a:off x="2231555" y="6034177"/>
            <a:ext cx="1224771" cy="461665"/>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Сельское хозяйство</a:t>
            </a:r>
          </a:p>
        </p:txBody>
      </p:sp>
      <p:sp>
        <p:nvSpPr>
          <p:cNvPr id="37" name="TextBox 36"/>
          <p:cNvSpPr txBox="1"/>
          <p:nvPr/>
        </p:nvSpPr>
        <p:spPr>
          <a:xfrm>
            <a:off x="3685055" y="6080472"/>
            <a:ext cx="1183464" cy="646331"/>
          </a:xfrm>
          <a:prstGeom prst="rect">
            <a:avLst/>
          </a:prstGeom>
          <a:noFill/>
        </p:spPr>
        <p:txBody>
          <a:bodyPr wrap="non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Заготовка и </a:t>
            </a:r>
          </a:p>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переработка</a:t>
            </a:r>
          </a:p>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древесины</a:t>
            </a:r>
          </a:p>
        </p:txBody>
      </p:sp>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28388" y="3418715"/>
            <a:ext cx="992023" cy="992023"/>
          </a:xfrm>
          <a:prstGeom prst="rect">
            <a:avLst/>
          </a:prstGeom>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3897" y="4984192"/>
            <a:ext cx="976936" cy="976936"/>
          </a:xfrm>
          <a:prstGeom prst="rect">
            <a:avLst/>
          </a:prstGeom>
        </p:spPr>
      </p:pic>
      <p:pic>
        <p:nvPicPr>
          <p:cNvPr id="12" name="Рисунок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8184" y="3419950"/>
            <a:ext cx="974743" cy="973077"/>
          </a:xfrm>
          <a:prstGeom prst="rect">
            <a:avLst/>
          </a:prstGeom>
        </p:spPr>
      </p:pic>
      <p:pic>
        <p:nvPicPr>
          <p:cNvPr id="13" name="Рисунок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82945" y="4992058"/>
            <a:ext cx="991395" cy="991395"/>
          </a:xfrm>
          <a:prstGeom prst="rect">
            <a:avLst/>
          </a:prstGeom>
        </p:spPr>
      </p:pic>
      <p:pic>
        <p:nvPicPr>
          <p:cNvPr id="5" name="Рисунок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5606" y="4912317"/>
            <a:ext cx="1058566" cy="1058566"/>
          </a:xfrm>
          <a:prstGeom prst="rect">
            <a:avLst/>
          </a:prstGeom>
        </p:spPr>
      </p:pic>
      <p:pic>
        <p:nvPicPr>
          <p:cNvPr id="9" name="Рисунок 8"/>
          <p:cNvPicPr>
            <a:picLocks noChangeAspect="1"/>
          </p:cNvPicPr>
          <p:nvPr/>
        </p:nvPicPr>
        <p:blipFill>
          <a:blip r:embed="rId10" cstate="print">
            <a:duotone>
              <a:prstClr val="black"/>
              <a:srgbClr val="31AFE7">
                <a:tint val="45000"/>
                <a:satMod val="400000"/>
              </a:srgbClr>
            </a:duotone>
            <a:extLst>
              <a:ext uri="{28A0092B-C50C-407E-A947-70E740481C1C}">
                <a14:useLocalDpi xmlns:a14="http://schemas.microsoft.com/office/drawing/2010/main" val="0"/>
              </a:ext>
            </a:extLst>
          </a:blip>
          <a:stretch>
            <a:fillRect/>
          </a:stretch>
        </p:blipFill>
        <p:spPr>
          <a:xfrm>
            <a:off x="3740630" y="5073678"/>
            <a:ext cx="1060876" cy="1060876"/>
          </a:xfrm>
          <a:prstGeom prst="rect">
            <a:avLst/>
          </a:prstGeom>
        </p:spPr>
      </p:pic>
      <p:pic>
        <p:nvPicPr>
          <p:cNvPr id="16" name="Рисунок 1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5627" y="3395445"/>
            <a:ext cx="1062406" cy="1062406"/>
          </a:xfrm>
          <a:prstGeom prst="rect">
            <a:avLst/>
          </a:prstGeom>
        </p:spPr>
      </p:pic>
      <p:pic>
        <p:nvPicPr>
          <p:cNvPr id="20" name="Рисунок 1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979092" y="3395401"/>
            <a:ext cx="1060196" cy="1060196"/>
          </a:xfrm>
          <a:prstGeom prst="rect">
            <a:avLst/>
          </a:prstGeom>
        </p:spPr>
      </p:pic>
      <p:pic>
        <p:nvPicPr>
          <p:cNvPr id="23" name="Рисунок 2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231555" y="4929063"/>
            <a:ext cx="1070126" cy="1070126"/>
          </a:xfrm>
          <a:prstGeom prst="rect">
            <a:avLst/>
          </a:prstGeom>
        </p:spPr>
      </p:pic>
      <p:pic>
        <p:nvPicPr>
          <p:cNvPr id="43" name="Рисунок 4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295522" y="1985376"/>
            <a:ext cx="841325" cy="853538"/>
          </a:xfrm>
          <a:prstGeom prst="rect">
            <a:avLst/>
          </a:prstGeom>
        </p:spPr>
      </p:pic>
      <p:pic>
        <p:nvPicPr>
          <p:cNvPr id="45" name="Рисунок 44"/>
          <p:cNvPicPr>
            <a:picLocks noChangeAspect="1"/>
          </p:cNvPicPr>
          <p:nvPr/>
        </p:nvPicPr>
        <p:blipFill>
          <a:blip r:embed="rId15" cstate="print">
            <a:lum bright="70000" contrast="-70000"/>
            <a:extLst>
              <a:ext uri="{BEBA8EAE-BF5A-486C-A8C5-ECC9F3942E4B}">
                <a14:imgProps xmlns:a14="http://schemas.microsoft.com/office/drawing/2010/main">
                  <a14:imgLayer r:embed="rId1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1057179"/>
            <a:ext cx="2858359" cy="901249"/>
          </a:xfrm>
          <a:prstGeom prst="rect">
            <a:avLst/>
          </a:prstGeom>
        </p:spPr>
      </p:pic>
      <p:sp>
        <p:nvSpPr>
          <p:cNvPr id="46" name="TextBox 45"/>
          <p:cNvSpPr txBox="1"/>
          <p:nvPr/>
        </p:nvSpPr>
        <p:spPr>
          <a:xfrm>
            <a:off x="-170649" y="1064121"/>
            <a:ext cx="3157529" cy="830997"/>
          </a:xfrm>
          <a:prstGeom prst="rect">
            <a:avLst/>
          </a:prstGeom>
          <a:noFill/>
        </p:spPr>
        <p:txBody>
          <a:bodyPr wrap="square" rtlCol="0">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Число субъектов </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малого и среднего </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предпринимательства</a:t>
            </a:r>
          </a:p>
        </p:txBody>
      </p:sp>
      <p:sp>
        <p:nvSpPr>
          <p:cNvPr id="49" name="TextBox 48"/>
          <p:cNvSpPr txBox="1"/>
          <p:nvPr/>
        </p:nvSpPr>
        <p:spPr>
          <a:xfrm>
            <a:off x="1247441" y="2165726"/>
            <a:ext cx="893786" cy="461665"/>
          </a:xfrm>
          <a:prstGeom prst="rect">
            <a:avLst/>
          </a:prstGeom>
          <a:noFill/>
        </p:spPr>
        <p:txBody>
          <a:bodyPr wrap="square" rtlCol="0">
            <a:spAutoFit/>
          </a:bodyPr>
          <a:lstStyle/>
          <a:p>
            <a:pPr algn="ctr"/>
            <a:r>
              <a:rPr lang="ru-RU" sz="2400" b="1" dirty="0" smtClean="0">
                <a:solidFill>
                  <a:srgbClr val="0085B8"/>
                </a:solidFill>
                <a:latin typeface="Open Sans Semibold" panose="020B0706030804020204" pitchFamily="34" charset="0"/>
                <a:ea typeface="Open Sans Semibold" panose="020B0706030804020204" pitchFamily="34" charset="0"/>
                <a:cs typeface="Open Sans Semibold" panose="020B0706030804020204" pitchFamily="34" charset="0"/>
              </a:rPr>
              <a:t>209</a:t>
            </a:r>
            <a:r>
              <a:rPr lang="ru-RU" sz="2400" dirty="0" smtClean="0">
                <a:solidFill>
                  <a:srgbClr val="0085B8"/>
                </a:solidFill>
                <a:latin typeface="Open Sans Semibold" panose="020B0706030804020204" pitchFamily="34" charset="0"/>
                <a:ea typeface="Open Sans Semibold" panose="020B0706030804020204" pitchFamily="34" charset="0"/>
                <a:cs typeface="Open Sans Semibold" panose="020B0706030804020204" pitchFamily="34" charset="0"/>
              </a:rPr>
              <a:t> </a:t>
            </a:r>
            <a:endParaRPr lang="ru-RU" sz="2400" dirty="0">
              <a:solidFill>
                <a:srgbClr val="0085B8"/>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1" name="Рисунок 5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42371" y="2070916"/>
            <a:ext cx="651064" cy="622400"/>
          </a:xfrm>
          <a:prstGeom prst="rect">
            <a:avLst/>
          </a:prstGeom>
        </p:spPr>
      </p:pic>
      <p:pic>
        <p:nvPicPr>
          <p:cNvPr id="53" name="Рисунок 52"/>
          <p:cNvPicPr>
            <a:picLocks noChangeAspect="1"/>
          </p:cNvPicPr>
          <p:nvPr/>
        </p:nvPicPr>
        <p:blipFill>
          <a:blip r:embed="rId18" cstate="print">
            <a:lum bright="70000" contrast="-70000"/>
            <a:extLst>
              <a:ext uri="{BEBA8EAE-BF5A-486C-A8C5-ECC9F3942E4B}">
                <a14:imgProps xmlns:a14="http://schemas.microsoft.com/office/drawing/2010/main">
                  <a14:imgLayer r:embed="rId19">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115401" y="1153677"/>
            <a:ext cx="4444274" cy="1064917"/>
          </a:xfrm>
          <a:prstGeom prst="rect">
            <a:avLst/>
          </a:prstGeom>
        </p:spPr>
      </p:pic>
      <p:sp>
        <p:nvSpPr>
          <p:cNvPr id="54" name="TextBox 53"/>
          <p:cNvSpPr txBox="1"/>
          <p:nvPr/>
        </p:nvSpPr>
        <p:spPr>
          <a:xfrm>
            <a:off x="3075845" y="1270444"/>
            <a:ext cx="4552052" cy="830997"/>
          </a:xfrm>
          <a:prstGeom prst="rect">
            <a:avLst/>
          </a:prstGeom>
          <a:noFill/>
        </p:spPr>
        <p:txBody>
          <a:bodyPr wrap="square" rtlCol="0">
            <a:spAutoFit/>
          </a:bodyPr>
          <a:lstStyle/>
          <a:p>
            <a:pPr algn="ctr"/>
            <a:r>
              <a:rPr lang="ru-RU" sz="1600" b="1"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Структура субъектов малого и среднего предпринимательства по сферам деятельности</a:t>
            </a:r>
          </a:p>
        </p:txBody>
      </p:sp>
      <p:sp>
        <p:nvSpPr>
          <p:cNvPr id="44" name="TextBox 43"/>
          <p:cNvSpPr txBox="1"/>
          <p:nvPr/>
        </p:nvSpPr>
        <p:spPr>
          <a:xfrm>
            <a:off x="5458619" y="6110337"/>
            <a:ext cx="777905" cy="461665"/>
          </a:xfrm>
          <a:prstGeom prst="rect">
            <a:avLst/>
          </a:prstGeom>
          <a:noFill/>
        </p:spPr>
        <p:txBody>
          <a:bodyPr wrap="non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Прочие</a:t>
            </a:r>
          </a:p>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виды</a:t>
            </a:r>
          </a:p>
        </p:txBody>
      </p:sp>
      <p:pic>
        <p:nvPicPr>
          <p:cNvPr id="58" name="Рисунок 57"/>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5351870" y="5101276"/>
            <a:ext cx="991395" cy="991395"/>
          </a:xfrm>
          <a:prstGeom prst="rect">
            <a:avLst/>
          </a:prstGeom>
        </p:spPr>
      </p:pic>
      <p:pic>
        <p:nvPicPr>
          <p:cNvPr id="60" name="Рисунок 5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18199" y="5049461"/>
            <a:ext cx="1060876" cy="1060876"/>
          </a:xfrm>
          <a:prstGeom prst="rect">
            <a:avLst/>
          </a:prstGeom>
        </p:spPr>
      </p:pic>
      <p:sp>
        <p:nvSpPr>
          <p:cNvPr id="15" name="TextBox 14"/>
          <p:cNvSpPr txBox="1"/>
          <p:nvPr/>
        </p:nvSpPr>
        <p:spPr>
          <a:xfrm>
            <a:off x="550080" y="3583322"/>
            <a:ext cx="697361" cy="646331"/>
          </a:xfrm>
          <a:prstGeom prst="rect">
            <a:avLst/>
          </a:prstGeom>
          <a:noFill/>
        </p:spPr>
        <p:txBody>
          <a:bodyPr wrap="square" rtlCol="0">
            <a:spAutoFit/>
          </a:bodyPr>
          <a:lstStyle/>
          <a:p>
            <a:pPr algn="ctr"/>
            <a:r>
              <a:rPr lang="ru-RU" sz="3600" b="1" dirty="0" smtClean="0">
                <a:solidFill>
                  <a:schemeClr val="bg1">
                    <a:lumMod val="95000"/>
                  </a:schemeClr>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9</a:t>
            </a:r>
            <a:endParaRPr lang="ru-RU" sz="3600" b="1" dirty="0">
              <a:solidFill>
                <a:schemeClr val="bg1">
                  <a:lumMod val="95000"/>
                </a:schemeClr>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8" name="TextBox 37"/>
          <p:cNvSpPr txBox="1"/>
          <p:nvPr/>
        </p:nvSpPr>
        <p:spPr>
          <a:xfrm>
            <a:off x="2152563" y="3602023"/>
            <a:ext cx="655949" cy="646331"/>
          </a:xfrm>
          <a:prstGeom prst="rect">
            <a:avLst/>
          </a:prstGeom>
          <a:noFill/>
        </p:spPr>
        <p:txBody>
          <a:bodyPr wrap="none" rtlCol="0">
            <a:spAutoFit/>
          </a:bodyPr>
          <a:lstStyle/>
          <a:p>
            <a:r>
              <a:rPr lang="ru-RU" sz="3600" b="1" dirty="0" smtClean="0">
                <a:solidFill>
                  <a:schemeClr val="bg1">
                    <a:lumMod val="95000"/>
                  </a:schemeClr>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58</a:t>
            </a:r>
            <a:endParaRPr lang="ru-RU" sz="3600" b="1" dirty="0">
              <a:solidFill>
                <a:schemeClr val="bg1">
                  <a:lumMod val="95000"/>
                </a:schemeClr>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9" name="TextBox 38"/>
          <p:cNvSpPr txBox="1"/>
          <p:nvPr/>
        </p:nvSpPr>
        <p:spPr>
          <a:xfrm>
            <a:off x="748824" y="5115141"/>
            <a:ext cx="709126" cy="584775"/>
          </a:xfrm>
          <a:prstGeom prst="rect">
            <a:avLst/>
          </a:prstGeom>
          <a:noFill/>
        </p:spPr>
        <p:txBody>
          <a:bodyPr wrap="square" rtlCol="0">
            <a:spAutoFit/>
          </a:bodyPr>
          <a:lstStyle/>
          <a:p>
            <a:r>
              <a:rPr lang="ru-RU" sz="3200" b="1" dirty="0" smtClean="0">
                <a:solidFill>
                  <a:schemeClr val="bg1">
                    <a:lumMod val="95000"/>
                  </a:schemeClr>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77</a:t>
            </a:r>
            <a:endParaRPr lang="ru-RU" sz="3200" b="1" dirty="0">
              <a:solidFill>
                <a:schemeClr val="bg1">
                  <a:lumMod val="95000"/>
                </a:schemeClr>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0" name="TextBox 39"/>
          <p:cNvSpPr txBox="1"/>
          <p:nvPr/>
        </p:nvSpPr>
        <p:spPr>
          <a:xfrm>
            <a:off x="2424731" y="5110632"/>
            <a:ext cx="651910" cy="646331"/>
          </a:xfrm>
          <a:prstGeom prst="rect">
            <a:avLst/>
          </a:prstGeom>
          <a:noFill/>
        </p:spPr>
        <p:txBody>
          <a:bodyPr wrap="none" rtlCol="0">
            <a:spAutoFit/>
          </a:bodyPr>
          <a:lstStyle/>
          <a:p>
            <a:r>
              <a:rPr lang="ru-RU" sz="3600" b="1" dirty="0" smtClean="0">
                <a:solidFill>
                  <a:schemeClr val="bg1">
                    <a:lumMod val="95000"/>
                  </a:schemeClr>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24</a:t>
            </a:r>
            <a:endParaRPr lang="ru-RU" sz="3600" b="1" dirty="0">
              <a:solidFill>
                <a:schemeClr val="bg1">
                  <a:lumMod val="95000"/>
                </a:schemeClr>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1" name="TextBox 40"/>
          <p:cNvSpPr txBox="1"/>
          <p:nvPr/>
        </p:nvSpPr>
        <p:spPr>
          <a:xfrm>
            <a:off x="3909679" y="5205561"/>
            <a:ext cx="622500" cy="646331"/>
          </a:xfrm>
          <a:prstGeom prst="rect">
            <a:avLst/>
          </a:prstGeom>
          <a:noFill/>
        </p:spPr>
        <p:txBody>
          <a:bodyPr wrap="square" rtlCol="0">
            <a:spAutoFit/>
          </a:bodyPr>
          <a:lstStyle/>
          <a:p>
            <a:pPr algn="ctr"/>
            <a:r>
              <a:rPr lang="ru-RU" sz="3600" b="1" dirty="0" smtClean="0">
                <a:solidFill>
                  <a:schemeClr val="bg1">
                    <a:lumMod val="95000"/>
                  </a:schemeClr>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4</a:t>
            </a:r>
            <a:endParaRPr lang="ru-RU" sz="3600" b="1" dirty="0">
              <a:solidFill>
                <a:schemeClr val="bg1">
                  <a:lumMod val="95000"/>
                </a:schemeClr>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9" name="TextBox 58"/>
          <p:cNvSpPr txBox="1"/>
          <p:nvPr/>
        </p:nvSpPr>
        <p:spPr>
          <a:xfrm>
            <a:off x="5503332" y="5240295"/>
            <a:ext cx="655949" cy="646331"/>
          </a:xfrm>
          <a:prstGeom prst="rect">
            <a:avLst/>
          </a:prstGeom>
          <a:noFill/>
        </p:spPr>
        <p:txBody>
          <a:bodyPr wrap="none" rtlCol="0">
            <a:spAutoFit/>
          </a:bodyPr>
          <a:lstStyle/>
          <a:p>
            <a:r>
              <a:rPr lang="ru-RU" sz="3600" b="1" dirty="0" smtClean="0">
                <a:solidFill>
                  <a:schemeClr val="bg1">
                    <a:lumMod val="95000"/>
                  </a:schemeClr>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28</a:t>
            </a:r>
            <a:endParaRPr lang="ru-RU" sz="3600" b="1" dirty="0">
              <a:solidFill>
                <a:schemeClr val="bg1">
                  <a:lumMod val="95000"/>
                </a:schemeClr>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42" name="Рисунок 41"/>
          <p:cNvPicPr>
            <a:picLocks noChangeAspect="1"/>
          </p:cNvPicPr>
          <p:nvPr/>
        </p:nvPicPr>
        <p:blipFill>
          <a:blip r:embed="rId21" cstate="print">
            <a:lum bright="70000" contrast="-70000"/>
            <a:extLst>
              <a:ext uri="{BEBA8EAE-BF5A-486C-A8C5-ECC9F3942E4B}">
                <a14:imgProps xmlns:a14="http://schemas.microsoft.com/office/drawing/2010/main">
                  <a14:imgLayer r:embed="rId22">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2986991"/>
            <a:ext cx="2883521" cy="290110"/>
          </a:xfrm>
          <a:prstGeom prst="rect">
            <a:avLst/>
          </a:prstGeom>
        </p:spPr>
      </p:pic>
      <p:sp>
        <p:nvSpPr>
          <p:cNvPr id="47" name="TextBox 41"/>
          <p:cNvSpPr txBox="1"/>
          <p:nvPr/>
        </p:nvSpPr>
        <p:spPr>
          <a:xfrm>
            <a:off x="79995" y="2942183"/>
            <a:ext cx="2848320" cy="338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ru-RU" sz="1600" dirty="0">
                <a:solidFill>
                  <a:srgbClr val="0070C0"/>
                </a:solidFill>
                <a:latin typeface="Open Sans" panose="020B0606030504020204" pitchFamily="34" charset="0"/>
                <a:ea typeface="Open Sans" panose="020B0606030504020204" pitchFamily="34" charset="0"/>
                <a:cs typeface="Open Sans" panose="020B0606030504020204" pitchFamily="34" charset="0"/>
              </a:rPr>
              <a:t>По видам деятельности:</a:t>
            </a:r>
          </a:p>
        </p:txBody>
      </p:sp>
      <p:graphicFrame>
        <p:nvGraphicFramePr>
          <p:cNvPr id="52" name="Диаграмма 51"/>
          <p:cNvGraphicFramePr/>
          <p:nvPr>
            <p:extLst>
              <p:ext uri="{D42A27DB-BD31-4B8C-83A1-F6EECF244321}">
                <p14:modId xmlns:p14="http://schemas.microsoft.com/office/powerpoint/2010/main" val="2956759178"/>
              </p:ext>
            </p:extLst>
          </p:nvPr>
        </p:nvGraphicFramePr>
        <p:xfrm>
          <a:off x="3538646" y="2224679"/>
          <a:ext cx="3626449" cy="2821771"/>
        </p:xfrm>
        <a:graphic>
          <a:graphicData uri="http://schemas.openxmlformats.org/drawingml/2006/chart">
            <c:chart xmlns:c="http://schemas.openxmlformats.org/drawingml/2006/chart" xmlns:r="http://schemas.openxmlformats.org/officeDocument/2006/relationships" r:id="rId23"/>
          </a:graphicData>
        </a:graphic>
      </p:graphicFrame>
      <p:sp>
        <p:nvSpPr>
          <p:cNvPr id="50" name="TextBox 49"/>
          <p:cNvSpPr txBox="1"/>
          <p:nvPr/>
        </p:nvSpPr>
        <p:spPr>
          <a:xfrm>
            <a:off x="842438" y="49859"/>
            <a:ext cx="1583872" cy="938719"/>
          </a:xfrm>
          <a:prstGeom prst="rect">
            <a:avLst/>
          </a:prstGeom>
          <a:noFill/>
        </p:spPr>
        <p:txBody>
          <a:bodyPr wrap="square" rtlCol="0">
            <a:spAutoFit/>
          </a:bodyPr>
          <a:lstStyle/>
          <a:p>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 </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55" name="Рисунок 54"/>
          <p:cNvPicPr>
            <a:picLocks noChangeAspect="1"/>
          </p:cNvPicPr>
          <p:nvPr/>
        </p:nvPicPr>
        <p:blipFill>
          <a:blip r:embed="rId24"/>
          <a:stretch>
            <a:fillRect/>
          </a:stretch>
        </p:blipFill>
        <p:spPr>
          <a:xfrm>
            <a:off x="159712" y="115358"/>
            <a:ext cx="684305" cy="847424"/>
          </a:xfrm>
          <a:prstGeom prst="rect">
            <a:avLst/>
          </a:prstGeom>
        </p:spPr>
      </p:pic>
      <p:pic>
        <p:nvPicPr>
          <p:cNvPr id="4" name="Рисунок 3">
            <a:extLst>
              <a:ext uri="{FF2B5EF4-FFF2-40B4-BE49-F238E27FC236}">
                <a16:creationId xmlns:a16="http://schemas.microsoft.com/office/drawing/2014/main" id="{3381A389-C67E-769D-5B68-FD0E1264E41C}"/>
              </a:ext>
            </a:extLst>
          </p:cNvPr>
          <p:cNvPicPr>
            <a:picLocks noChangeAspect="1"/>
          </p:cNvPicPr>
          <p:nvPr/>
        </p:nvPicPr>
        <p:blipFill>
          <a:blip r:embed="rId25"/>
          <a:stretch>
            <a:fillRect/>
          </a:stretch>
        </p:blipFill>
        <p:spPr>
          <a:xfrm>
            <a:off x="0" y="6657723"/>
            <a:ext cx="2799495" cy="901689"/>
          </a:xfrm>
          <a:prstGeom prst="rect">
            <a:avLst/>
          </a:prstGeom>
        </p:spPr>
      </p:pic>
    </p:spTree>
    <p:extLst>
      <p:ext uri="{BB962C8B-B14F-4D97-AF65-F5344CB8AC3E}">
        <p14:creationId xmlns:p14="http://schemas.microsoft.com/office/powerpoint/2010/main" val="3395035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TextBox 2"/>
          <p:cNvSpPr txBox="1">
            <a:spLocks noChangeArrowheads="1"/>
          </p:cNvSpPr>
          <p:nvPr/>
        </p:nvSpPr>
        <p:spPr bwMode="auto">
          <a:xfrm>
            <a:off x="1752600" y="230188"/>
            <a:ext cx="611663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700" b="0" i="0" u="none" strike="noStrike" kern="1200" cap="none" spc="0" normalizeH="0" baseline="0" noProof="0">
                <a:ln>
                  <a:noFill/>
                </a:ln>
                <a:solidFill>
                  <a:prstClr val="white"/>
                </a:solidFill>
                <a:effectLst/>
                <a:uLnTx/>
                <a:uFillTx/>
                <a:latin typeface="Open Sans Semibold" pitchFamily="34" charset="0"/>
                <a:ea typeface="+mn-ea"/>
                <a:cs typeface="Open Sans Semibold" pitchFamily="34" charset="0"/>
              </a:rPr>
              <a:t>Государственная поддержка субъектов малого и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700" b="0" i="0" u="none" strike="noStrike" kern="1200" cap="none" spc="0" normalizeH="0" baseline="0" noProof="0">
                <a:ln>
                  <a:noFill/>
                </a:ln>
                <a:solidFill>
                  <a:prstClr val="white"/>
                </a:solidFill>
                <a:effectLst/>
                <a:uLnTx/>
                <a:uFillTx/>
                <a:latin typeface="Open Sans Semibold" pitchFamily="34" charset="0"/>
                <a:ea typeface="+mn-ea"/>
                <a:cs typeface="Open Sans Semibold" pitchFamily="34" charset="0"/>
              </a:rPr>
              <a:t>среднего бизнеса Смоленской области</a:t>
            </a:r>
          </a:p>
        </p:txBody>
      </p:sp>
      <p:sp>
        <p:nvSpPr>
          <p:cNvPr id="20496" name="TextBox 30"/>
          <p:cNvSpPr txBox="1">
            <a:spLocks noChangeArrowheads="1"/>
          </p:cNvSpPr>
          <p:nvPr/>
        </p:nvSpPr>
        <p:spPr bwMode="auto">
          <a:xfrm>
            <a:off x="7112000" y="7189788"/>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1" i="1" u="none" strike="noStrike" kern="1200" cap="none" spc="0" normalizeH="0" baseline="0" noProof="0" dirty="0">
                <a:ln>
                  <a:noFill/>
                </a:ln>
                <a:solidFill>
                  <a:srgbClr val="339533"/>
                </a:solidFill>
                <a:effectLst/>
                <a:uLnTx/>
                <a:uFillTx/>
                <a:latin typeface="Open Sans Semibold" pitchFamily="34" charset="0"/>
                <a:ea typeface="+mn-ea"/>
                <a:cs typeface="Open Sans Semibold" pitchFamily="34" charset="0"/>
              </a:rPr>
              <a:t>15</a:t>
            </a:r>
          </a:p>
        </p:txBody>
      </p:sp>
      <p:sp>
        <p:nvSpPr>
          <p:cNvPr id="20497" name="TextBox 26"/>
          <p:cNvSpPr txBox="1">
            <a:spLocks noChangeArrowheads="1"/>
          </p:cNvSpPr>
          <p:nvPr/>
        </p:nvSpPr>
        <p:spPr bwMode="auto">
          <a:xfrm>
            <a:off x="789710" y="166688"/>
            <a:ext cx="1436500"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err="1" smtClean="0">
                <a:ln>
                  <a:noFill/>
                </a:ln>
                <a:solidFill>
                  <a:srgbClr val="002060"/>
                </a:solidFill>
                <a:effectLst/>
                <a:uLnTx/>
                <a:uFillTx/>
                <a:latin typeface="Open Sans" pitchFamily="34" charset="0"/>
                <a:ea typeface="+mn-ea"/>
                <a:cs typeface="Open Sans" pitchFamily="34" charset="0"/>
              </a:rPr>
              <a:t>Монастырщинский</a:t>
            </a:r>
            <a:endParaRPr kumimoji="0" lang="ru-RU" sz="1100" b="0" i="0" u="none" strike="noStrike" kern="1200" cap="none" spc="0" normalizeH="0" baseline="0" noProof="0" dirty="0">
              <a:ln>
                <a:noFill/>
              </a:ln>
              <a:solidFill>
                <a:srgbClr val="002060"/>
              </a:solidFill>
              <a:effectLst/>
              <a:uLnTx/>
              <a:uFillTx/>
              <a:latin typeface="Open Sans" pitchFamily="34" charset="0"/>
              <a:ea typeface="+mn-ea"/>
              <a:cs typeface="Open Sans"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srgbClr val="002060"/>
                </a:solidFill>
                <a:effectLst/>
                <a:uLnTx/>
                <a:uFillTx/>
                <a:latin typeface="Open Sans" pitchFamily="34" charset="0"/>
                <a:ea typeface="+mn-ea"/>
                <a:cs typeface="Open Sans" pitchFamily="34" charset="0"/>
              </a:rPr>
              <a:t>муниципальный</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srgbClr val="002060"/>
                </a:solidFill>
                <a:effectLst/>
                <a:uLnTx/>
                <a:uFillTx/>
                <a:latin typeface="Open Sans" pitchFamily="34" charset="0"/>
                <a:ea typeface="+mn-ea"/>
                <a:cs typeface="Open Sans" pitchFamily="34" charset="0"/>
              </a:rPr>
              <a:t>округ</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srgbClr val="002060"/>
                </a:solidFill>
                <a:effectLst/>
                <a:uLnTx/>
                <a:uFillTx/>
                <a:latin typeface="Open Sans" pitchFamily="34" charset="0"/>
                <a:ea typeface="+mn-ea"/>
                <a:cs typeface="Open Sans" pitchFamily="34" charset="0"/>
              </a:rPr>
              <a:t>Смоленской</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srgbClr val="002060"/>
                </a:solidFill>
                <a:effectLst/>
                <a:uLnTx/>
                <a:uFillTx/>
                <a:latin typeface="Open Sans" pitchFamily="34" charset="0"/>
                <a:ea typeface="+mn-ea"/>
                <a:cs typeface="Open Sans" pitchFamily="34" charset="0"/>
              </a:rPr>
              <a:t>области</a:t>
            </a:r>
          </a:p>
        </p:txBody>
      </p:sp>
      <p:pic>
        <p:nvPicPr>
          <p:cNvPr id="37" name="Рисунок 36"/>
          <p:cNvPicPr>
            <a:picLocks noChangeAspect="1"/>
          </p:cNvPicPr>
          <p:nvPr/>
        </p:nvPicPr>
        <p:blipFill>
          <a:blip r:embed="rId3" cstate="print"/>
          <a:stretch>
            <a:fillRect/>
          </a:stretch>
        </p:blipFill>
        <p:spPr>
          <a:xfrm>
            <a:off x="2061031" y="156237"/>
            <a:ext cx="5498644" cy="768091"/>
          </a:xfrm>
          <a:prstGeom prst="rect">
            <a:avLst/>
          </a:prstGeom>
        </p:spPr>
      </p:pic>
      <p:sp>
        <p:nvSpPr>
          <p:cNvPr id="38" name="TextBox 37"/>
          <p:cNvSpPr txBox="1"/>
          <p:nvPr/>
        </p:nvSpPr>
        <p:spPr>
          <a:xfrm>
            <a:off x="2061032" y="132464"/>
            <a:ext cx="5498644"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Государственная поддержка субъектов малого и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среднего предпринимательства</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white"/>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Смоленской области</a:t>
            </a:r>
          </a:p>
        </p:txBody>
      </p:sp>
      <p:sp>
        <p:nvSpPr>
          <p:cNvPr id="23" name="Объект 9"/>
          <p:cNvSpPr txBox="1">
            <a:spLocks/>
          </p:cNvSpPr>
          <p:nvPr/>
        </p:nvSpPr>
        <p:spPr bwMode="auto">
          <a:xfrm>
            <a:off x="195417" y="1075232"/>
            <a:ext cx="7076753" cy="150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marL="0" marR="0" lvl="0" indent="325481" algn="ctr" defTabSz="755650" rtl="0" eaLnBrk="0" fontAlgn="base" latinLnBrk="0" hangingPunct="0">
              <a:lnSpc>
                <a:spcPct val="90000"/>
              </a:lnSpc>
              <a:spcBef>
                <a:spcPts val="825"/>
              </a:spcBef>
              <a:spcAft>
                <a:spcPct val="0"/>
              </a:spcAft>
              <a:buClrTx/>
              <a:buSzTx/>
              <a:buFont typeface="Arial" charset="0"/>
              <a:buNone/>
              <a:tabLst/>
              <a:defRPr/>
            </a:pPr>
            <a:r>
              <a:rPr kumimoji="0" lang="ru-RU"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Реализация государственной политики в сфере развития малого и среднего предпринимательства осуществляется в рамках областной государственной программы </a:t>
            </a:r>
          </a:p>
          <a:p>
            <a:pPr marL="0" marR="0" lvl="0" indent="325481" algn="ctr" defTabSz="755650" rtl="0" eaLnBrk="0" fontAlgn="base" latinLnBrk="0" hangingPunct="0">
              <a:lnSpc>
                <a:spcPct val="90000"/>
              </a:lnSpc>
              <a:spcBef>
                <a:spcPts val="825"/>
              </a:spcBef>
              <a:spcAft>
                <a:spcPct val="0"/>
              </a:spcAft>
              <a:buClrTx/>
              <a:buSzTx/>
              <a:buFont typeface="Arial" charset="0"/>
              <a:buNone/>
              <a:tabLst/>
              <a:defRPr/>
            </a:pPr>
            <a:r>
              <a:rPr kumimoji="0" lang="ru-RU" sz="1600" b="1" i="0" u="none" strike="noStrike" kern="1200" cap="none" spc="0" normalizeH="0" baseline="0" noProof="0" dirty="0">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«Экономическое развитие Смоленской области, включая создание благоприятного предпринимательского и инвестиционного климата»</a:t>
            </a:r>
            <a:r>
              <a:rPr kumimoji="0" lang="ru-RU"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pic>
        <p:nvPicPr>
          <p:cNvPr id="24" name="Рисунок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771" y="2768379"/>
            <a:ext cx="2622923" cy="1222209"/>
          </a:xfrm>
          <a:prstGeom prst="rect">
            <a:avLst/>
          </a:prstGeom>
        </p:spPr>
      </p:pic>
      <p:pic>
        <p:nvPicPr>
          <p:cNvPr id="25" name="Рисунок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01924" y="2800962"/>
            <a:ext cx="2619823" cy="1131941"/>
          </a:xfrm>
          <a:prstGeom prst="rect">
            <a:avLst/>
          </a:prstGeom>
        </p:spPr>
      </p:pic>
      <p:sp>
        <p:nvSpPr>
          <p:cNvPr id="26" name="Объект 9"/>
          <p:cNvSpPr txBox="1">
            <a:spLocks/>
          </p:cNvSpPr>
          <p:nvPr/>
        </p:nvSpPr>
        <p:spPr>
          <a:xfrm>
            <a:off x="4912289" y="2875259"/>
            <a:ext cx="2461243" cy="1076822"/>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buNone/>
            </a:pPr>
            <a:r>
              <a:rPr lang="ru-RU" sz="1200" dirty="0">
                <a:solidFill>
                  <a:srgbClr val="000000"/>
                </a:solidFill>
                <a:latin typeface="Open Sans" panose="020B0606030504020204"/>
              </a:rPr>
              <a:t>Возмещение субъектам МСП </a:t>
            </a:r>
            <a:r>
              <a:rPr lang="ru-RU" sz="1200" b="1" dirty="0">
                <a:solidFill>
                  <a:srgbClr val="1E4F79"/>
                </a:solidFill>
                <a:latin typeface="Open Sans" panose="020B0606030504020204"/>
              </a:rPr>
              <a:t>затрат на уплату первого взноса (аванса) </a:t>
            </a:r>
            <a:r>
              <a:rPr lang="ru-RU" sz="1200" dirty="0">
                <a:solidFill>
                  <a:srgbClr val="000000"/>
                </a:solidFill>
                <a:latin typeface="Open Sans" panose="020B0606030504020204"/>
              </a:rPr>
              <a:t>по договорам лизинга оборудования с российскими лизинговыми организациями до 7 млн. рублей</a:t>
            </a:r>
            <a:endParaRPr lang="ru-RU" sz="1200" b="0" i="0" dirty="0">
              <a:solidFill>
                <a:srgbClr val="2C2D2E"/>
              </a:solidFill>
              <a:effectLst/>
              <a:latin typeface="Arial" panose="020B0604020202020204" pitchFamily="34" charset="0"/>
            </a:endParaRPr>
          </a:p>
        </p:txBody>
      </p:sp>
      <p:cxnSp>
        <p:nvCxnSpPr>
          <p:cNvPr id="27" name="Прямая со стрелкой 26"/>
          <p:cNvCxnSpPr/>
          <p:nvPr/>
        </p:nvCxnSpPr>
        <p:spPr>
          <a:xfrm flipV="1">
            <a:off x="2708045" y="3770138"/>
            <a:ext cx="816760" cy="692726"/>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flipV="1">
            <a:off x="2714694" y="3261608"/>
            <a:ext cx="521666" cy="328793"/>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flipH="1" flipV="1">
            <a:off x="4171759" y="3199781"/>
            <a:ext cx="621162" cy="265859"/>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pic>
        <p:nvPicPr>
          <p:cNvPr id="30" name="Рисунок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04449" y="5692607"/>
            <a:ext cx="359828" cy="312796"/>
          </a:xfrm>
          <a:prstGeom prst="rect">
            <a:avLst/>
          </a:prstGeom>
        </p:spPr>
      </p:pic>
      <p:sp>
        <p:nvSpPr>
          <p:cNvPr id="31" name="TextBox 30"/>
          <p:cNvSpPr txBox="1"/>
          <p:nvPr/>
        </p:nvSpPr>
        <p:spPr>
          <a:xfrm>
            <a:off x="1971825" y="5692607"/>
            <a:ext cx="3539233"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Министерство инвестиционного развития Смоленской области</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214014, г. Смоленск, ул. Энгельса, д. 23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Сайт: </a:t>
            </a:r>
            <a:r>
              <a:rPr kumimoji="0" lang="en-US" sz="12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dep</a:t>
            </a: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r>
              <a:rPr kumimoji="0" lang="en-US"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invest.admin-smolensk.ru</a:t>
            </a:r>
            <a:endPar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E-mail: </a:t>
            </a:r>
            <a:r>
              <a:rPr kumimoji="0" lang="en-US"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7"/>
              </a:rPr>
              <a:t>dep@smolinvest.com</a:t>
            </a: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p:txBody>
      </p:sp>
      <p:sp>
        <p:nvSpPr>
          <p:cNvPr id="32" name="TextBox 31"/>
          <p:cNvSpPr txBox="1"/>
          <p:nvPr/>
        </p:nvSpPr>
        <p:spPr>
          <a:xfrm>
            <a:off x="157222" y="2721964"/>
            <a:ext cx="2438104" cy="113877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Предоставление </a:t>
            </a:r>
            <a:r>
              <a:rPr kumimoji="0" lang="ru-RU" sz="1400" b="1" i="0" u="none" strike="noStrike" kern="1200" cap="none" spc="0" normalizeH="0" baseline="0" noProof="0" dirty="0">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Смоленским областным Фондом поддержки предпринимательства </a:t>
            </a:r>
            <a:r>
              <a:rPr kumimoji="0" lang="ru-RU" sz="12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микрозаймов</a:t>
            </a: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субъектам МСП по ставке </a:t>
            </a:r>
            <a:r>
              <a:rPr kumimoji="0" lang="ru-RU" sz="1400" b="1" i="0" u="none" strike="noStrike" kern="1200" cap="none" spc="0" normalizeH="0" baseline="0" noProof="0" dirty="0">
                <a:ln>
                  <a:noFill/>
                </a:ln>
                <a:solidFill>
                  <a:srgbClr val="960000"/>
                </a:solidFill>
                <a:effectLst/>
                <a:uLnTx/>
                <a:uFillTx/>
                <a:latin typeface="Open Sans" panose="020B0606030504020204" pitchFamily="34" charset="0"/>
                <a:ea typeface="Open Sans" panose="020B0606030504020204" pitchFamily="34" charset="0"/>
                <a:cs typeface="Open Sans" panose="020B0606030504020204" pitchFamily="34" charset="0"/>
              </a:rPr>
              <a:t>от </a:t>
            </a:r>
            <a:r>
              <a:rPr kumimoji="0" lang="ru-RU" sz="1400" b="1" i="0" u="none" strike="noStrike" kern="1200" cap="none" spc="0" normalizeH="0" baseline="0" noProof="0" dirty="0" smtClean="0">
                <a:ln>
                  <a:noFill/>
                </a:ln>
                <a:solidFill>
                  <a:srgbClr val="960000"/>
                </a:solidFill>
                <a:effectLst/>
                <a:uLnTx/>
                <a:uFillTx/>
                <a:latin typeface="Open Sans" panose="020B0606030504020204" pitchFamily="34" charset="0"/>
                <a:ea typeface="Open Sans" panose="020B0606030504020204" pitchFamily="34" charset="0"/>
                <a:cs typeface="Open Sans" panose="020B0606030504020204" pitchFamily="34" charset="0"/>
              </a:rPr>
              <a:t>5% </a:t>
            </a:r>
            <a:r>
              <a:rPr kumimoji="0" lang="ru-RU" sz="1400" b="1" i="0" u="none" strike="noStrike" kern="1200" cap="none" spc="0" normalizeH="0" baseline="0" noProof="0" dirty="0">
                <a:ln>
                  <a:noFill/>
                </a:ln>
                <a:solidFill>
                  <a:srgbClr val="960000"/>
                </a:solidFill>
                <a:effectLst/>
                <a:uLnTx/>
                <a:uFillTx/>
                <a:latin typeface="Open Sans" panose="020B0606030504020204" pitchFamily="34" charset="0"/>
                <a:ea typeface="Open Sans" panose="020B0606030504020204" pitchFamily="34" charset="0"/>
                <a:cs typeface="Open Sans" panose="020B0606030504020204" pitchFamily="34" charset="0"/>
              </a:rPr>
              <a:t>годовых </a:t>
            </a:r>
          </a:p>
        </p:txBody>
      </p:sp>
      <p:sp>
        <p:nvSpPr>
          <p:cNvPr id="33" name="Прямоугольник 32"/>
          <p:cNvSpPr/>
          <p:nvPr/>
        </p:nvSpPr>
        <p:spPr>
          <a:xfrm>
            <a:off x="1781332" y="2800962"/>
            <a:ext cx="3920221" cy="29238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4" name="Рисунок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23" y="4505190"/>
            <a:ext cx="3532188" cy="1003504"/>
          </a:xfrm>
          <a:prstGeom prst="rect">
            <a:avLst/>
          </a:prstGeom>
        </p:spPr>
      </p:pic>
      <p:sp>
        <p:nvSpPr>
          <p:cNvPr id="35" name="Прямоугольник 34"/>
          <p:cNvSpPr/>
          <p:nvPr/>
        </p:nvSpPr>
        <p:spPr>
          <a:xfrm>
            <a:off x="60596" y="4534323"/>
            <a:ext cx="3619954" cy="86177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Региональный центр «Мой бизнес»</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Консультационно-информационная и образовательная помощь субъектам предпринимательства Смоленской области</a:t>
            </a:r>
          </a:p>
        </p:txBody>
      </p:sp>
      <p:sp>
        <p:nvSpPr>
          <p:cNvPr id="36" name="Прямоугольник 35"/>
          <p:cNvSpPr/>
          <p:nvPr/>
        </p:nvSpPr>
        <p:spPr>
          <a:xfrm>
            <a:off x="789710" y="6504709"/>
            <a:ext cx="1445486" cy="5922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dirty="0">
              <a:ln>
                <a:noFill/>
              </a:ln>
              <a:solidFill>
                <a:srgbClr val="5B9BD5">
                  <a:lumMod val="50000"/>
                </a:srgbClr>
              </a:solidFill>
              <a:effectLst/>
              <a:uLnTx/>
              <a:uFillTx/>
              <a:latin typeface="Calibri"/>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dirty="0">
              <a:ln>
                <a:noFill/>
              </a:ln>
              <a:solidFill>
                <a:srgbClr val="5B9BD5">
                  <a:lumMod val="50000"/>
                </a:srgbClr>
              </a:solidFill>
              <a:effectLst/>
              <a:uLnTx/>
              <a:uFillTx/>
              <a:latin typeface="Calibri"/>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5B9BD5">
                    <a:lumMod val="50000"/>
                  </a:srgbClr>
                </a:solidFill>
                <a:effectLst/>
                <a:uLnTx/>
                <a:uFillTx/>
                <a:latin typeface="Calibri"/>
                <a:ea typeface="+mn-ea"/>
                <a:cs typeface="Times New Roman" panose="02020603050405020304" pitchFamily="18" charset="0"/>
              </a:rPr>
              <a:t>Министерство</a:t>
            </a:r>
          </a:p>
        </p:txBody>
      </p:sp>
      <p:pic>
        <p:nvPicPr>
          <p:cNvPr id="39" name="Рисунок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0751" y="4494125"/>
            <a:ext cx="3530718" cy="1017663"/>
          </a:xfrm>
          <a:prstGeom prst="rect">
            <a:avLst/>
          </a:prstGeom>
        </p:spPr>
      </p:pic>
      <p:cxnSp>
        <p:nvCxnSpPr>
          <p:cNvPr id="40" name="Прямая со стрелкой 39"/>
          <p:cNvCxnSpPr/>
          <p:nvPr/>
        </p:nvCxnSpPr>
        <p:spPr>
          <a:xfrm flipH="1" flipV="1">
            <a:off x="4023794" y="3779838"/>
            <a:ext cx="824287" cy="692726"/>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sp>
        <p:nvSpPr>
          <p:cNvPr id="41" name="Прямоугольник 40"/>
          <p:cNvSpPr/>
          <p:nvPr/>
        </p:nvSpPr>
        <p:spPr>
          <a:xfrm>
            <a:off x="3960751" y="4541291"/>
            <a:ext cx="3530718" cy="92333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Предоставление субсидий в рамках реализации </a:t>
            </a:r>
            <a:r>
              <a:rPr kumimoji="0" lang="ru-RU" sz="1400" b="1" i="0" u="none" strike="noStrike" kern="1200" cap="none" spc="0" normalizeH="0" baseline="0" noProof="0" dirty="0" err="1">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грантовой</a:t>
            </a:r>
            <a:r>
              <a:rPr kumimoji="0" lang="ru-RU" sz="1400" b="1" i="0" u="none" strike="noStrike" kern="1200" cap="none" spc="0" normalizeH="0" baseline="0" noProof="0" dirty="0">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 программы «Первый старт»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srgbClr val="960000"/>
                </a:solidFill>
                <a:effectLst/>
                <a:uLnTx/>
                <a:uFillTx/>
                <a:latin typeface="Open Sans" panose="020B0606030504020204" pitchFamily="34" charset="0"/>
                <a:ea typeface="Open Sans" panose="020B0606030504020204" pitchFamily="34" charset="0"/>
                <a:cs typeface="Open Sans" panose="020B0606030504020204" pitchFamily="34" charset="0"/>
              </a:rPr>
              <a:t>до 500 тысяч рублей</a:t>
            </a:r>
          </a:p>
        </p:txBody>
      </p:sp>
      <p:pic>
        <p:nvPicPr>
          <p:cNvPr id="3" name="Рисунок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24300" y="2685179"/>
            <a:ext cx="1659015" cy="1106010"/>
          </a:xfrm>
          <a:prstGeom prst="rect">
            <a:avLst/>
          </a:prstGeom>
        </p:spPr>
      </p:pic>
      <p:pic>
        <p:nvPicPr>
          <p:cNvPr id="2" name="Рисунок 1"/>
          <p:cNvPicPr>
            <a:picLocks noChangeAspect="1"/>
          </p:cNvPicPr>
          <p:nvPr/>
        </p:nvPicPr>
        <p:blipFill>
          <a:blip r:embed="rId9"/>
          <a:stretch>
            <a:fillRect/>
          </a:stretch>
        </p:blipFill>
        <p:spPr>
          <a:xfrm>
            <a:off x="137381" y="166688"/>
            <a:ext cx="652329" cy="810838"/>
          </a:xfrm>
          <a:prstGeom prst="rect">
            <a:avLst/>
          </a:prstGeom>
        </p:spPr>
      </p:pic>
    </p:spTree>
    <p:extLst>
      <p:ext uri="{BB962C8B-B14F-4D97-AF65-F5344CB8AC3E}">
        <p14:creationId xmlns:p14="http://schemas.microsoft.com/office/powerpoint/2010/main" val="3188165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Рисунок 35"/>
          <p:cNvPicPr>
            <a:picLocks noChangeAspect="1"/>
          </p:cNvPicPr>
          <p:nvPr/>
        </p:nvPicPr>
        <p:blipFill>
          <a:blip r:embed="rId3"/>
          <a:stretch>
            <a:fillRect/>
          </a:stretch>
        </p:blipFill>
        <p:spPr>
          <a:xfrm>
            <a:off x="2352781" y="119395"/>
            <a:ext cx="5175475" cy="768091"/>
          </a:xfrm>
          <a:prstGeom prst="rect">
            <a:avLst/>
          </a:prstGeom>
        </p:spPr>
      </p:pic>
      <p:sp>
        <p:nvSpPr>
          <p:cNvPr id="3" name="TextBox 2"/>
          <p:cNvSpPr txBox="1"/>
          <p:nvPr/>
        </p:nvSpPr>
        <p:spPr>
          <a:xfrm>
            <a:off x="2250120" y="286661"/>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Промышленный комплекс</a:t>
            </a:r>
          </a:p>
        </p:txBody>
      </p:sp>
      <p:sp>
        <p:nvSpPr>
          <p:cNvPr id="52" name="TextBox 51"/>
          <p:cNvSpPr txBox="1"/>
          <p:nvPr/>
        </p:nvSpPr>
        <p:spPr>
          <a:xfrm>
            <a:off x="1188336" y="1903214"/>
            <a:ext cx="890921" cy="523220"/>
          </a:xfrm>
          <a:prstGeom prst="rect">
            <a:avLst/>
          </a:prstGeom>
          <a:noFill/>
        </p:spPr>
        <p:txBody>
          <a:bodyPr wrap="square" rtlCol="0">
            <a:spAutoFit/>
          </a:bodyPr>
          <a:lstStyle/>
          <a:p>
            <a:pPr algn="ctr"/>
            <a:r>
              <a:rPr lang="ru-RU" sz="2800" dirty="0" smtClean="0">
                <a:latin typeface="Open Sans Semibold" panose="020B0706030804020204" pitchFamily="34" charset="0"/>
                <a:ea typeface="Open Sans Semibold" panose="020B0706030804020204" pitchFamily="34" charset="0"/>
                <a:cs typeface="Open Sans Semibold" panose="020B0706030804020204" pitchFamily="34" charset="0"/>
              </a:rPr>
              <a:t>1</a:t>
            </a:r>
            <a:endParaRPr lang="ru-RU" sz="28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9" name="Рисунок 58"/>
          <p:cNvPicPr>
            <a:picLocks noChangeAspect="1"/>
          </p:cNvPicPr>
          <p:nvPr/>
        </p:nvPicPr>
        <p:blipFill>
          <a:blip r:embed="rId4" cstate="print">
            <a:lum bright="70000" contrast="-70000"/>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01170" y="1096927"/>
            <a:ext cx="2220680" cy="602976"/>
          </a:xfrm>
          <a:prstGeom prst="rect">
            <a:avLst/>
          </a:prstGeom>
        </p:spPr>
      </p:pic>
      <p:sp>
        <p:nvSpPr>
          <p:cNvPr id="61" name="TextBox 60"/>
          <p:cNvSpPr txBox="1"/>
          <p:nvPr/>
        </p:nvSpPr>
        <p:spPr>
          <a:xfrm>
            <a:off x="301171" y="1080875"/>
            <a:ext cx="2220680" cy="584775"/>
          </a:xfrm>
          <a:prstGeom prst="rect">
            <a:avLst/>
          </a:prstGeom>
          <a:noFill/>
        </p:spPr>
        <p:txBody>
          <a:bodyPr wrap="square" rtlCol="0">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Число предприятий</a:t>
            </a:r>
          </a:p>
        </p:txBody>
      </p:sp>
      <p:pic>
        <p:nvPicPr>
          <p:cNvPr id="2" name="Рисунок 1"/>
          <p:cNvPicPr>
            <a:picLocks noChangeAspect="1"/>
          </p:cNvPicPr>
          <p:nvPr/>
        </p:nvPicPr>
        <p:blipFill>
          <a:blip r:embed="rId6">
            <a:clrChange>
              <a:clrFrom>
                <a:srgbClr val="FFFFFF"/>
              </a:clrFrom>
              <a:clrTo>
                <a:srgbClr val="FFFFFF">
                  <a:alpha val="0"/>
                </a:srgbClr>
              </a:clrTo>
            </a:clrChange>
            <a:duotone>
              <a:prstClr val="black"/>
              <a:srgbClr val="00B050">
                <a:tint val="45000"/>
                <a:satMod val="400000"/>
              </a:srgbClr>
            </a:duotone>
          </a:blip>
          <a:stretch>
            <a:fillRect/>
          </a:stretch>
        </p:blipFill>
        <p:spPr>
          <a:xfrm flipH="1">
            <a:off x="624964" y="1796442"/>
            <a:ext cx="611966" cy="582450"/>
          </a:xfrm>
          <a:prstGeom prst="rect">
            <a:avLst/>
          </a:prstGeom>
        </p:spPr>
      </p:pic>
      <p:pic>
        <p:nvPicPr>
          <p:cNvPr id="75" name="Рисунок 74"/>
          <p:cNvPicPr>
            <a:picLocks noChangeAspect="1"/>
          </p:cNvPicPr>
          <p:nvPr/>
        </p:nvPicPr>
        <p:blipFill>
          <a:blip r:embed="rId7" cstate="print">
            <a:lum bright="70000" contrast="-70000"/>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44598" y="2514970"/>
            <a:ext cx="2161002" cy="667386"/>
          </a:xfrm>
          <a:prstGeom prst="rect">
            <a:avLst/>
          </a:prstGeom>
        </p:spPr>
      </p:pic>
      <p:sp>
        <p:nvSpPr>
          <p:cNvPr id="76" name="TextBox 75"/>
          <p:cNvSpPr txBox="1"/>
          <p:nvPr/>
        </p:nvSpPr>
        <p:spPr>
          <a:xfrm>
            <a:off x="389994" y="2562512"/>
            <a:ext cx="2161001" cy="615553"/>
          </a:xfrm>
          <a:prstGeom prst="rect">
            <a:avLst/>
          </a:prstGeom>
          <a:noFill/>
        </p:spPr>
        <p:txBody>
          <a:bodyPr wrap="square" rtlCol="0">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Численность</a:t>
            </a:r>
            <a:r>
              <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работающих</a:t>
            </a:r>
            <a:endPar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78" name="TextBox 77"/>
          <p:cNvSpPr txBox="1"/>
          <p:nvPr/>
        </p:nvSpPr>
        <p:spPr>
          <a:xfrm>
            <a:off x="542523" y="3312738"/>
            <a:ext cx="2533520" cy="523220"/>
          </a:xfrm>
          <a:prstGeom prst="rect">
            <a:avLst/>
          </a:prstGeom>
          <a:noFill/>
        </p:spPr>
        <p:txBody>
          <a:bodyPr wrap="square" rtlCol="0">
            <a:spAutoFit/>
          </a:bodyPr>
          <a:lstStyle/>
          <a:p>
            <a:pPr algn="ctr"/>
            <a:r>
              <a:rPr lang="ru-RU" sz="2800" b="1" dirty="0" smtClean="0">
                <a:latin typeface="Open Sans Semibold" panose="020B0706030804020204" pitchFamily="34" charset="0"/>
                <a:ea typeface="Open Sans Semibold" panose="020B0706030804020204" pitchFamily="34" charset="0"/>
                <a:cs typeface="Open Sans Semibold" panose="020B0706030804020204" pitchFamily="34" charset="0"/>
              </a:rPr>
              <a:t>36 </a:t>
            </a:r>
            <a:r>
              <a:rPr lang="ru-RU" sz="1200" b="1" dirty="0" smtClean="0">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200" b="1" dirty="0">
                <a:latin typeface="Open Sans Semibold" panose="020B0706030804020204" pitchFamily="34" charset="0"/>
                <a:ea typeface="Open Sans Semibold" panose="020B0706030804020204" pitchFamily="34" charset="0"/>
                <a:cs typeface="Open Sans Semibold" panose="020B0706030804020204" pitchFamily="34" charset="0"/>
              </a:rPr>
              <a:t>чел.</a:t>
            </a:r>
            <a:endParaRPr lang="ru-RU" sz="8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77" name="Рисунок 7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8926" y="3241232"/>
            <a:ext cx="581235" cy="611720"/>
          </a:xfrm>
          <a:prstGeom prst="rect">
            <a:avLst/>
          </a:prstGeom>
        </p:spPr>
      </p:pic>
      <p:graphicFrame>
        <p:nvGraphicFramePr>
          <p:cNvPr id="69" name="Диаграмма 68"/>
          <p:cNvGraphicFramePr/>
          <p:nvPr>
            <p:extLst>
              <p:ext uri="{D42A27DB-BD31-4B8C-83A1-F6EECF244321}">
                <p14:modId xmlns:p14="http://schemas.microsoft.com/office/powerpoint/2010/main" val="3869442593"/>
              </p:ext>
            </p:extLst>
          </p:nvPr>
        </p:nvGraphicFramePr>
        <p:xfrm>
          <a:off x="204274" y="4356493"/>
          <a:ext cx="2437922" cy="2347228"/>
        </p:xfrm>
        <a:graphic>
          <a:graphicData uri="http://schemas.openxmlformats.org/drawingml/2006/chart">
            <c:chart xmlns:c="http://schemas.openxmlformats.org/drawingml/2006/chart" xmlns:r="http://schemas.openxmlformats.org/officeDocument/2006/relationships" r:id="rId10"/>
          </a:graphicData>
        </a:graphic>
      </p:graphicFrame>
      <p:sp>
        <p:nvSpPr>
          <p:cNvPr id="56" name="TextBox 55"/>
          <p:cNvSpPr txBox="1"/>
          <p:nvPr/>
        </p:nvSpPr>
        <p:spPr>
          <a:xfrm>
            <a:off x="950996" y="22130"/>
            <a:ext cx="1237839" cy="938719"/>
          </a:xfrm>
          <a:prstGeom prst="rect">
            <a:avLst/>
          </a:prstGeom>
          <a:noFill/>
        </p:spPr>
        <p:txBody>
          <a:bodyPr wrap="none" rtlCol="0">
            <a:spAutoFit/>
          </a:bodyPr>
          <a:lstStyle/>
          <a:p>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 </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70" name="Рисунок 69"/>
          <p:cNvPicPr>
            <a:picLocks noChangeAspect="1"/>
          </p:cNvPicPr>
          <p:nvPr/>
        </p:nvPicPr>
        <p:blipFill>
          <a:blip r:embed="rId11"/>
          <a:stretch>
            <a:fillRect/>
          </a:stretch>
        </p:blipFill>
        <p:spPr>
          <a:xfrm>
            <a:off x="219455" y="119395"/>
            <a:ext cx="737118" cy="821356"/>
          </a:xfrm>
          <a:prstGeom prst="rect">
            <a:avLst/>
          </a:prstGeom>
        </p:spPr>
      </p:pic>
      <p:pic>
        <p:nvPicPr>
          <p:cNvPr id="71" name="Рисунок 7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150654" y="1393701"/>
            <a:ext cx="1476052" cy="1519556"/>
          </a:xfrm>
          <a:prstGeom prst="rect">
            <a:avLst/>
          </a:prstGeom>
        </p:spPr>
      </p:pic>
      <p:pic>
        <p:nvPicPr>
          <p:cNvPr id="80" name="Рисунок 79"/>
          <p:cNvPicPr>
            <a:picLocks noChangeAspect="1"/>
          </p:cNvPicPr>
          <p:nvPr/>
        </p:nvPicPr>
        <p:blipFill>
          <a:blip r:embed="rId13" cstate="print">
            <a:duotone>
              <a:prstClr val="black"/>
              <a:srgbClr val="0070C0">
                <a:tint val="45000"/>
                <a:satMod val="400000"/>
              </a:srgbClr>
            </a:duotone>
            <a:extLst>
              <a:ext uri="{28A0092B-C50C-407E-A947-70E740481C1C}">
                <a14:useLocalDpi xmlns:a14="http://schemas.microsoft.com/office/drawing/2010/main" val="0"/>
              </a:ext>
            </a:extLst>
          </a:blip>
          <a:stretch>
            <a:fillRect/>
          </a:stretch>
        </p:blipFill>
        <p:spPr>
          <a:xfrm>
            <a:off x="3093107" y="1304428"/>
            <a:ext cx="1571057" cy="1608829"/>
          </a:xfrm>
          <a:prstGeom prst="rect">
            <a:avLst/>
          </a:prstGeom>
        </p:spPr>
      </p:pic>
      <p:sp>
        <p:nvSpPr>
          <p:cNvPr id="85" name="TextBox 84"/>
          <p:cNvSpPr txBox="1"/>
          <p:nvPr/>
        </p:nvSpPr>
        <p:spPr>
          <a:xfrm>
            <a:off x="7112117" y="7190343"/>
            <a:ext cx="4161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16</a:t>
            </a:r>
          </a:p>
        </p:txBody>
      </p:sp>
      <p:sp>
        <p:nvSpPr>
          <p:cNvPr id="98" name="TextBox 97"/>
          <p:cNvSpPr txBox="1"/>
          <p:nvPr/>
        </p:nvSpPr>
        <p:spPr>
          <a:xfrm>
            <a:off x="4542957" y="1304428"/>
            <a:ext cx="2569159" cy="600164"/>
          </a:xfrm>
          <a:prstGeom prst="rect">
            <a:avLst/>
          </a:prstGeom>
          <a:noFill/>
        </p:spPr>
        <p:txBody>
          <a:bodyPr wrap="square" rtlCol="0">
            <a:spAutoFit/>
          </a:bodyPr>
          <a:lstStyle/>
          <a:p>
            <a:pPr algn="ctr"/>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lgn="ctr"/>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Производство и распределение воды, электроэнергии и газа</a:t>
            </a:r>
          </a:p>
        </p:txBody>
      </p:sp>
      <p:sp>
        <p:nvSpPr>
          <p:cNvPr id="99" name="TextBox 98"/>
          <p:cNvSpPr txBox="1"/>
          <p:nvPr/>
        </p:nvSpPr>
        <p:spPr>
          <a:xfrm>
            <a:off x="4461777" y="2426434"/>
            <a:ext cx="2650339" cy="769441"/>
          </a:xfrm>
          <a:prstGeom prst="rect">
            <a:avLst/>
          </a:prstGeom>
          <a:noFill/>
        </p:spPr>
        <p:txBody>
          <a:bodyPr wrap="square" rtlCol="0">
            <a:spAutoFit/>
          </a:bodyPr>
          <a:lstStyle/>
          <a:p>
            <a:pPr algn="ctr"/>
            <a:endParaRPr lang="ru-RU" sz="1100"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ru-RU" sz="1100" dirty="0">
              <a:latin typeface="Open Sans" panose="020B0606030504020204" pitchFamily="34" charset="0"/>
              <a:ea typeface="Open Sans" panose="020B0606030504020204" pitchFamily="34" charset="0"/>
              <a:cs typeface="Open Sans" panose="020B0606030504020204" pitchFamily="34" charset="0"/>
            </a:endParaRPr>
          </a:p>
          <a:p>
            <a:pPr algn="ctr"/>
            <a:r>
              <a:rPr lang="ru-RU" sz="1100" dirty="0">
                <a:latin typeface="Open Sans" panose="020B0606030504020204" pitchFamily="34" charset="0"/>
                <a:ea typeface="Open Sans" panose="020B0606030504020204" pitchFamily="34" charset="0"/>
                <a:cs typeface="Open Sans" panose="020B0606030504020204" pitchFamily="34" charset="0"/>
              </a:rPr>
              <a:t>МУП </a:t>
            </a:r>
            <a:r>
              <a:rPr lang="ru-RU" sz="1100" dirty="0" smtClean="0">
                <a:latin typeface="Open Sans" panose="020B0606030504020204" pitchFamily="34" charset="0"/>
                <a:ea typeface="Open Sans" panose="020B0606030504020204" pitchFamily="34" charset="0"/>
                <a:cs typeface="Open Sans" panose="020B0606030504020204" pitchFamily="34" charset="0"/>
              </a:rPr>
              <a:t>«</a:t>
            </a:r>
            <a:r>
              <a:rPr lang="ru-RU" sz="1100" dirty="0" err="1" smtClean="0">
                <a:latin typeface="Open Sans" panose="020B0606030504020204" pitchFamily="34" charset="0"/>
                <a:ea typeface="Open Sans" panose="020B0606030504020204" pitchFamily="34" charset="0"/>
                <a:cs typeface="Open Sans" panose="020B0606030504020204" pitchFamily="34" charset="0"/>
              </a:rPr>
              <a:t>Монастырщинские</a:t>
            </a:r>
            <a:r>
              <a:rPr lang="ru-RU" sz="1100" dirty="0" smtClean="0">
                <a:latin typeface="Open Sans" panose="020B0606030504020204" pitchFamily="34" charset="0"/>
                <a:ea typeface="Open Sans" panose="020B0606030504020204" pitchFamily="34" charset="0"/>
                <a:cs typeface="Open Sans" panose="020B0606030504020204" pitchFamily="34" charset="0"/>
              </a:rPr>
              <a:t> коммунальные системы»</a:t>
            </a:r>
            <a:endParaRPr lang="ru-RU" sz="1100" dirty="0">
              <a:latin typeface="Open Sans" panose="020B0606030504020204" pitchFamily="34" charset="0"/>
              <a:ea typeface="Open Sans" panose="020B0606030504020204" pitchFamily="34" charset="0"/>
              <a:cs typeface="Open Sans" panose="020B0606030504020204" pitchFamily="34" charset="0"/>
            </a:endParaRPr>
          </a:p>
        </p:txBody>
      </p:sp>
      <p:sp>
        <p:nvSpPr>
          <p:cNvPr id="100" name="TextBox 99"/>
          <p:cNvSpPr txBox="1"/>
          <p:nvPr/>
        </p:nvSpPr>
        <p:spPr>
          <a:xfrm>
            <a:off x="4639439" y="2194560"/>
            <a:ext cx="2374515" cy="523220"/>
          </a:xfrm>
          <a:prstGeom prst="rect">
            <a:avLst/>
          </a:prstGeom>
          <a:noFill/>
        </p:spPr>
        <p:txBody>
          <a:bodyPr wrap="square" rtlCol="0">
            <a:spAutoFit/>
          </a:bodyPr>
          <a:lstStyle/>
          <a:p>
            <a:pPr algn="ctr"/>
            <a:endParaRPr lang="ru-RU" sz="1400" b="1" dirty="0">
              <a:latin typeface="Open Sans" panose="020B0606030504020204" pitchFamily="34" charset="0"/>
              <a:ea typeface="Open Sans" panose="020B0606030504020204" pitchFamily="34" charset="0"/>
              <a:cs typeface="Open Sans" panose="020B0606030504020204" pitchFamily="34" charset="0"/>
            </a:endParaRPr>
          </a:p>
          <a:p>
            <a:pPr algn="ctr"/>
            <a:r>
              <a:rPr lang="ru-RU" sz="1400" b="1" dirty="0" smtClean="0">
                <a:latin typeface="Open Sans" panose="020B0606030504020204" pitchFamily="34" charset="0"/>
                <a:ea typeface="Open Sans" panose="020B0606030504020204" pitchFamily="34" charset="0"/>
                <a:cs typeface="Open Sans" panose="020B0606030504020204" pitchFamily="34" charset="0"/>
              </a:rPr>
              <a:t>14,99 </a:t>
            </a:r>
            <a:r>
              <a:rPr lang="ru-RU" sz="1400" b="1" dirty="0">
                <a:latin typeface="Open Sans" panose="020B0606030504020204" pitchFamily="34" charset="0"/>
                <a:ea typeface="Open Sans" panose="020B0606030504020204" pitchFamily="34" charset="0"/>
                <a:cs typeface="Open Sans" panose="020B0606030504020204" pitchFamily="34" charset="0"/>
              </a:rPr>
              <a:t>млн. руб.</a:t>
            </a:r>
          </a:p>
        </p:txBody>
      </p:sp>
      <p:pic>
        <p:nvPicPr>
          <p:cNvPr id="4" name="Рисунок 3">
            <a:extLst>
              <a:ext uri="{FF2B5EF4-FFF2-40B4-BE49-F238E27FC236}">
                <a16:creationId xmlns:a16="http://schemas.microsoft.com/office/drawing/2014/main" id="{7A59F241-5C69-7FB2-7600-CD50B9A0E15C}"/>
              </a:ext>
            </a:extLst>
          </p:cNvPr>
          <p:cNvPicPr>
            <a:picLocks noChangeAspect="1"/>
          </p:cNvPicPr>
          <p:nvPr/>
        </p:nvPicPr>
        <p:blipFill>
          <a:blip r:embed="rId14"/>
          <a:stretch>
            <a:fillRect/>
          </a:stretch>
        </p:blipFill>
        <p:spPr>
          <a:xfrm>
            <a:off x="0" y="6657723"/>
            <a:ext cx="2799495" cy="901689"/>
          </a:xfrm>
          <a:prstGeom prst="rect">
            <a:avLst/>
          </a:prstGeom>
        </p:spPr>
      </p:pic>
    </p:spTree>
    <p:extLst>
      <p:ext uri="{BB962C8B-B14F-4D97-AF65-F5344CB8AC3E}">
        <p14:creationId xmlns:p14="http://schemas.microsoft.com/office/powerpoint/2010/main" val="2375574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25594" y="5139493"/>
            <a:ext cx="3944892" cy="1902345"/>
          </a:xfrm>
          <a:prstGeom prst="rect">
            <a:avLst/>
          </a:prstGeom>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44257" y="1647131"/>
            <a:ext cx="1230061" cy="1196713"/>
          </a:xfrm>
          <a:prstGeom prst="rect">
            <a:avLst/>
          </a:prstGeom>
        </p:spPr>
      </p:pic>
      <p:pic>
        <p:nvPicPr>
          <p:cNvPr id="13" name="Рисунок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81520" y="3180543"/>
            <a:ext cx="1249267" cy="1249267"/>
          </a:xfrm>
          <a:prstGeom prst="rect">
            <a:avLst/>
          </a:prstGeom>
        </p:spPr>
      </p:pic>
      <p:pic>
        <p:nvPicPr>
          <p:cNvPr id="12" name="Рисунок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17585" y="3196637"/>
            <a:ext cx="1245528" cy="1245528"/>
          </a:xfrm>
          <a:prstGeom prst="rect">
            <a:avLst/>
          </a:prstGeom>
        </p:spPr>
      </p:pic>
      <p:pic>
        <p:nvPicPr>
          <p:cNvPr id="7" name="Рисунок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10584" y="3191261"/>
            <a:ext cx="1248127" cy="1248127"/>
          </a:xfrm>
          <a:prstGeom prst="rect">
            <a:avLst/>
          </a:prstGeom>
        </p:spPr>
      </p:pic>
      <p:pic>
        <p:nvPicPr>
          <p:cNvPr id="6" name="Рисунок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19152" y="1672241"/>
            <a:ext cx="1172146" cy="1172146"/>
          </a:xfrm>
          <a:prstGeom prst="rect">
            <a:avLst/>
          </a:prstGeom>
        </p:spPr>
      </p:pic>
      <p:pic>
        <p:nvPicPr>
          <p:cNvPr id="2" name="Рисунок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63976" y="1673959"/>
            <a:ext cx="1167767" cy="1167767"/>
          </a:xfrm>
          <a:prstGeom prst="rect">
            <a:avLst/>
          </a:prstGeom>
        </p:spPr>
      </p:pic>
      <p:pic>
        <p:nvPicPr>
          <p:cNvPr id="35" name="Рисунок 34"/>
          <p:cNvPicPr>
            <a:picLocks noChangeAspect="1"/>
          </p:cNvPicPr>
          <p:nvPr/>
        </p:nvPicPr>
        <p:blipFill>
          <a:blip r:embed="rId11" cstate="print">
            <a:lum bright="70000" contrast="-70000"/>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313289" y="5297342"/>
            <a:ext cx="3329273" cy="710958"/>
          </a:xfrm>
          <a:prstGeom prst="rect">
            <a:avLst/>
          </a:prstGeom>
        </p:spPr>
      </p:pic>
      <p:pic>
        <p:nvPicPr>
          <p:cNvPr id="42" name="Рисунок 41"/>
          <p:cNvPicPr>
            <a:picLocks noChangeAspect="1"/>
          </p:cNvPicPr>
          <p:nvPr/>
        </p:nvPicPr>
        <p:blipFill>
          <a:blip r:embed="rId13" cstate="print">
            <a:lum bright="70000" contrast="-70000"/>
            <a:extLst>
              <a:ext uri="{BEBA8EAE-BF5A-486C-A8C5-ECC9F3942E4B}">
                <a14:imgProps xmlns:a14="http://schemas.microsoft.com/office/drawing/2010/main">
                  <a14:imgLayer r:embed="rId1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8296" y="1299976"/>
            <a:ext cx="2457946" cy="629077"/>
          </a:xfrm>
          <a:prstGeom prst="rect">
            <a:avLst/>
          </a:prstGeom>
        </p:spPr>
      </p:pic>
      <p:pic>
        <p:nvPicPr>
          <p:cNvPr id="22" name="Рисунок 21"/>
          <p:cNvPicPr>
            <a:picLocks noChangeAspect="1"/>
          </p:cNvPicPr>
          <p:nvPr/>
        </p:nvPicPr>
        <p:blipFill>
          <a:blip r:embed="rId15"/>
          <a:stretch>
            <a:fillRect/>
          </a:stretch>
        </p:blipFill>
        <p:spPr>
          <a:xfrm>
            <a:off x="2203839" y="176616"/>
            <a:ext cx="5355836" cy="768091"/>
          </a:xfrm>
          <a:prstGeom prst="rect">
            <a:avLst/>
          </a:prstGeom>
        </p:spPr>
      </p:pic>
      <p:sp>
        <p:nvSpPr>
          <p:cNvPr id="3" name="TextBox 2"/>
          <p:cNvSpPr txBox="1"/>
          <p:nvPr/>
        </p:nvSpPr>
        <p:spPr>
          <a:xfrm>
            <a:off x="2060734" y="315440"/>
            <a:ext cx="5498941"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Сельское хозяйство</a:t>
            </a:r>
          </a:p>
        </p:txBody>
      </p:sp>
      <p:pic>
        <p:nvPicPr>
          <p:cNvPr id="40" name="Рисунок 3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45960" y="2013201"/>
            <a:ext cx="703970" cy="703970"/>
          </a:xfrm>
          <a:prstGeom prst="rect">
            <a:avLst/>
          </a:prstGeom>
        </p:spPr>
      </p:pic>
      <p:sp>
        <p:nvSpPr>
          <p:cNvPr id="76" name="TextBox 75"/>
          <p:cNvSpPr txBox="1"/>
          <p:nvPr/>
        </p:nvSpPr>
        <p:spPr>
          <a:xfrm>
            <a:off x="1267025" y="2132396"/>
            <a:ext cx="717393" cy="584775"/>
          </a:xfrm>
          <a:prstGeom prst="rect">
            <a:avLst/>
          </a:prstGeom>
          <a:noFill/>
        </p:spPr>
        <p:txBody>
          <a:bodyPr wrap="square" rtlCol="0">
            <a:spAutoFit/>
          </a:bodyPr>
          <a:lstStyle/>
          <a:p>
            <a:pPr algn="ctr"/>
            <a:r>
              <a:rPr lang="ru-RU" sz="3200" b="1" dirty="0" smtClean="0">
                <a:solidFill>
                  <a:schemeClr val="accent1">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18</a:t>
            </a:r>
            <a:endParaRPr lang="ru-RU" sz="3200" b="1" dirty="0">
              <a:solidFill>
                <a:schemeClr val="accent1">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78" name="Рисунок 77"/>
          <p:cNvPicPr>
            <a:picLocks noChangeAspect="1"/>
          </p:cNvPicPr>
          <p:nvPr/>
        </p:nvPicPr>
        <p:blipFill>
          <a:blip r:embed="rId17" cstate="print">
            <a:lum bright="70000" contrast="-70000"/>
            <a:extLst>
              <a:ext uri="{BEBA8EAE-BF5A-486C-A8C5-ECC9F3942E4B}">
                <a14:imgProps xmlns:a14="http://schemas.microsoft.com/office/drawing/2010/main">
                  <a14:imgLayer r:embed="rId18">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4172" y="3102379"/>
            <a:ext cx="2449953" cy="504138"/>
          </a:xfrm>
          <a:prstGeom prst="rect">
            <a:avLst/>
          </a:prstGeom>
        </p:spPr>
      </p:pic>
      <p:sp>
        <p:nvSpPr>
          <p:cNvPr id="8" name="TextBox 7"/>
          <p:cNvSpPr txBox="1"/>
          <p:nvPr/>
        </p:nvSpPr>
        <p:spPr>
          <a:xfrm>
            <a:off x="176853" y="3124531"/>
            <a:ext cx="2437272" cy="523220"/>
          </a:xfrm>
          <a:prstGeom prst="rect">
            <a:avLst/>
          </a:prstGeom>
          <a:noFill/>
        </p:spPr>
        <p:txBody>
          <a:bodyPr wrap="square" rtlCol="0">
            <a:spAutoFit/>
          </a:bodyPr>
          <a:lstStyle/>
          <a:p>
            <a:pPr algn="ctr"/>
            <a:r>
              <a:rPr lang="ru-RU" sz="1400" b="1"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Структура сельского хозяйства</a:t>
            </a:r>
          </a:p>
        </p:txBody>
      </p:sp>
      <p:sp>
        <p:nvSpPr>
          <p:cNvPr id="96" name="TextBox 95"/>
          <p:cNvSpPr txBox="1"/>
          <p:nvPr/>
        </p:nvSpPr>
        <p:spPr>
          <a:xfrm>
            <a:off x="2791412" y="1058109"/>
            <a:ext cx="4595395" cy="523220"/>
          </a:xfrm>
          <a:prstGeom prst="rect">
            <a:avLst/>
          </a:prstGeom>
          <a:noFill/>
        </p:spPr>
        <p:txBody>
          <a:bodyPr wrap="square" rtlCol="0">
            <a:spAutoFit/>
          </a:bodyPr>
          <a:lstStyle/>
          <a:p>
            <a:pPr algn="ctr"/>
            <a:r>
              <a:rPr lang="ru-RU" sz="14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Производство основных видов продукции во всех категориях хозяйств</a:t>
            </a:r>
          </a:p>
        </p:txBody>
      </p:sp>
      <p:sp>
        <p:nvSpPr>
          <p:cNvPr id="19" name="TextBox 18"/>
          <p:cNvSpPr txBox="1"/>
          <p:nvPr/>
        </p:nvSpPr>
        <p:spPr>
          <a:xfrm>
            <a:off x="2567423" y="4727394"/>
            <a:ext cx="4461233" cy="338554"/>
          </a:xfrm>
          <a:prstGeom prst="rect">
            <a:avLst/>
          </a:prstGeom>
          <a:noFill/>
        </p:spPr>
        <p:txBody>
          <a:bodyPr wrap="square" rtlCol="0">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Основные задачи на период до </a:t>
            </a: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2026 </a:t>
            </a: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года</a:t>
            </a:r>
          </a:p>
        </p:txBody>
      </p:sp>
      <p:pic>
        <p:nvPicPr>
          <p:cNvPr id="4" name="Рисунок 3"/>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868052" y="5368780"/>
            <a:ext cx="253843" cy="267857"/>
          </a:xfrm>
          <a:prstGeom prst="rect">
            <a:avLst/>
          </a:prstGeom>
        </p:spPr>
      </p:pic>
      <p:sp>
        <p:nvSpPr>
          <p:cNvPr id="27" name="TextBox 26"/>
          <p:cNvSpPr txBox="1"/>
          <p:nvPr/>
        </p:nvSpPr>
        <p:spPr>
          <a:xfrm>
            <a:off x="7083776" y="7190343"/>
            <a:ext cx="409407"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17</a:t>
            </a:r>
          </a:p>
        </p:txBody>
      </p:sp>
      <p:sp>
        <p:nvSpPr>
          <p:cNvPr id="30" name="TextBox 29"/>
          <p:cNvSpPr txBox="1"/>
          <p:nvPr/>
        </p:nvSpPr>
        <p:spPr>
          <a:xfrm>
            <a:off x="176853" y="1322126"/>
            <a:ext cx="2449389" cy="584775"/>
          </a:xfrm>
          <a:prstGeom prst="rect">
            <a:avLst/>
          </a:prstGeom>
          <a:noFill/>
        </p:spPr>
        <p:txBody>
          <a:bodyPr wrap="square" rtlCol="0">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Число </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предприятий</a:t>
            </a:r>
          </a:p>
        </p:txBody>
      </p:sp>
      <p:pic>
        <p:nvPicPr>
          <p:cNvPr id="32" name="Рисунок 3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868052" y="6042761"/>
            <a:ext cx="253843" cy="267857"/>
          </a:xfrm>
          <a:prstGeom prst="rect">
            <a:avLst/>
          </a:prstGeom>
        </p:spPr>
      </p:pic>
      <p:sp>
        <p:nvSpPr>
          <p:cNvPr id="9" name="TextBox 8"/>
          <p:cNvSpPr txBox="1"/>
          <p:nvPr/>
        </p:nvSpPr>
        <p:spPr>
          <a:xfrm>
            <a:off x="3121895" y="5332122"/>
            <a:ext cx="3721533" cy="646331"/>
          </a:xfrm>
          <a:prstGeom prst="rect">
            <a:avLst/>
          </a:prstGeom>
          <a:noFill/>
        </p:spPr>
        <p:txBody>
          <a:bodyPr wrap="square" rtlCol="0">
            <a:spAutoFit/>
          </a:bodyPr>
          <a:lstStyle/>
          <a:p>
            <a:r>
              <a:rPr lang="ru-RU" sz="1200" dirty="0">
                <a:latin typeface="Open Sans" panose="020B0606030504020204" pitchFamily="34" charset="0"/>
                <a:ea typeface="Open Sans" panose="020B0606030504020204" pitchFamily="34" charset="0"/>
                <a:cs typeface="Open Sans" panose="020B0606030504020204" pitchFamily="34" charset="0"/>
              </a:rPr>
              <a:t>Стимулирование инновационной деятельности и инновационного развития агропромышленного комплекса</a:t>
            </a:r>
          </a:p>
        </p:txBody>
      </p:sp>
      <p:sp>
        <p:nvSpPr>
          <p:cNvPr id="10" name="TextBox 9"/>
          <p:cNvSpPr txBox="1"/>
          <p:nvPr/>
        </p:nvSpPr>
        <p:spPr>
          <a:xfrm>
            <a:off x="3075449" y="1859815"/>
            <a:ext cx="960520" cy="830997"/>
          </a:xfrm>
          <a:prstGeom prst="rect">
            <a:avLst/>
          </a:prstGeom>
          <a:noFill/>
        </p:spPr>
        <p:txBody>
          <a:bodyPr wrap="none" rtlCol="0">
            <a:spAutoFit/>
          </a:bodyPr>
          <a:lstStyle/>
          <a:p>
            <a:pPr algn="ctr"/>
            <a:r>
              <a:rPr lang="ru-RU" sz="2400" b="1"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21200</a:t>
            </a:r>
            <a:endParaRPr lang="ru-RU" sz="2400"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a:p>
            <a:pPr algn="ctr"/>
            <a:r>
              <a:rPr lang="ru-RU" sz="2400" b="1" dirty="0">
                <a:solidFill>
                  <a:srgbClr val="FFFFFF"/>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тонн</a:t>
            </a:r>
          </a:p>
        </p:txBody>
      </p:sp>
      <p:sp>
        <p:nvSpPr>
          <p:cNvPr id="34" name="TextBox 33"/>
          <p:cNvSpPr txBox="1"/>
          <p:nvPr/>
        </p:nvSpPr>
        <p:spPr>
          <a:xfrm>
            <a:off x="3082956" y="5996389"/>
            <a:ext cx="2901637" cy="1384995"/>
          </a:xfrm>
          <a:prstGeom prst="rect">
            <a:avLst/>
          </a:prstGeom>
          <a:noFill/>
        </p:spPr>
        <p:txBody>
          <a:bodyPr wrap="square" rtlCol="0">
            <a:spAutoFit/>
          </a:bodyPr>
          <a:lstStyle/>
          <a:p>
            <a:r>
              <a:rPr lang="ru-RU" sz="1200" dirty="0">
                <a:latin typeface="Open Sans" panose="020B0606030504020204" pitchFamily="34" charset="0"/>
                <a:ea typeface="Open Sans" panose="020B0606030504020204" pitchFamily="34" charset="0"/>
                <a:cs typeface="Open Sans" panose="020B0606030504020204" pitchFamily="34" charset="0"/>
              </a:rPr>
              <a:t>Вовлечение в оборот неиспользуемых земель сельскохозяйственного назначения</a:t>
            </a:r>
          </a:p>
          <a:p>
            <a:endParaRPr lang="ru-RU" sz="1200" dirty="0">
              <a:latin typeface="Open Sans" panose="020B0606030504020204" pitchFamily="34" charset="0"/>
              <a:ea typeface="Open Sans" panose="020B0606030504020204" pitchFamily="34" charset="0"/>
              <a:cs typeface="Open Sans" panose="020B0606030504020204" pitchFamily="34" charset="0"/>
            </a:endParaRPr>
          </a:p>
          <a:p>
            <a:r>
              <a:rPr lang="ru-RU" sz="1200" dirty="0">
                <a:latin typeface="Open Sans" panose="020B0606030504020204" pitchFamily="34" charset="0"/>
                <a:ea typeface="Open Sans" panose="020B0606030504020204" pitchFamily="34" charset="0"/>
                <a:cs typeface="Open Sans" panose="020B0606030504020204" pitchFamily="34" charset="0"/>
              </a:rPr>
              <a:t>Открытие агропредприятий СППК</a:t>
            </a:r>
          </a:p>
          <a:p>
            <a:endParaRPr lang="ru-RU" sz="1200" dirty="0">
              <a:latin typeface="Open Sans" panose="020B0606030504020204" pitchFamily="34" charset="0"/>
              <a:ea typeface="Open Sans" panose="020B0606030504020204" pitchFamily="34" charset="0"/>
              <a:cs typeface="Open Sans" panose="020B0606030504020204" pitchFamily="34" charset="0"/>
            </a:endParaRPr>
          </a:p>
          <a:p>
            <a:endParaRPr lang="ru-RU"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36" name="TextBox 35"/>
          <p:cNvSpPr txBox="1"/>
          <p:nvPr/>
        </p:nvSpPr>
        <p:spPr>
          <a:xfrm>
            <a:off x="2833846" y="2825363"/>
            <a:ext cx="1478389" cy="261610"/>
          </a:xfrm>
          <a:prstGeom prst="rect">
            <a:avLst/>
          </a:prstGeom>
          <a:noFill/>
        </p:spPr>
        <p:txBody>
          <a:bodyPr wrap="square" rtlCol="0">
            <a:spAutoFit/>
          </a:bodyPr>
          <a:lstStyle/>
          <a:p>
            <a:pPr algn="ctr"/>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зерно</a:t>
            </a:r>
          </a:p>
        </p:txBody>
      </p:sp>
      <p:sp>
        <p:nvSpPr>
          <p:cNvPr id="44" name="TextBox 43"/>
          <p:cNvSpPr txBox="1"/>
          <p:nvPr/>
        </p:nvSpPr>
        <p:spPr>
          <a:xfrm>
            <a:off x="4722114" y="1859815"/>
            <a:ext cx="813043" cy="830997"/>
          </a:xfrm>
          <a:prstGeom prst="rect">
            <a:avLst/>
          </a:prstGeom>
          <a:noFill/>
        </p:spPr>
        <p:txBody>
          <a:bodyPr wrap="none" rtlCol="0">
            <a:spAutoFit/>
          </a:bodyPr>
          <a:lstStyle/>
          <a:p>
            <a:pPr algn="ctr"/>
            <a:r>
              <a:rPr lang="ru-RU" sz="2400" b="1"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4860</a:t>
            </a:r>
            <a:endParaRPr lang="ru-RU" sz="2400"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a:p>
            <a:pPr algn="ctr"/>
            <a:r>
              <a:rPr lang="ru-RU" sz="2400"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тонн</a:t>
            </a:r>
          </a:p>
        </p:txBody>
      </p:sp>
      <p:sp>
        <p:nvSpPr>
          <p:cNvPr id="45" name="TextBox 44"/>
          <p:cNvSpPr txBox="1"/>
          <p:nvPr/>
        </p:nvSpPr>
        <p:spPr>
          <a:xfrm>
            <a:off x="6370405" y="1804446"/>
            <a:ext cx="739882" cy="830997"/>
          </a:xfrm>
          <a:prstGeom prst="rect">
            <a:avLst/>
          </a:prstGeom>
          <a:noFill/>
        </p:spPr>
        <p:txBody>
          <a:bodyPr wrap="none" rtlCol="0">
            <a:spAutoFit/>
          </a:bodyPr>
          <a:lstStyle/>
          <a:p>
            <a:pPr algn="ctr"/>
            <a:r>
              <a:rPr lang="ru-RU" sz="2400" b="1" dirty="0" smtClean="0">
                <a:solidFill>
                  <a:srgbClr val="FF0000"/>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a:t>
            </a:r>
            <a:r>
              <a:rPr lang="ru-RU" sz="2400" b="1"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670</a:t>
            </a:r>
            <a:endParaRPr lang="ru-RU" sz="2400"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a:p>
            <a:pPr algn="ctr"/>
            <a:r>
              <a:rPr lang="ru-RU" sz="2400"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тонн</a:t>
            </a:r>
          </a:p>
        </p:txBody>
      </p:sp>
      <p:sp>
        <p:nvSpPr>
          <p:cNvPr id="46" name="TextBox 45"/>
          <p:cNvSpPr txBox="1"/>
          <p:nvPr/>
        </p:nvSpPr>
        <p:spPr>
          <a:xfrm>
            <a:off x="4388458" y="2828300"/>
            <a:ext cx="1478389" cy="261610"/>
          </a:xfrm>
          <a:prstGeom prst="rect">
            <a:avLst/>
          </a:prstGeom>
          <a:noFill/>
        </p:spPr>
        <p:txBody>
          <a:bodyPr wrap="square" rtlCol="0">
            <a:spAutoFit/>
          </a:bodyPr>
          <a:lstStyle/>
          <a:p>
            <a:pPr algn="ctr"/>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картофель</a:t>
            </a:r>
          </a:p>
        </p:txBody>
      </p:sp>
      <p:sp>
        <p:nvSpPr>
          <p:cNvPr id="47" name="TextBox 46"/>
          <p:cNvSpPr txBox="1"/>
          <p:nvPr/>
        </p:nvSpPr>
        <p:spPr>
          <a:xfrm>
            <a:off x="5966030" y="2828300"/>
            <a:ext cx="1478389" cy="261610"/>
          </a:xfrm>
          <a:prstGeom prst="rect">
            <a:avLst/>
          </a:prstGeom>
          <a:noFill/>
        </p:spPr>
        <p:txBody>
          <a:bodyPr wrap="square" rtlCol="0">
            <a:spAutoFit/>
          </a:bodyPr>
          <a:lstStyle/>
          <a:p>
            <a:pPr algn="ctr"/>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овощи</a:t>
            </a:r>
          </a:p>
        </p:txBody>
      </p:sp>
      <p:sp>
        <p:nvSpPr>
          <p:cNvPr id="60" name="TextBox 59"/>
          <p:cNvSpPr txBox="1"/>
          <p:nvPr/>
        </p:nvSpPr>
        <p:spPr>
          <a:xfrm>
            <a:off x="2895452" y="4460916"/>
            <a:ext cx="1478389" cy="261610"/>
          </a:xfrm>
          <a:prstGeom prst="rect">
            <a:avLst/>
          </a:prstGeom>
          <a:noFill/>
        </p:spPr>
        <p:txBody>
          <a:bodyPr wrap="square" rtlCol="0">
            <a:spAutoFit/>
          </a:bodyPr>
          <a:lstStyle/>
          <a:p>
            <a:pPr algn="ctr"/>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молоко</a:t>
            </a:r>
          </a:p>
        </p:txBody>
      </p:sp>
      <p:sp>
        <p:nvSpPr>
          <p:cNvPr id="61" name="TextBox 60"/>
          <p:cNvSpPr txBox="1"/>
          <p:nvPr/>
        </p:nvSpPr>
        <p:spPr>
          <a:xfrm>
            <a:off x="4466958" y="4463044"/>
            <a:ext cx="1478389" cy="261610"/>
          </a:xfrm>
          <a:prstGeom prst="rect">
            <a:avLst/>
          </a:prstGeom>
          <a:noFill/>
        </p:spPr>
        <p:txBody>
          <a:bodyPr wrap="square" rtlCol="0">
            <a:spAutoFit/>
          </a:bodyPr>
          <a:lstStyle/>
          <a:p>
            <a:pPr algn="ctr"/>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яйцо</a:t>
            </a:r>
          </a:p>
        </p:txBody>
      </p:sp>
      <p:sp>
        <p:nvSpPr>
          <p:cNvPr id="62" name="TextBox 61"/>
          <p:cNvSpPr txBox="1"/>
          <p:nvPr/>
        </p:nvSpPr>
        <p:spPr>
          <a:xfrm>
            <a:off x="6001152" y="4348854"/>
            <a:ext cx="1478389" cy="430887"/>
          </a:xfrm>
          <a:prstGeom prst="rect">
            <a:avLst/>
          </a:prstGeom>
          <a:noFill/>
        </p:spPr>
        <p:txBody>
          <a:bodyPr wrap="square" rtlCol="0">
            <a:spAutoFit/>
          </a:bodyPr>
          <a:lstStyle/>
          <a:p>
            <a:pPr algn="ctr"/>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мясо скота и птицы</a:t>
            </a:r>
          </a:p>
        </p:txBody>
      </p:sp>
      <p:sp>
        <p:nvSpPr>
          <p:cNvPr id="64" name="TextBox 63"/>
          <p:cNvSpPr txBox="1"/>
          <p:nvPr/>
        </p:nvSpPr>
        <p:spPr>
          <a:xfrm>
            <a:off x="3050334" y="3423194"/>
            <a:ext cx="1179823" cy="830997"/>
          </a:xfrm>
          <a:prstGeom prst="rect">
            <a:avLst/>
          </a:prstGeom>
          <a:noFill/>
        </p:spPr>
        <p:txBody>
          <a:bodyPr wrap="square" rtlCol="0">
            <a:spAutoFit/>
          </a:bodyPr>
          <a:lstStyle/>
          <a:p>
            <a:pPr algn="ctr"/>
            <a:r>
              <a:rPr lang="ru-RU" sz="2400" b="1"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7640</a:t>
            </a:r>
            <a:endParaRPr lang="ru-RU" sz="2400"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a:p>
            <a:pPr algn="ctr"/>
            <a:r>
              <a:rPr lang="ru-RU" sz="2400"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тонн</a:t>
            </a:r>
          </a:p>
        </p:txBody>
      </p:sp>
      <p:sp>
        <p:nvSpPr>
          <p:cNvPr id="65" name="TextBox 64"/>
          <p:cNvSpPr txBox="1"/>
          <p:nvPr/>
        </p:nvSpPr>
        <p:spPr>
          <a:xfrm>
            <a:off x="4642488" y="3443903"/>
            <a:ext cx="1224309" cy="707886"/>
          </a:xfrm>
          <a:prstGeom prst="rect">
            <a:avLst/>
          </a:prstGeom>
          <a:noFill/>
        </p:spPr>
        <p:txBody>
          <a:bodyPr wrap="square" rtlCol="0">
            <a:spAutoFit/>
          </a:bodyPr>
          <a:lstStyle/>
          <a:p>
            <a:pPr algn="ctr"/>
            <a:r>
              <a:rPr lang="ru-RU" sz="2000"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1824</a:t>
            </a:r>
            <a:endParaRPr lang="ru-RU" sz="2000"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a:p>
            <a:pPr algn="ctr"/>
            <a:r>
              <a:rPr lang="ru-RU" sz="2000" dirty="0" err="1"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шт</a:t>
            </a:r>
            <a:endParaRPr lang="ru-RU" sz="2000"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7" name="TextBox 66"/>
          <p:cNvSpPr txBox="1"/>
          <p:nvPr/>
        </p:nvSpPr>
        <p:spPr>
          <a:xfrm>
            <a:off x="6032366" y="3443085"/>
            <a:ext cx="1342038" cy="892552"/>
          </a:xfrm>
          <a:prstGeom prst="rect">
            <a:avLst/>
          </a:prstGeom>
          <a:noFill/>
        </p:spPr>
        <p:txBody>
          <a:bodyPr wrap="square" rtlCol="0">
            <a:spAutoFit/>
          </a:bodyPr>
          <a:lstStyle/>
          <a:p>
            <a:pPr algn="ctr"/>
            <a:r>
              <a:rPr lang="ru-RU" sz="2800"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2690</a:t>
            </a:r>
            <a:endParaRPr lang="ru-RU" sz="2800"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a:p>
            <a:pPr algn="ctr"/>
            <a:r>
              <a:rPr lang="ru-RU" sz="2400"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тонн</a:t>
            </a:r>
          </a:p>
        </p:txBody>
      </p:sp>
      <p:graphicFrame>
        <p:nvGraphicFramePr>
          <p:cNvPr id="50" name="Диаграмма 49"/>
          <p:cNvGraphicFramePr/>
          <p:nvPr>
            <p:extLst>
              <p:ext uri="{D42A27DB-BD31-4B8C-83A1-F6EECF244321}">
                <p14:modId xmlns:p14="http://schemas.microsoft.com/office/powerpoint/2010/main" val="4111191005"/>
              </p:ext>
            </p:extLst>
          </p:nvPr>
        </p:nvGraphicFramePr>
        <p:xfrm>
          <a:off x="-162253" y="3248765"/>
          <a:ext cx="2846830" cy="3061853"/>
        </p:xfrm>
        <a:graphic>
          <a:graphicData uri="http://schemas.openxmlformats.org/drawingml/2006/chart">
            <c:chart xmlns:c="http://schemas.openxmlformats.org/drawingml/2006/chart" xmlns:r="http://schemas.openxmlformats.org/officeDocument/2006/relationships" r:id="rId20"/>
          </a:graphicData>
        </a:graphic>
      </p:graphicFrame>
      <p:sp>
        <p:nvSpPr>
          <p:cNvPr id="49" name="TextBox 48"/>
          <p:cNvSpPr txBox="1"/>
          <p:nvPr/>
        </p:nvSpPr>
        <p:spPr>
          <a:xfrm>
            <a:off x="798357" y="131290"/>
            <a:ext cx="1405482" cy="938719"/>
          </a:xfrm>
          <a:prstGeom prst="rect">
            <a:avLst/>
          </a:prstGeom>
          <a:noFill/>
        </p:spPr>
        <p:txBody>
          <a:bodyPr wrap="square" rtlCol="0">
            <a:spAutoFit/>
          </a:bodyPr>
          <a:lstStyle/>
          <a:p>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51" name="Рисунок 50"/>
          <p:cNvPicPr>
            <a:picLocks noChangeAspect="1"/>
          </p:cNvPicPr>
          <p:nvPr/>
        </p:nvPicPr>
        <p:blipFill>
          <a:blip r:embed="rId21"/>
          <a:stretch>
            <a:fillRect/>
          </a:stretch>
        </p:blipFill>
        <p:spPr>
          <a:xfrm>
            <a:off x="73113" y="161093"/>
            <a:ext cx="745693" cy="879112"/>
          </a:xfrm>
          <a:prstGeom prst="rect">
            <a:avLst/>
          </a:prstGeom>
        </p:spPr>
      </p:pic>
      <p:pic>
        <p:nvPicPr>
          <p:cNvPr id="14" name="Рисунок 13"/>
          <p:cNvPicPr>
            <a:picLocks noChangeAspect="1"/>
          </p:cNvPicPr>
          <p:nvPr/>
        </p:nvPicPr>
        <p:blipFill>
          <a:blip r:embed="rId22"/>
          <a:stretch>
            <a:fillRect/>
          </a:stretch>
        </p:blipFill>
        <p:spPr>
          <a:xfrm>
            <a:off x="2855522" y="6688886"/>
            <a:ext cx="256054" cy="268247"/>
          </a:xfrm>
          <a:prstGeom prst="rect">
            <a:avLst/>
          </a:prstGeom>
        </p:spPr>
      </p:pic>
      <p:pic>
        <p:nvPicPr>
          <p:cNvPr id="15" name="Рисунок 14">
            <a:extLst>
              <a:ext uri="{FF2B5EF4-FFF2-40B4-BE49-F238E27FC236}">
                <a16:creationId xmlns:a16="http://schemas.microsoft.com/office/drawing/2014/main" id="{718CEA33-99CB-0EC4-87E6-2D0DAD199D42}"/>
              </a:ext>
            </a:extLst>
          </p:cNvPr>
          <p:cNvPicPr>
            <a:picLocks noChangeAspect="1"/>
          </p:cNvPicPr>
          <p:nvPr/>
        </p:nvPicPr>
        <p:blipFill>
          <a:blip r:embed="rId23"/>
          <a:stretch>
            <a:fillRect/>
          </a:stretch>
        </p:blipFill>
        <p:spPr>
          <a:xfrm>
            <a:off x="0" y="6657723"/>
            <a:ext cx="2799495" cy="901689"/>
          </a:xfrm>
          <a:prstGeom prst="rect">
            <a:avLst/>
          </a:prstGeom>
        </p:spPr>
      </p:pic>
    </p:spTree>
    <p:extLst>
      <p:ext uri="{BB962C8B-B14F-4D97-AF65-F5344CB8AC3E}">
        <p14:creationId xmlns:p14="http://schemas.microsoft.com/office/powerpoint/2010/main" val="1381103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Объект 31"/>
          <p:cNvSpPr txBox="1">
            <a:spLocks/>
          </p:cNvSpPr>
          <p:nvPr/>
        </p:nvSpPr>
        <p:spPr>
          <a:xfrm>
            <a:off x="5068967" y="1505239"/>
            <a:ext cx="2387780" cy="3248537"/>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75" algn="just">
              <a:lnSpc>
                <a:spcPct val="96000"/>
              </a:lnSpc>
              <a:spcBef>
                <a:spcPts val="0"/>
              </a:spcBef>
              <a:buFont typeface="+mj-lt"/>
              <a:buAutoNum type="arabicPeriod"/>
            </a:pPr>
            <a:r>
              <a:rPr lang="ru-RU" sz="900" dirty="0" smtClean="0"/>
              <a:t>Субсидия</a:t>
            </a:r>
            <a:r>
              <a:rPr lang="ru-RU" sz="900" dirty="0"/>
              <a:t> крестьянским (фермерским) хозяйствам на возмещение части затрат на развитие крестьянского (фермерского) хозяйства;</a:t>
            </a:r>
          </a:p>
          <a:p>
            <a:pPr marL="0" indent="180975" algn="just">
              <a:lnSpc>
                <a:spcPct val="96000"/>
              </a:lnSpc>
              <a:spcBef>
                <a:spcPts val="0"/>
              </a:spcBef>
              <a:buFont typeface="+mj-lt"/>
              <a:buAutoNum type="arabicPeriod"/>
            </a:pPr>
            <a:r>
              <a:rPr lang="ru-RU" sz="900" dirty="0"/>
              <a:t>Гранты крестьянским (фермерским) хозяйствам, в том числе созданным участниками и ветеранами специальной военной операции, на развитие крестьянского (фермерского) хозяйства;</a:t>
            </a:r>
          </a:p>
          <a:p>
            <a:pPr marL="0" indent="180975" algn="just">
              <a:lnSpc>
                <a:spcPct val="96000"/>
              </a:lnSpc>
              <a:spcBef>
                <a:spcPts val="0"/>
              </a:spcBef>
              <a:buFont typeface="+mj-lt"/>
              <a:buAutoNum type="arabicPeriod"/>
            </a:pPr>
            <a:r>
              <a:rPr lang="ru-RU" sz="900" dirty="0" smtClean="0"/>
              <a:t>Субсидия</a:t>
            </a:r>
            <a:r>
              <a:rPr lang="ru-RU" sz="900" dirty="0"/>
              <a:t> сельскохозяйственным потребительским кооперативам на возмещение части затрат, связанных с их развитием;</a:t>
            </a:r>
          </a:p>
          <a:p>
            <a:pPr marL="0" indent="180975" algn="just">
              <a:lnSpc>
                <a:spcPct val="96000"/>
              </a:lnSpc>
              <a:spcBef>
                <a:spcPts val="0"/>
              </a:spcBef>
              <a:buFont typeface="+mj-lt"/>
              <a:buAutoNum type="arabicPeriod"/>
            </a:pPr>
            <a:r>
              <a:rPr lang="ru-RU" sz="900" dirty="0"/>
              <a:t>Гранты сельскохозяйственным потребительским кооперативам на развитие сельскохозяйственного потребительского кооператива;</a:t>
            </a:r>
          </a:p>
          <a:p>
            <a:pPr marL="0" indent="180975" algn="just">
              <a:lnSpc>
                <a:spcPct val="96000"/>
              </a:lnSpc>
              <a:spcBef>
                <a:spcPts val="0"/>
              </a:spcBef>
              <a:buFont typeface="+mj-lt"/>
              <a:buAutoNum type="arabicPeriod"/>
            </a:pPr>
            <a:r>
              <a:rPr lang="ru-RU" sz="900" dirty="0" smtClean="0"/>
              <a:t>Субсидия на </a:t>
            </a:r>
            <a:r>
              <a:rPr lang="ru-RU" sz="900" dirty="0"/>
              <a:t>возмещение части затрат, связанных с производством и реализацией хлеба и хлебобулочных изделий;</a:t>
            </a:r>
          </a:p>
          <a:p>
            <a:pPr marL="0" indent="180975" algn="just">
              <a:lnSpc>
                <a:spcPct val="96000"/>
              </a:lnSpc>
              <a:spcBef>
                <a:spcPts val="0"/>
              </a:spcBef>
              <a:buFont typeface="+mj-lt"/>
              <a:buAutoNum type="arabicPeriod"/>
            </a:pPr>
            <a:r>
              <a:rPr lang="ru-RU" sz="900" dirty="0" smtClean="0"/>
              <a:t>Субсидия на </a:t>
            </a:r>
            <a:r>
              <a:rPr lang="ru-RU" sz="900" dirty="0"/>
              <a:t>финансовое обеспечение части затрат, связанных с реализацией проекта по внедрению </a:t>
            </a:r>
            <a:r>
              <a:rPr lang="ru-RU" sz="900" dirty="0" err="1"/>
              <a:t>газопоршневой</a:t>
            </a:r>
            <a:r>
              <a:rPr lang="ru-RU" sz="900" dirty="0"/>
              <a:t> установки.</a:t>
            </a:r>
          </a:p>
        </p:txBody>
      </p:sp>
      <p:sp>
        <p:nvSpPr>
          <p:cNvPr id="36" name="Объект 31"/>
          <p:cNvSpPr txBox="1">
            <a:spLocks/>
          </p:cNvSpPr>
          <p:nvPr/>
        </p:nvSpPr>
        <p:spPr>
          <a:xfrm>
            <a:off x="5068967" y="5122379"/>
            <a:ext cx="2387780" cy="855258"/>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just">
              <a:lnSpc>
                <a:spcPct val="96000"/>
              </a:lnSpc>
              <a:spcBef>
                <a:spcPts val="0"/>
              </a:spcBef>
              <a:buNone/>
            </a:pPr>
            <a:r>
              <a:rPr lang="ru-RU" sz="900" dirty="0" smtClean="0"/>
              <a:t>Субсидия на </a:t>
            </a:r>
            <a:r>
              <a:rPr lang="ru-RU" sz="900" dirty="0"/>
              <a:t>уплату страховой премии, начисленной по договору сельскохозяйственного страхования в области растениеводства, и (или) животноводства, и (или) товарной </a:t>
            </a:r>
            <a:r>
              <a:rPr lang="ru-RU" sz="900" dirty="0" err="1"/>
              <a:t>аквакультуры</a:t>
            </a:r>
            <a:r>
              <a:rPr lang="ru-RU" sz="900" dirty="0"/>
              <a:t> (товарного рыбоводства)</a:t>
            </a: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sp>
        <p:nvSpPr>
          <p:cNvPr id="53" name="Объект 31"/>
          <p:cNvSpPr txBox="1">
            <a:spLocks/>
          </p:cNvSpPr>
          <p:nvPr/>
        </p:nvSpPr>
        <p:spPr>
          <a:xfrm>
            <a:off x="2594208" y="1505239"/>
            <a:ext cx="2387780" cy="2926651"/>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75" algn="just">
              <a:lnSpc>
                <a:spcPct val="96000"/>
              </a:lnSpc>
              <a:spcBef>
                <a:spcPts val="0"/>
              </a:spcBef>
              <a:buFont typeface="+mj-lt"/>
              <a:buAutoNum type="arabicPeriod"/>
            </a:pPr>
            <a:r>
              <a:rPr lang="ru-RU" sz="900" dirty="0" smtClean="0"/>
              <a:t>Субсидия</a:t>
            </a:r>
            <a:r>
              <a:rPr lang="ru-RU" sz="900" dirty="0"/>
              <a:t> на приобретение сельскохозяйственной, промышленной техники для производства сельскохозяйственной продукции;</a:t>
            </a:r>
          </a:p>
          <a:p>
            <a:pPr marL="0" indent="180975" algn="just">
              <a:lnSpc>
                <a:spcPct val="96000"/>
              </a:lnSpc>
              <a:spcBef>
                <a:spcPts val="0"/>
              </a:spcBef>
              <a:buFont typeface="+mj-lt"/>
              <a:buAutoNum type="arabicPeriod"/>
            </a:pPr>
            <a:r>
              <a:rPr lang="ru-RU" sz="900" dirty="0" smtClean="0"/>
              <a:t>Субсидия</a:t>
            </a:r>
            <a:r>
              <a:rPr lang="ru-RU" sz="900" dirty="0"/>
              <a:t> на уплату первоначального взноса (аванса) по договорам финансовой аренды (лизинга) техники;</a:t>
            </a:r>
          </a:p>
          <a:p>
            <a:pPr marL="0" indent="180975" algn="just">
              <a:lnSpc>
                <a:spcPct val="96000"/>
              </a:lnSpc>
              <a:spcBef>
                <a:spcPts val="0"/>
              </a:spcBef>
              <a:buFont typeface="+mj-lt"/>
              <a:buAutoNum type="arabicPeriod"/>
            </a:pPr>
            <a:r>
              <a:rPr lang="ru-RU" sz="900" dirty="0" smtClean="0"/>
              <a:t>Субсидия</a:t>
            </a:r>
            <a:r>
              <a:rPr lang="ru-RU" sz="900" dirty="0"/>
              <a:t> на уплату лизинговых платежей;</a:t>
            </a:r>
          </a:p>
          <a:p>
            <a:pPr marL="0" indent="180975" algn="just">
              <a:lnSpc>
                <a:spcPct val="96000"/>
              </a:lnSpc>
              <a:spcBef>
                <a:spcPts val="0"/>
              </a:spcBef>
              <a:buFont typeface="+mj-lt"/>
              <a:buAutoNum type="arabicPeriod"/>
            </a:pPr>
            <a:r>
              <a:rPr lang="ru-RU" sz="900" dirty="0" smtClean="0"/>
              <a:t>Субсидия на </a:t>
            </a:r>
            <a:r>
              <a:rPr lang="ru-RU" sz="900" dirty="0"/>
              <a:t>приобретение и ввод в промышленную эксплуатацию маркировочного оборудования для внедрения обязательной маркировки отдельных видов молочной продукции</a:t>
            </a:r>
            <a:r>
              <a:rPr lang="ru-RU" sz="900" spc="-50" dirty="0" smtClean="0">
                <a:latin typeface="Open Sans" panose="020B0606030504020204" pitchFamily="34" charset="0"/>
                <a:ea typeface="Open Sans" panose="020B0606030504020204" pitchFamily="34" charset="0"/>
                <a:cs typeface="Open Sans" panose="020B0606030504020204" pitchFamily="34" charset="0"/>
              </a:rPr>
              <a:t>;</a:t>
            </a:r>
          </a:p>
          <a:p>
            <a:pPr marL="0" indent="180975" algn="just">
              <a:lnSpc>
                <a:spcPct val="96000"/>
              </a:lnSpc>
              <a:spcBef>
                <a:spcPts val="0"/>
              </a:spcBef>
              <a:buFont typeface="+mj-lt"/>
              <a:buAutoNum type="arabicPeriod"/>
            </a:pPr>
            <a:r>
              <a:rPr lang="ru-RU" sz="900" dirty="0" smtClean="0"/>
              <a:t>Субсидия </a:t>
            </a:r>
            <a:r>
              <a:rPr lang="ru-RU" sz="900" dirty="0"/>
              <a:t>на возмещение части затрат на приобретение оборудования в целях осуществления основного вида деятельности;</a:t>
            </a:r>
          </a:p>
          <a:p>
            <a:pPr marL="0" indent="180975" algn="just">
              <a:lnSpc>
                <a:spcPct val="96000"/>
              </a:lnSpc>
              <a:spcBef>
                <a:spcPts val="0"/>
              </a:spcBef>
              <a:buFont typeface="+mj-lt"/>
              <a:buAutoNum type="arabicPeriod"/>
            </a:pPr>
            <a:r>
              <a:rPr lang="ru-RU" sz="900" dirty="0" smtClean="0"/>
              <a:t>Гранты </a:t>
            </a:r>
            <a:r>
              <a:rPr lang="ru-RU" sz="900" dirty="0"/>
              <a:t>на реализацию комплексных научно-технических проектов в агропромышленном </a:t>
            </a:r>
            <a:r>
              <a:rPr lang="ru-RU" sz="900" dirty="0" smtClean="0"/>
              <a:t>комплексе.</a:t>
            </a:r>
          </a:p>
          <a:p>
            <a:pPr marL="0" indent="180975" algn="just">
              <a:lnSpc>
                <a:spcPct val="96000"/>
              </a:lnSpc>
              <a:spcBef>
                <a:spcPts val="0"/>
              </a:spcBef>
              <a:buFont typeface="+mj-lt"/>
              <a:buAutoNum type="arabicPeriod"/>
            </a:pP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sp>
        <p:nvSpPr>
          <p:cNvPr id="49" name="Объект 31"/>
          <p:cNvSpPr>
            <a:spLocks noGrp="1"/>
          </p:cNvSpPr>
          <p:nvPr/>
        </p:nvSpPr>
        <p:spPr>
          <a:xfrm>
            <a:off x="100046" y="1485765"/>
            <a:ext cx="2384680" cy="3156564"/>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75" algn="just">
              <a:lnSpc>
                <a:spcPct val="96000"/>
              </a:lnSpc>
              <a:spcBef>
                <a:spcPts val="0"/>
              </a:spcBef>
              <a:buFont typeface="+mj-lt"/>
              <a:buAutoNum type="arabicPeriod"/>
            </a:pPr>
            <a:r>
              <a:rPr lang="ru-RU" sz="900" dirty="0" smtClean="0"/>
              <a:t>Субсидия</a:t>
            </a:r>
            <a:r>
              <a:rPr lang="ru-RU" sz="900" dirty="0"/>
              <a:t> на производство и реализацию зерновых культур;</a:t>
            </a:r>
          </a:p>
          <a:p>
            <a:pPr marL="0" indent="180975" algn="just">
              <a:lnSpc>
                <a:spcPct val="96000"/>
              </a:lnSpc>
              <a:spcBef>
                <a:spcPts val="0"/>
              </a:spcBef>
              <a:buFont typeface="+mj-lt"/>
              <a:buAutoNum type="arabicPeriod"/>
            </a:pPr>
            <a:r>
              <a:rPr lang="ru-RU" sz="900" dirty="0" smtClean="0"/>
              <a:t>Субсидия</a:t>
            </a:r>
            <a:r>
              <a:rPr lang="ru-RU" sz="900" dirty="0"/>
              <a:t> на стимулирование увеличения производства картофеля и овощей;</a:t>
            </a:r>
          </a:p>
          <a:p>
            <a:pPr marL="0" indent="180975" algn="just">
              <a:lnSpc>
                <a:spcPct val="96000"/>
              </a:lnSpc>
              <a:spcBef>
                <a:spcPts val="0"/>
              </a:spcBef>
              <a:buFont typeface="+mj-lt"/>
              <a:buAutoNum type="arabicPeriod"/>
            </a:pPr>
            <a:r>
              <a:rPr lang="ru-RU" sz="900" dirty="0" smtClean="0"/>
              <a:t>Субсидия </a:t>
            </a:r>
            <a:r>
              <a:rPr lang="ru-RU" sz="900" dirty="0"/>
              <a:t>на закладку и (или) уход за многолетними насаждениями;</a:t>
            </a:r>
          </a:p>
          <a:p>
            <a:pPr marL="0" indent="180975" algn="just">
              <a:lnSpc>
                <a:spcPct val="96000"/>
              </a:lnSpc>
              <a:spcBef>
                <a:spcPts val="0"/>
              </a:spcBef>
              <a:buFont typeface="+mj-lt"/>
              <a:buAutoNum type="arabicPeriod"/>
            </a:pPr>
            <a:r>
              <a:rPr lang="ru-RU" sz="900" dirty="0" smtClean="0"/>
              <a:t>Субсидия</a:t>
            </a:r>
            <a:r>
              <a:rPr lang="ru-RU" sz="900" dirty="0"/>
              <a:t> на поддержку производства льна-долгунца и (или) технической конопли;</a:t>
            </a:r>
          </a:p>
          <a:p>
            <a:pPr marL="0" indent="180975" algn="just">
              <a:lnSpc>
                <a:spcPct val="96000"/>
              </a:lnSpc>
              <a:spcBef>
                <a:spcPts val="0"/>
              </a:spcBef>
              <a:buFont typeface="+mj-lt"/>
              <a:buAutoNum type="arabicPeriod"/>
            </a:pPr>
            <a:r>
              <a:rPr lang="ru-RU" sz="900" dirty="0" smtClean="0"/>
              <a:t>Субсидия </a:t>
            </a:r>
            <a:r>
              <a:rPr lang="ru-RU" sz="900" dirty="0"/>
              <a:t>на проведение комплекса агротехнологических работ в отношении посевных площадей, занятых льном-долгунцом и (или) технической коноплей;</a:t>
            </a:r>
          </a:p>
          <a:p>
            <a:pPr marL="0" indent="180975" algn="just">
              <a:lnSpc>
                <a:spcPct val="96000"/>
              </a:lnSpc>
              <a:spcBef>
                <a:spcPts val="0"/>
              </a:spcBef>
              <a:buFont typeface="+mj-lt"/>
              <a:buAutoNum type="arabicPeriod"/>
            </a:pPr>
            <a:r>
              <a:rPr lang="ru-RU" sz="900" dirty="0" smtClean="0"/>
              <a:t>Субсидия</a:t>
            </a:r>
            <a:r>
              <a:rPr lang="ru-RU" sz="900" dirty="0"/>
              <a:t> на проведение комплекса агротехнологических работ на посевных площадях, занятых зерновыми и (или) зернобобовыми культурами; </a:t>
            </a:r>
            <a:endParaRPr lang="ru-RU" sz="900" dirty="0" smtClean="0"/>
          </a:p>
          <a:p>
            <a:pPr marL="0" indent="180975" algn="just">
              <a:lnSpc>
                <a:spcPct val="96000"/>
              </a:lnSpc>
              <a:spcBef>
                <a:spcPts val="0"/>
              </a:spcBef>
              <a:buFont typeface="+mj-lt"/>
              <a:buAutoNum type="arabicPeriod"/>
            </a:pPr>
            <a:r>
              <a:rPr lang="ru-RU" sz="900" dirty="0" smtClean="0"/>
              <a:t>Субсидия на </a:t>
            </a:r>
            <a:r>
              <a:rPr lang="ru-RU" sz="900" dirty="0"/>
              <a:t>проведение комплекса агротехнологических работ в отношении посевных площадей, занятых масличными </a:t>
            </a:r>
            <a:r>
              <a:rPr lang="ru-RU" sz="900" dirty="0" smtClean="0"/>
              <a:t>культурами;</a:t>
            </a:r>
          </a:p>
          <a:p>
            <a:pPr marL="0" indent="180975" algn="just">
              <a:lnSpc>
                <a:spcPct val="96000"/>
              </a:lnSpc>
              <a:spcBef>
                <a:spcPts val="0"/>
              </a:spcBef>
              <a:buFont typeface="+mj-lt"/>
              <a:buAutoNum type="arabicPeriod"/>
            </a:pPr>
            <a:r>
              <a:rPr lang="ru-RU" sz="900" dirty="0" smtClean="0"/>
              <a:t>Субсидия</a:t>
            </a:r>
            <a:r>
              <a:rPr lang="ru-RU" sz="900" dirty="0"/>
              <a:t> </a:t>
            </a:r>
            <a:r>
              <a:rPr lang="ru-RU" sz="900" dirty="0" smtClean="0"/>
              <a:t>на </a:t>
            </a:r>
            <a:r>
              <a:rPr lang="ru-RU" sz="900" dirty="0"/>
              <a:t>производство и реализацию продукции переработки плодов, ягод, дикорастущих </a:t>
            </a:r>
            <a:r>
              <a:rPr lang="ru-RU" sz="900" dirty="0" smtClean="0"/>
              <a:t>растений.</a:t>
            </a:r>
          </a:p>
          <a:p>
            <a:pPr marL="0" indent="180975" algn="just">
              <a:lnSpc>
                <a:spcPct val="96000"/>
              </a:lnSpc>
              <a:spcBef>
                <a:spcPts val="0"/>
              </a:spcBef>
              <a:buFont typeface="+mj-lt"/>
              <a:buAutoNum type="arabicPeriod"/>
            </a:pPr>
            <a:endParaRPr lang="ru-RU" sz="900" dirty="0"/>
          </a:p>
          <a:p>
            <a:pPr marL="0" indent="180975" algn="just">
              <a:lnSpc>
                <a:spcPct val="96000"/>
              </a:lnSpc>
              <a:spcBef>
                <a:spcPts val="0"/>
              </a:spcBef>
              <a:buFont typeface="+mj-lt"/>
              <a:buAutoNum type="arabicPeriod"/>
            </a:pPr>
            <a:endParaRPr lang="ru-RU" sz="800" dirty="0" smtClean="0"/>
          </a:p>
          <a:p>
            <a:pPr marL="0" indent="180975" algn="just">
              <a:lnSpc>
                <a:spcPct val="96000"/>
              </a:lnSpc>
              <a:spcBef>
                <a:spcPts val="0"/>
              </a:spcBef>
              <a:buFont typeface="+mj-lt"/>
              <a:buAutoNum type="arabicPeriod"/>
            </a:pPr>
            <a:endParaRPr lang="ru-RU" sz="900" spc="-50" dirty="0">
              <a:solidFill>
                <a:srgbClr val="00B0F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3" name="Рисунок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250113" y="6180432"/>
            <a:ext cx="798968" cy="773685"/>
          </a:xfrm>
          <a:prstGeom prst="rect">
            <a:avLst/>
          </a:prstGeom>
        </p:spPr>
      </p:pic>
      <p:pic>
        <p:nvPicPr>
          <p:cNvPr id="10" name="Рисунок 9"/>
          <p:cNvPicPr>
            <a:picLocks noChangeAspect="1"/>
          </p:cNvPicPr>
          <p:nvPr/>
        </p:nvPicPr>
        <p:blipFill>
          <a:blip r:embed="rId4" cstate="print"/>
          <a:stretch>
            <a:fillRect/>
          </a:stretch>
        </p:blipFill>
        <p:spPr>
          <a:xfrm>
            <a:off x="2061031" y="59380"/>
            <a:ext cx="5498644" cy="663073"/>
          </a:xfrm>
          <a:prstGeom prst="rect">
            <a:avLst/>
          </a:prstGeom>
        </p:spPr>
      </p:pic>
      <p:sp>
        <p:nvSpPr>
          <p:cNvPr id="3" name="TextBox 2"/>
          <p:cNvSpPr txBox="1"/>
          <p:nvPr/>
        </p:nvSpPr>
        <p:spPr>
          <a:xfrm>
            <a:off x="2060661" y="31690"/>
            <a:ext cx="5485134" cy="692497"/>
          </a:xfrm>
          <a:prstGeom prst="rect">
            <a:avLst/>
          </a:prstGeom>
          <a:noFill/>
        </p:spPr>
        <p:txBody>
          <a:bodyPr wrap="square" rtlCol="0">
            <a:spAutoFit/>
          </a:bodyPr>
          <a:lstStyle/>
          <a:p>
            <a:pPr algn="ctr"/>
            <a:r>
              <a:rPr lang="ru-RU" sz="19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Государственная поддержка </a:t>
            </a:r>
            <a:endParaRPr lang="ru-RU" sz="195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lgn="ctr"/>
            <a:r>
              <a:rPr lang="ru-RU" sz="195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агропромышленного комплекса</a:t>
            </a:r>
          </a:p>
        </p:txBody>
      </p:sp>
      <p:sp>
        <p:nvSpPr>
          <p:cNvPr id="4" name="TextBox 3"/>
          <p:cNvSpPr txBox="1"/>
          <p:nvPr/>
        </p:nvSpPr>
        <p:spPr>
          <a:xfrm>
            <a:off x="7125935" y="7190343"/>
            <a:ext cx="421910"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18</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0" name="Объект 31"/>
          <p:cNvSpPr txBox="1">
            <a:spLocks/>
          </p:cNvSpPr>
          <p:nvPr/>
        </p:nvSpPr>
        <p:spPr>
          <a:xfrm>
            <a:off x="77792" y="5150844"/>
            <a:ext cx="2384681" cy="1570534"/>
          </a:xfrm>
          <a:prstGeom prst="rect">
            <a:avLst/>
          </a:prstGeom>
        </p:spPr>
        <p:txBody>
          <a:bodyPr vert="horz" lIns="91440" tIns="45720" rIns="91440" bIns="45720" rtlCol="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indent="180975" algn="just">
              <a:lnSpc>
                <a:spcPct val="96000"/>
              </a:lnSpc>
              <a:buFont typeface="+mj-lt"/>
              <a:buAutoNum type="arabicPeriod"/>
            </a:pPr>
            <a:r>
              <a:rPr lang="ru-RU" sz="900" dirty="0" smtClean="0"/>
              <a:t>Субсидия</a:t>
            </a:r>
            <a:r>
              <a:rPr lang="ru-RU" sz="900" dirty="0"/>
              <a:t> на повышение продуктивности в молочном </a:t>
            </a:r>
            <a:r>
              <a:rPr lang="ru-RU" sz="900" dirty="0" smtClean="0"/>
              <a:t>скотоводстве;</a:t>
            </a:r>
            <a:endParaRPr lang="ru-RU" sz="900" dirty="0"/>
          </a:p>
          <a:p>
            <a:pPr indent="180975" algn="just">
              <a:lnSpc>
                <a:spcPct val="96000"/>
              </a:lnSpc>
              <a:buFont typeface="+mj-lt"/>
              <a:buAutoNum type="arabicPeriod"/>
            </a:pPr>
            <a:r>
              <a:rPr lang="ru-RU" sz="900" dirty="0" smtClean="0"/>
              <a:t>Субсидия </a:t>
            </a:r>
            <a:r>
              <a:rPr lang="ru-RU" sz="900" dirty="0"/>
              <a:t>на производство и реализацию молока;</a:t>
            </a:r>
          </a:p>
          <a:p>
            <a:pPr indent="180975" algn="just">
              <a:lnSpc>
                <a:spcPct val="96000"/>
              </a:lnSpc>
              <a:buFont typeface="+mj-lt"/>
              <a:buAutoNum type="arabicPeriod"/>
            </a:pPr>
            <a:r>
              <a:rPr lang="ru-RU" sz="900" dirty="0" smtClean="0"/>
              <a:t>Субсидия</a:t>
            </a:r>
            <a:r>
              <a:rPr lang="ru-RU" sz="900" dirty="0"/>
              <a:t> на поддержку племенного животноводства;</a:t>
            </a:r>
          </a:p>
          <a:p>
            <a:pPr indent="180975" algn="just">
              <a:lnSpc>
                <a:spcPct val="96000"/>
              </a:lnSpc>
              <a:buFont typeface="+mj-lt"/>
              <a:buAutoNum type="arabicPeriod"/>
            </a:pPr>
            <a:r>
              <a:rPr lang="ru-RU" sz="900" dirty="0" smtClean="0"/>
              <a:t>Субсидия на приобретение племенного молодняка;</a:t>
            </a:r>
          </a:p>
          <a:p>
            <a:pPr indent="180975" algn="just">
              <a:lnSpc>
                <a:spcPct val="96000"/>
              </a:lnSpc>
              <a:buFont typeface="+mj-lt"/>
              <a:buAutoNum type="arabicPeriod"/>
            </a:pPr>
            <a:r>
              <a:rPr lang="ru-RU" sz="900" dirty="0" smtClean="0"/>
              <a:t>Субсидия на </a:t>
            </a:r>
            <a:r>
              <a:rPr lang="ru-RU" sz="900" dirty="0"/>
              <a:t>возмещение части затрат на реализованную товарную рыбу, произведенную в Смоленской </a:t>
            </a:r>
            <a:r>
              <a:rPr lang="ru-RU" sz="900" dirty="0" smtClean="0"/>
              <a:t>области.</a:t>
            </a:r>
          </a:p>
          <a:p>
            <a:pPr indent="180975" algn="just">
              <a:lnSpc>
                <a:spcPct val="96000"/>
              </a:lnSpc>
              <a:buFont typeface="+mj-lt"/>
              <a:buAutoNum type="arabicPeriod"/>
            </a:pP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87" y="6670629"/>
            <a:ext cx="833730" cy="889046"/>
          </a:xfrm>
          <a:prstGeom prst="rect">
            <a:avLst/>
          </a:prstGeom>
        </p:spPr>
      </p:pic>
      <p:sp>
        <p:nvSpPr>
          <p:cNvPr id="45" name="Объект 31"/>
          <p:cNvSpPr txBox="1">
            <a:spLocks/>
          </p:cNvSpPr>
          <p:nvPr/>
        </p:nvSpPr>
        <p:spPr>
          <a:xfrm>
            <a:off x="2594208" y="5294687"/>
            <a:ext cx="2387780" cy="804959"/>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75" algn="just">
              <a:lnSpc>
                <a:spcPct val="96000"/>
              </a:lnSpc>
              <a:spcBef>
                <a:spcPts val="0"/>
              </a:spcBef>
              <a:buFont typeface="+mj-lt"/>
              <a:buAutoNum type="arabicPeriod"/>
            </a:pPr>
            <a:r>
              <a:rPr lang="ru-RU" sz="900" dirty="0" smtClean="0"/>
              <a:t>Субсидия на </a:t>
            </a:r>
            <a:r>
              <a:rPr lang="ru-RU" sz="900" dirty="0"/>
              <a:t>создание и (или) модернизацию объектов агропромышленного </a:t>
            </a:r>
            <a:r>
              <a:rPr lang="ru-RU" sz="900" dirty="0" smtClean="0"/>
              <a:t>комплекса;</a:t>
            </a:r>
          </a:p>
          <a:p>
            <a:pPr marL="0" indent="180975" algn="just">
              <a:lnSpc>
                <a:spcPct val="96000"/>
              </a:lnSpc>
              <a:spcBef>
                <a:spcPts val="0"/>
              </a:spcBef>
              <a:buFont typeface="+mj-lt"/>
              <a:buAutoNum type="arabicPeriod"/>
            </a:pPr>
            <a:r>
              <a:rPr lang="ru-RU" sz="900" dirty="0" smtClean="0"/>
              <a:t>Субсидия на создание объектов для хранения льнотресты.</a:t>
            </a: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sp>
        <p:nvSpPr>
          <p:cNvPr id="61" name="TextBox 60"/>
          <p:cNvSpPr txBox="1"/>
          <p:nvPr/>
        </p:nvSpPr>
        <p:spPr>
          <a:xfrm>
            <a:off x="2594208" y="1180665"/>
            <a:ext cx="2387780" cy="276999"/>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Техническая модернизация</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2" name="TextBox 61"/>
          <p:cNvSpPr txBox="1"/>
          <p:nvPr/>
        </p:nvSpPr>
        <p:spPr>
          <a:xfrm>
            <a:off x="100046" y="1180354"/>
            <a:ext cx="2387780" cy="276999"/>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Растениеводство</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3" name="TextBox 62"/>
          <p:cNvSpPr txBox="1"/>
          <p:nvPr/>
        </p:nvSpPr>
        <p:spPr>
          <a:xfrm>
            <a:off x="5068967" y="4833022"/>
            <a:ext cx="2387780" cy="276999"/>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Страхование в АПК</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4" name="TextBox 63"/>
          <p:cNvSpPr txBox="1"/>
          <p:nvPr/>
        </p:nvSpPr>
        <p:spPr>
          <a:xfrm>
            <a:off x="100046" y="4845380"/>
            <a:ext cx="2387780" cy="276999"/>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Животноводство</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5" name="TextBox 64"/>
          <p:cNvSpPr txBox="1"/>
          <p:nvPr/>
        </p:nvSpPr>
        <p:spPr>
          <a:xfrm>
            <a:off x="2594208" y="4833022"/>
            <a:ext cx="2387780" cy="461665"/>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Создание и модернизация объектов АПК</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6" name="TextBox 65"/>
          <p:cNvSpPr txBox="1"/>
          <p:nvPr/>
        </p:nvSpPr>
        <p:spPr>
          <a:xfrm>
            <a:off x="5068967" y="1180353"/>
            <a:ext cx="2387780" cy="276999"/>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Поддержка малого агробизнеса</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5" name="Прямоугольник 24"/>
          <p:cNvSpPr/>
          <p:nvPr/>
        </p:nvSpPr>
        <p:spPr>
          <a:xfrm>
            <a:off x="737526" y="6955435"/>
            <a:ext cx="1256460" cy="1750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sz="1350" dirty="0" smtClean="0">
                <a:solidFill>
                  <a:schemeClr val="accent1">
                    <a:lumMod val="50000"/>
                  </a:schemeClr>
                </a:solidFill>
                <a:cs typeface="Times New Roman" panose="02020603050405020304" pitchFamily="18" charset="0"/>
              </a:rPr>
              <a:t>Министерство</a:t>
            </a:r>
            <a:endParaRPr lang="ru-RU" sz="1350" dirty="0">
              <a:solidFill>
                <a:schemeClr val="accent1">
                  <a:lumMod val="50000"/>
                </a:schemeClr>
              </a:solidFill>
              <a:cs typeface="Times New Roman" panose="02020603050405020304" pitchFamily="18" charset="0"/>
            </a:endParaRPr>
          </a:p>
        </p:txBody>
      </p:sp>
      <p:sp>
        <p:nvSpPr>
          <p:cNvPr id="21" name="TextBox 20"/>
          <p:cNvSpPr txBox="1"/>
          <p:nvPr/>
        </p:nvSpPr>
        <p:spPr>
          <a:xfrm>
            <a:off x="798357" y="131290"/>
            <a:ext cx="1405482" cy="938719"/>
          </a:xfrm>
          <a:prstGeom prst="rect">
            <a:avLst/>
          </a:prstGeom>
          <a:noFill/>
        </p:spPr>
        <p:txBody>
          <a:bodyPr wrap="square" rtlCol="0">
            <a:spAutoFit/>
          </a:bodyPr>
          <a:lstStyle/>
          <a:p>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22" name="Рисунок 21"/>
          <p:cNvPicPr>
            <a:picLocks noChangeAspect="1"/>
          </p:cNvPicPr>
          <p:nvPr/>
        </p:nvPicPr>
        <p:blipFill>
          <a:blip r:embed="rId6"/>
          <a:stretch>
            <a:fillRect/>
          </a:stretch>
        </p:blipFill>
        <p:spPr>
          <a:xfrm>
            <a:off x="73113" y="161093"/>
            <a:ext cx="745693" cy="879112"/>
          </a:xfrm>
          <a:prstGeom prst="rect">
            <a:avLst/>
          </a:prstGeom>
        </p:spPr>
      </p:pic>
    </p:spTree>
    <p:extLst>
      <p:ext uri="{BB962C8B-B14F-4D97-AF65-F5344CB8AC3E}">
        <p14:creationId xmlns:p14="http://schemas.microsoft.com/office/powerpoint/2010/main" val="7829148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Объект 31"/>
          <p:cNvSpPr txBox="1">
            <a:spLocks/>
          </p:cNvSpPr>
          <p:nvPr/>
        </p:nvSpPr>
        <p:spPr>
          <a:xfrm>
            <a:off x="5068967" y="1505239"/>
            <a:ext cx="2387780" cy="3248537"/>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just">
              <a:lnSpc>
                <a:spcPct val="96000"/>
              </a:lnSpc>
              <a:buNone/>
            </a:pPr>
            <a:r>
              <a:rPr lang="ru-RU" sz="900" dirty="0" smtClean="0"/>
              <a:t>Субсидии </a:t>
            </a:r>
            <a:r>
              <a:rPr lang="ru-RU" sz="900" dirty="0"/>
              <a:t>сельскохозяйственным товаропроизводителям (кроме граждан, ведущих личное подсобное хозяйство) на возмещение части затрат, связанных с обеспечением квалифицированными специалистами по направления:</a:t>
            </a:r>
          </a:p>
          <a:p>
            <a:pPr marL="171450" indent="-171450" algn="just">
              <a:lnSpc>
                <a:spcPct val="96000"/>
              </a:lnSpc>
              <a:buFontTx/>
              <a:buChar char="-"/>
            </a:pPr>
            <a:r>
              <a:rPr lang="ru-RU" sz="900" dirty="0"/>
              <a:t>оплаты труда и проживания студентов, привлеченных для прохождения практики;</a:t>
            </a:r>
          </a:p>
          <a:p>
            <a:pPr marL="171450" indent="-171450" algn="just">
              <a:lnSpc>
                <a:spcPct val="96000"/>
              </a:lnSpc>
              <a:buFontTx/>
              <a:buChar char="-"/>
            </a:pPr>
            <a:r>
              <a:rPr lang="ru-RU" sz="900" dirty="0"/>
              <a:t>по заключенным ученическим и целевым договорам;</a:t>
            </a:r>
          </a:p>
          <a:p>
            <a:pPr marL="171450" indent="-171450" algn="just">
              <a:lnSpc>
                <a:spcPct val="96000"/>
              </a:lnSpc>
              <a:buFontTx/>
              <a:buChar char="-"/>
            </a:pPr>
            <a:r>
              <a:rPr lang="ru-RU" sz="900" dirty="0"/>
              <a:t>стимулирующих выплат квалифицированным работникам;</a:t>
            </a:r>
          </a:p>
          <a:p>
            <a:pPr marL="171450" indent="-171450" algn="just">
              <a:lnSpc>
                <a:spcPct val="96000"/>
              </a:lnSpc>
              <a:buFontTx/>
              <a:buChar char="-"/>
            </a:pPr>
            <a:r>
              <a:rPr lang="ru-RU" sz="900" dirty="0"/>
              <a:t>созданием агротехнологических  классов в общеобразовательных организациях.</a:t>
            </a:r>
          </a:p>
        </p:txBody>
      </p:sp>
      <p:sp>
        <p:nvSpPr>
          <p:cNvPr id="53" name="Объект 31"/>
          <p:cNvSpPr txBox="1">
            <a:spLocks/>
          </p:cNvSpPr>
          <p:nvPr/>
        </p:nvSpPr>
        <p:spPr>
          <a:xfrm>
            <a:off x="2594208" y="1505239"/>
            <a:ext cx="2387780" cy="3037264"/>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just">
              <a:lnSpc>
                <a:spcPct val="96000"/>
              </a:lnSpc>
              <a:spcBef>
                <a:spcPts val="0"/>
              </a:spcBef>
              <a:buNone/>
            </a:pPr>
            <a:r>
              <a:rPr lang="ru-RU" sz="900" dirty="0" smtClean="0"/>
              <a:t>1. Субсидия </a:t>
            </a:r>
            <a:r>
              <a:rPr lang="ru-RU" sz="900" dirty="0"/>
              <a:t>для </a:t>
            </a:r>
            <a:r>
              <a:rPr lang="ru-RU" sz="900" dirty="0" err="1"/>
              <a:t>софинансирования</a:t>
            </a:r>
            <a:r>
              <a:rPr lang="ru-RU" sz="900" dirty="0"/>
              <a:t> расходов бюджетов муниципальных образований Смоленской области на строительство (приобретение) жилого помещения (жилого дома) на сельских территориях, территориях опорных населенных пунктов, предоставляемого гражданам Российской Федерации, проживающим на сельских территориях, территориях опорных населенных пунктов, по договору найма жилого помещения;</a:t>
            </a:r>
          </a:p>
          <a:p>
            <a:pPr marL="0" indent="0" algn="just">
              <a:lnSpc>
                <a:spcPct val="96000"/>
              </a:lnSpc>
              <a:spcBef>
                <a:spcPts val="0"/>
              </a:spcBef>
              <a:buNone/>
            </a:pPr>
            <a:r>
              <a:rPr lang="ru-RU" sz="900" dirty="0" smtClean="0"/>
              <a:t>2. Субсидия </a:t>
            </a:r>
            <a:r>
              <a:rPr lang="ru-RU" sz="900" dirty="0"/>
              <a:t>для </a:t>
            </a:r>
            <a:r>
              <a:rPr lang="ru-RU" sz="900" dirty="0" err="1"/>
              <a:t>софинансирования</a:t>
            </a:r>
            <a:r>
              <a:rPr lang="ru-RU" sz="900" dirty="0"/>
              <a:t> расходов бюджетов муниципальных образований Смоленской области на реализацию мероприятий по благоустройству сельских территорий; </a:t>
            </a:r>
          </a:p>
          <a:p>
            <a:pPr marL="0" indent="0" algn="just">
              <a:lnSpc>
                <a:spcPct val="96000"/>
              </a:lnSpc>
              <a:spcBef>
                <a:spcPts val="0"/>
              </a:spcBef>
              <a:buNone/>
            </a:pPr>
            <a:r>
              <a:rPr lang="ru-RU" sz="900" dirty="0" smtClean="0"/>
              <a:t>3. Субсидия </a:t>
            </a:r>
            <a:r>
              <a:rPr lang="ru-RU" sz="900" dirty="0"/>
              <a:t>для </a:t>
            </a:r>
            <a:r>
              <a:rPr lang="ru-RU" sz="900" dirty="0" err="1"/>
              <a:t>софинансирования</a:t>
            </a:r>
            <a:r>
              <a:rPr lang="ru-RU" sz="900" dirty="0"/>
              <a:t> расходов бюджетов муниципальных образований Смоленской области на реализацию долгосрочных планов социально-экономического развития сельских агломераций</a:t>
            </a:r>
            <a:r>
              <a:rPr lang="ru-RU" sz="900" dirty="0" smtClean="0"/>
              <a:t>.</a:t>
            </a:r>
            <a:endParaRPr lang="ru-RU" sz="900" dirty="0"/>
          </a:p>
        </p:txBody>
      </p:sp>
      <p:sp>
        <p:nvSpPr>
          <p:cNvPr id="49" name="Объект 31"/>
          <p:cNvSpPr>
            <a:spLocks noGrp="1"/>
          </p:cNvSpPr>
          <p:nvPr/>
        </p:nvSpPr>
        <p:spPr>
          <a:xfrm>
            <a:off x="100046" y="1826685"/>
            <a:ext cx="2387780" cy="1712928"/>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75" algn="just">
              <a:lnSpc>
                <a:spcPct val="96000"/>
              </a:lnSpc>
              <a:spcBef>
                <a:spcPts val="0"/>
              </a:spcBef>
              <a:buFont typeface="+mj-lt"/>
              <a:buAutoNum type="arabicPeriod"/>
            </a:pPr>
            <a:r>
              <a:rPr lang="ru-RU" sz="900" dirty="0" smtClean="0"/>
              <a:t>Субсидия</a:t>
            </a:r>
            <a:r>
              <a:rPr lang="ru-RU" sz="900" dirty="0"/>
              <a:t> на </a:t>
            </a:r>
            <a:r>
              <a:rPr lang="ru-RU" sz="900" dirty="0" smtClean="0"/>
              <a:t>возмещение части затрат на проведение </a:t>
            </a:r>
            <a:r>
              <a:rPr lang="ru-RU" sz="900" dirty="0" err="1" smtClean="0"/>
              <a:t>культуртехнических</a:t>
            </a:r>
            <a:r>
              <a:rPr lang="ru-RU" sz="900" dirty="0" smtClean="0"/>
              <a:t> мероприятий на выбывших сельскохозяйственных угодьях, вовлекаемых в сельскохозяйственный оборот;</a:t>
            </a:r>
            <a:endParaRPr lang="ru-RU" sz="900" dirty="0"/>
          </a:p>
          <a:p>
            <a:pPr marL="0" indent="180975" algn="just">
              <a:lnSpc>
                <a:spcPct val="96000"/>
              </a:lnSpc>
              <a:spcBef>
                <a:spcPts val="0"/>
              </a:spcBef>
              <a:buFont typeface="+mj-lt"/>
              <a:buAutoNum type="arabicPeriod"/>
            </a:pPr>
            <a:r>
              <a:rPr lang="ru-RU" sz="900" dirty="0" smtClean="0"/>
              <a:t>Субсидия</a:t>
            </a:r>
            <a:r>
              <a:rPr lang="ru-RU" sz="900" dirty="0"/>
              <a:t> на проведение </a:t>
            </a:r>
            <a:r>
              <a:rPr lang="ru-RU" sz="900" dirty="0" smtClean="0"/>
              <a:t>мероприятий в области известкования кислых почв на пашне;</a:t>
            </a:r>
          </a:p>
          <a:p>
            <a:pPr marL="0" indent="180975" algn="just">
              <a:lnSpc>
                <a:spcPct val="96000"/>
              </a:lnSpc>
              <a:spcBef>
                <a:spcPts val="0"/>
              </a:spcBef>
              <a:buFont typeface="+mj-lt"/>
              <a:buAutoNum type="arabicPeriod"/>
            </a:pPr>
            <a:r>
              <a:rPr lang="ru-RU" sz="900" dirty="0"/>
              <a:t>Субсидии бюджетам муниципальных образований на подготовку проектов межевания земельных участков и на проведение кадастровых </a:t>
            </a:r>
            <a:r>
              <a:rPr lang="ru-RU" sz="900" dirty="0" smtClean="0"/>
              <a:t>работ.</a:t>
            </a:r>
          </a:p>
          <a:p>
            <a:pPr marL="0" indent="180975" algn="just">
              <a:lnSpc>
                <a:spcPct val="96000"/>
              </a:lnSpc>
              <a:spcBef>
                <a:spcPts val="0"/>
              </a:spcBef>
              <a:buFont typeface="+mj-lt"/>
              <a:buAutoNum type="arabicPeriod"/>
            </a:pPr>
            <a:endParaRPr lang="ru-RU" sz="900" dirty="0"/>
          </a:p>
          <a:p>
            <a:pPr marL="0" indent="180975" algn="just">
              <a:lnSpc>
                <a:spcPct val="96000"/>
              </a:lnSpc>
              <a:spcBef>
                <a:spcPts val="0"/>
              </a:spcBef>
              <a:buFont typeface="+mj-lt"/>
              <a:buAutoNum type="arabicPeriod"/>
            </a:pPr>
            <a:endParaRPr lang="ru-RU" sz="800" dirty="0" smtClean="0"/>
          </a:p>
          <a:p>
            <a:pPr marL="0" indent="180975" algn="just">
              <a:lnSpc>
                <a:spcPct val="96000"/>
              </a:lnSpc>
              <a:spcBef>
                <a:spcPts val="0"/>
              </a:spcBef>
              <a:buFont typeface="+mj-lt"/>
              <a:buAutoNum type="arabicPeriod"/>
            </a:pPr>
            <a:endParaRPr lang="ru-RU" sz="900" spc="-50" dirty="0">
              <a:solidFill>
                <a:srgbClr val="00B0F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3" name="Рисунок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250113" y="6180432"/>
            <a:ext cx="798968" cy="773685"/>
          </a:xfrm>
          <a:prstGeom prst="rect">
            <a:avLst/>
          </a:prstGeom>
        </p:spPr>
      </p:pic>
      <p:pic>
        <p:nvPicPr>
          <p:cNvPr id="10" name="Рисунок 9"/>
          <p:cNvPicPr>
            <a:picLocks noChangeAspect="1"/>
          </p:cNvPicPr>
          <p:nvPr/>
        </p:nvPicPr>
        <p:blipFill>
          <a:blip r:embed="rId4" cstate="print"/>
          <a:stretch>
            <a:fillRect/>
          </a:stretch>
        </p:blipFill>
        <p:spPr>
          <a:xfrm>
            <a:off x="2061031" y="59380"/>
            <a:ext cx="5498644" cy="663073"/>
          </a:xfrm>
          <a:prstGeom prst="rect">
            <a:avLst/>
          </a:prstGeom>
        </p:spPr>
      </p:pic>
      <p:sp>
        <p:nvSpPr>
          <p:cNvPr id="3" name="TextBox 2"/>
          <p:cNvSpPr txBox="1"/>
          <p:nvPr/>
        </p:nvSpPr>
        <p:spPr>
          <a:xfrm>
            <a:off x="2061031" y="31690"/>
            <a:ext cx="5498644" cy="692497"/>
          </a:xfrm>
          <a:prstGeom prst="rect">
            <a:avLst/>
          </a:prstGeom>
          <a:noFill/>
        </p:spPr>
        <p:txBody>
          <a:bodyPr wrap="square" rtlCol="0">
            <a:spAutoFit/>
          </a:bodyPr>
          <a:lstStyle/>
          <a:p>
            <a:pPr algn="ctr"/>
            <a:r>
              <a:rPr lang="ru-RU" sz="19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Государственная поддержка </a:t>
            </a:r>
            <a:endParaRPr lang="ru-RU" sz="195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lgn="ctr"/>
            <a:r>
              <a:rPr lang="ru-RU" sz="195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агропромышленного комплекса</a:t>
            </a:r>
          </a:p>
        </p:txBody>
      </p:sp>
      <p:sp>
        <p:nvSpPr>
          <p:cNvPr id="4" name="TextBox 3"/>
          <p:cNvSpPr txBox="1"/>
          <p:nvPr/>
        </p:nvSpPr>
        <p:spPr>
          <a:xfrm>
            <a:off x="7125935" y="7190343"/>
            <a:ext cx="419859"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19</a:t>
            </a:r>
            <a:endPar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0" name="Объект 31"/>
          <p:cNvSpPr txBox="1">
            <a:spLocks/>
          </p:cNvSpPr>
          <p:nvPr/>
        </p:nvSpPr>
        <p:spPr>
          <a:xfrm>
            <a:off x="100046" y="5150844"/>
            <a:ext cx="4789044" cy="1090349"/>
          </a:xfrm>
          <a:prstGeom prst="rect">
            <a:avLst/>
          </a:prstGeom>
        </p:spPr>
        <p:txBody>
          <a:bodyPr vert="horz" lIns="91440" tIns="45720" rIns="91440" bIns="45720" rtlCol="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indent="180975" algn="just" defTabSz="755934">
              <a:lnSpc>
                <a:spcPct val="96000"/>
              </a:lnSpc>
              <a:buFont typeface="+mj-lt"/>
              <a:buAutoNum type="arabicPeriod"/>
            </a:pPr>
            <a:r>
              <a:rPr lang="ru-RU" sz="900" dirty="0"/>
              <a:t>Выплата единовременного областного государственного пособия молодым специалистам, являющимся гражданами Российской Федерации, работающим в сельскохозяйственных организациях, крестьянских (фермерских) хозяйствах, областных государственных организациях ветеринарии, у индивидуальных </a:t>
            </a:r>
            <a:r>
              <a:rPr lang="ru-RU" sz="900" dirty="0" smtClean="0"/>
              <a:t>предпринимателей;</a:t>
            </a:r>
            <a:endParaRPr lang="ru-RU" sz="900" dirty="0"/>
          </a:p>
          <a:p>
            <a:pPr indent="180975" algn="just" defTabSz="755934">
              <a:lnSpc>
                <a:spcPct val="96000"/>
              </a:lnSpc>
              <a:buFont typeface="+mj-lt"/>
              <a:buAutoNum type="arabicPeriod"/>
            </a:pPr>
            <a:r>
              <a:rPr lang="ru-RU" sz="900" dirty="0"/>
              <a:t> Предоставление ежемесячных выплат молодым специалистам, работающим в сельскохозяйственных организациях, крестьянских (фермерских) хозяйствах и у индивидуальных </a:t>
            </a:r>
            <a:r>
              <a:rPr lang="ru-RU" sz="900" dirty="0" smtClean="0"/>
              <a:t>предпринимателей.</a:t>
            </a:r>
          </a:p>
          <a:p>
            <a:pPr indent="180975" algn="just">
              <a:lnSpc>
                <a:spcPct val="96000"/>
              </a:lnSpc>
              <a:buFont typeface="+mj-lt"/>
              <a:buAutoNum type="arabicPeriod"/>
            </a:pP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86" y="6670629"/>
            <a:ext cx="845715" cy="877292"/>
          </a:xfrm>
          <a:prstGeom prst="rect">
            <a:avLst/>
          </a:prstGeom>
        </p:spPr>
      </p:pic>
      <p:sp>
        <p:nvSpPr>
          <p:cNvPr id="61" name="TextBox 60"/>
          <p:cNvSpPr txBox="1"/>
          <p:nvPr/>
        </p:nvSpPr>
        <p:spPr>
          <a:xfrm>
            <a:off x="2594208" y="1180665"/>
            <a:ext cx="2387780" cy="276999"/>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Развитие сельских территорий</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2" name="TextBox 61"/>
          <p:cNvSpPr txBox="1"/>
          <p:nvPr/>
        </p:nvSpPr>
        <p:spPr>
          <a:xfrm>
            <a:off x="100046" y="1180354"/>
            <a:ext cx="2387780" cy="646331"/>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Вовлечение в оборот земель </a:t>
            </a:r>
            <a:r>
              <a:rPr lang="ru-RU" sz="1200" dirty="0" err="1"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сельхозназначения</a:t>
            </a: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и развитие мелиоративного комплекса</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4" name="TextBox 63"/>
          <p:cNvSpPr txBox="1"/>
          <p:nvPr/>
        </p:nvSpPr>
        <p:spPr>
          <a:xfrm>
            <a:off x="100046" y="4845380"/>
            <a:ext cx="4789044" cy="276999"/>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Социальные выплаты</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6" name="TextBox 65"/>
          <p:cNvSpPr txBox="1"/>
          <p:nvPr/>
        </p:nvSpPr>
        <p:spPr>
          <a:xfrm>
            <a:off x="5068967" y="1180353"/>
            <a:ext cx="2387780" cy="276999"/>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Кадры в АПК</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8" name="Прямоугольник 17"/>
          <p:cNvSpPr/>
          <p:nvPr/>
        </p:nvSpPr>
        <p:spPr>
          <a:xfrm>
            <a:off x="737526" y="6955435"/>
            <a:ext cx="1256460" cy="1750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sz="1350" dirty="0" smtClean="0">
                <a:solidFill>
                  <a:schemeClr val="accent1">
                    <a:lumMod val="50000"/>
                  </a:schemeClr>
                </a:solidFill>
                <a:cs typeface="Times New Roman" panose="02020603050405020304" pitchFamily="18" charset="0"/>
              </a:rPr>
              <a:t>Министерство</a:t>
            </a:r>
            <a:endParaRPr lang="ru-RU" sz="1350" dirty="0">
              <a:solidFill>
                <a:schemeClr val="accent1">
                  <a:lumMod val="50000"/>
                </a:schemeClr>
              </a:solidFill>
              <a:cs typeface="Times New Roman" panose="02020603050405020304" pitchFamily="18" charset="0"/>
            </a:endParaRPr>
          </a:p>
        </p:txBody>
      </p:sp>
      <p:sp>
        <p:nvSpPr>
          <p:cNvPr id="17" name="TextBox 16"/>
          <p:cNvSpPr txBox="1"/>
          <p:nvPr/>
        </p:nvSpPr>
        <p:spPr>
          <a:xfrm>
            <a:off x="798357" y="131290"/>
            <a:ext cx="1405482" cy="938719"/>
          </a:xfrm>
          <a:prstGeom prst="rect">
            <a:avLst/>
          </a:prstGeom>
          <a:noFill/>
        </p:spPr>
        <p:txBody>
          <a:bodyPr wrap="square" rtlCol="0">
            <a:spAutoFit/>
          </a:bodyPr>
          <a:lstStyle/>
          <a:p>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19" name="Рисунок 18"/>
          <p:cNvPicPr>
            <a:picLocks noChangeAspect="1"/>
          </p:cNvPicPr>
          <p:nvPr/>
        </p:nvPicPr>
        <p:blipFill>
          <a:blip r:embed="rId6"/>
          <a:stretch>
            <a:fillRect/>
          </a:stretch>
        </p:blipFill>
        <p:spPr>
          <a:xfrm>
            <a:off x="73113" y="161093"/>
            <a:ext cx="745693" cy="879112"/>
          </a:xfrm>
          <a:prstGeom prst="rect">
            <a:avLst/>
          </a:prstGeom>
        </p:spPr>
      </p:pic>
    </p:spTree>
    <p:extLst>
      <p:ext uri="{BB962C8B-B14F-4D97-AF65-F5344CB8AC3E}">
        <p14:creationId xmlns:p14="http://schemas.microsoft.com/office/powerpoint/2010/main" val="42369870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a:picLocks noChangeAspect="1"/>
          </p:cNvPicPr>
          <p:nvPr/>
        </p:nvPicPr>
        <p:blipFill>
          <a:blip r:embed="rId2"/>
          <a:stretch>
            <a:fillRect/>
          </a:stretch>
        </p:blipFill>
        <p:spPr>
          <a:xfrm>
            <a:off x="2229491" y="135099"/>
            <a:ext cx="5339801" cy="1028042"/>
          </a:xfrm>
          <a:prstGeom prst="rect">
            <a:avLst/>
          </a:prstGeom>
        </p:spPr>
      </p:pic>
      <p:sp>
        <p:nvSpPr>
          <p:cNvPr id="18" name="TextBox 17"/>
          <p:cNvSpPr txBox="1"/>
          <p:nvPr/>
        </p:nvSpPr>
        <p:spPr>
          <a:xfrm>
            <a:off x="1853089" y="229770"/>
            <a:ext cx="6116912" cy="854080"/>
          </a:xfrm>
          <a:prstGeom prst="rect">
            <a:avLst/>
          </a:prstGeom>
          <a:noFill/>
        </p:spPr>
        <p:txBody>
          <a:bodyPr wrap="square" rtlCol="0">
            <a:spAutoFit/>
          </a:bodyPr>
          <a:lstStyle/>
          <a:p>
            <a:pPr algn="ctr"/>
            <a:r>
              <a:rPr lang="ru-RU" sz="16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Обращение Главы муниципального образования</a:t>
            </a:r>
          </a:p>
          <a:p>
            <a:pPr algn="ctr"/>
            <a:r>
              <a:rPr lang="ru-RU" sz="165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a:t>
            </a:r>
            <a:r>
              <a:rPr lang="ru-RU" sz="1650" dirty="0" err="1"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Монастырщинский</a:t>
            </a:r>
            <a:r>
              <a:rPr lang="ru-RU" sz="165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6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муниципальный округ» </a:t>
            </a:r>
          </a:p>
          <a:p>
            <a:pPr algn="ctr"/>
            <a:r>
              <a:rPr lang="ru-RU" sz="16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Смоленской области</a:t>
            </a:r>
          </a:p>
        </p:txBody>
      </p:sp>
      <p:sp>
        <p:nvSpPr>
          <p:cNvPr id="19" name="TextBox 18"/>
          <p:cNvSpPr txBox="1"/>
          <p:nvPr/>
        </p:nvSpPr>
        <p:spPr>
          <a:xfrm>
            <a:off x="7257989" y="7190343"/>
            <a:ext cx="311304"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a:t>
            </a:r>
          </a:p>
        </p:txBody>
      </p:sp>
      <p:sp>
        <p:nvSpPr>
          <p:cNvPr id="22" name="TextBox 21"/>
          <p:cNvSpPr txBox="1"/>
          <p:nvPr/>
        </p:nvSpPr>
        <p:spPr>
          <a:xfrm>
            <a:off x="282182" y="3709834"/>
            <a:ext cx="2422465" cy="523220"/>
          </a:xfrm>
          <a:prstGeom prst="rect">
            <a:avLst/>
          </a:prstGeom>
          <a:noFill/>
        </p:spPr>
        <p:txBody>
          <a:bodyPr wrap="square" rtlCol="0">
            <a:spAutoFit/>
          </a:bodyPr>
          <a:lstStyle/>
          <a:p>
            <a:pPr algn="ctr"/>
            <a:r>
              <a:rPr lang="ru-RU" sz="1400" b="1"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Титов </a:t>
            </a:r>
          </a:p>
          <a:p>
            <a:pPr algn="ctr"/>
            <a:r>
              <a:rPr lang="ru-RU" sz="1400" b="1"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Виктор Борисович</a:t>
            </a:r>
            <a:endParaRPr lang="ru-RU" sz="1400" b="1"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3" name="TextBox 22"/>
          <p:cNvSpPr txBox="1"/>
          <p:nvPr/>
        </p:nvSpPr>
        <p:spPr>
          <a:xfrm>
            <a:off x="3976294" y="1204363"/>
            <a:ext cx="2049613" cy="307777"/>
          </a:xfrm>
          <a:prstGeom prst="rect">
            <a:avLst/>
          </a:prstGeom>
          <a:noFill/>
        </p:spPr>
        <p:txBody>
          <a:bodyPr wrap="square" rtlCol="0">
            <a:spAutoFit/>
          </a:bodyPr>
          <a:lstStyle/>
          <a:p>
            <a:pPr algn="ctr"/>
            <a:r>
              <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Дорогие друзья!</a:t>
            </a:r>
          </a:p>
        </p:txBody>
      </p:sp>
      <p:sp>
        <p:nvSpPr>
          <p:cNvPr id="24" name="TextBox 23"/>
          <p:cNvSpPr txBox="1"/>
          <p:nvPr/>
        </p:nvSpPr>
        <p:spPr>
          <a:xfrm>
            <a:off x="2401298" y="6152514"/>
            <a:ext cx="4377457" cy="307777"/>
          </a:xfrm>
          <a:prstGeom prst="rect">
            <a:avLst/>
          </a:prstGeom>
          <a:noFill/>
        </p:spPr>
        <p:txBody>
          <a:bodyPr wrap="square" rtlCol="0">
            <a:spAutoFit/>
          </a:bodyPr>
          <a:lstStyle/>
          <a:p>
            <a:r>
              <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Добро пожаловать в </a:t>
            </a:r>
            <a:r>
              <a:rPr lang="ru-RU" sz="1400" dirty="0" err="1"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Монастырщинский</a:t>
            </a:r>
            <a:r>
              <a:rPr lang="ru-RU" sz="1400"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округ!</a:t>
            </a:r>
          </a:p>
        </p:txBody>
      </p:sp>
      <p:sp>
        <p:nvSpPr>
          <p:cNvPr id="27" name="TextBox 26"/>
          <p:cNvSpPr txBox="1"/>
          <p:nvPr/>
        </p:nvSpPr>
        <p:spPr>
          <a:xfrm>
            <a:off x="915476" y="102810"/>
            <a:ext cx="1355112" cy="769441"/>
          </a:xfrm>
          <a:prstGeom prst="rect">
            <a:avLst/>
          </a:prstGeom>
          <a:noFill/>
        </p:spPr>
        <p:txBody>
          <a:bodyPr wrap="square" rtlCol="0">
            <a:spAutoFit/>
          </a:bodyPr>
          <a:lstStyle/>
          <a:p>
            <a:pPr lvl="0"/>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 округ</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2" name="Рисунок 1"/>
          <p:cNvPicPr>
            <a:picLocks noChangeAspect="1"/>
          </p:cNvPicPr>
          <p:nvPr/>
        </p:nvPicPr>
        <p:blipFill>
          <a:blip r:embed="rId3"/>
          <a:stretch>
            <a:fillRect/>
          </a:stretch>
        </p:blipFill>
        <p:spPr>
          <a:xfrm>
            <a:off x="206396" y="83362"/>
            <a:ext cx="737118" cy="912826"/>
          </a:xfrm>
          <a:prstGeom prst="rect">
            <a:avLst/>
          </a:prstGeom>
        </p:spPr>
      </p:pic>
      <p:sp>
        <p:nvSpPr>
          <p:cNvPr id="11" name="TextBox 10"/>
          <p:cNvSpPr txBox="1"/>
          <p:nvPr/>
        </p:nvSpPr>
        <p:spPr>
          <a:xfrm>
            <a:off x="2799495" y="1614618"/>
            <a:ext cx="4403212" cy="3046988"/>
          </a:xfrm>
          <a:prstGeom prst="rect">
            <a:avLst/>
          </a:prstGeom>
          <a:noFill/>
        </p:spPr>
        <p:txBody>
          <a:bodyPr wrap="square" rtlCol="0">
            <a:spAutoFit/>
          </a:bodyPr>
          <a:lstStyle/>
          <a:p>
            <a:pPr indent="355600" algn="just"/>
            <a:r>
              <a:rPr lang="ru-RU" sz="1200" dirty="0">
                <a:latin typeface="Open Sans" panose="020B0606030504020204" pitchFamily="34" charset="0"/>
                <a:ea typeface="Open Sans" panose="020B0606030504020204" pitchFamily="34" charset="0"/>
                <a:cs typeface="Open Sans" panose="020B0606030504020204" pitchFamily="34" charset="0"/>
              </a:rPr>
              <a:t>Администрация муниципального образования </a:t>
            </a:r>
            <a:r>
              <a:rPr lang="ru-RU" sz="1200" dirty="0" smtClean="0">
                <a:latin typeface="Open Sans" panose="020B0606030504020204" pitchFamily="34" charset="0"/>
                <a:ea typeface="Open Sans" panose="020B0606030504020204" pitchFamily="34" charset="0"/>
                <a:cs typeface="Open Sans" panose="020B0606030504020204" pitchFamily="34" charset="0"/>
              </a:rPr>
              <a:t>«</a:t>
            </a:r>
            <a:r>
              <a:rPr lang="ru-RU" sz="1200" dirty="0" err="1" smtClean="0">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200" dirty="0" smtClean="0">
                <a:latin typeface="Open Sans" panose="020B0606030504020204" pitchFamily="34" charset="0"/>
                <a:ea typeface="Open Sans" panose="020B0606030504020204" pitchFamily="34" charset="0"/>
                <a:cs typeface="Open Sans" panose="020B0606030504020204" pitchFamily="34" charset="0"/>
              </a:rPr>
              <a:t> </a:t>
            </a:r>
            <a:r>
              <a:rPr lang="ru-RU" sz="1200" dirty="0">
                <a:latin typeface="Open Sans" panose="020B0606030504020204" pitchFamily="34" charset="0"/>
                <a:ea typeface="Open Sans" panose="020B0606030504020204" pitchFamily="34" charset="0"/>
                <a:cs typeface="Open Sans" panose="020B0606030504020204" pitchFamily="34" charset="0"/>
              </a:rPr>
              <a:t>муниципальный округ» Смоленской области стремится к привлечению в экономику округа качественных капитальных ресурсов в объемах, обеспечивающих устойчивую стабильность отраслей, которые обладают преимуществами на внутреннем и внешнем рынке. Имеющийся потенциал позволяет создавать условия для развития сельского хозяйства, производства и экономического роста. </a:t>
            </a:r>
          </a:p>
          <a:p>
            <a:pPr indent="355600" algn="just"/>
            <a:endParaRPr lang="ru-RU" sz="1200" dirty="0">
              <a:latin typeface="Open Sans" panose="020B0606030504020204" pitchFamily="34" charset="0"/>
              <a:ea typeface="Open Sans" panose="020B0606030504020204" pitchFamily="34" charset="0"/>
              <a:cs typeface="Open Sans" panose="020B0606030504020204" pitchFamily="34" charset="0"/>
            </a:endParaRPr>
          </a:p>
          <a:p>
            <a:pPr indent="355600" algn="just"/>
            <a:r>
              <a:rPr lang="ru-RU" sz="1200" dirty="0">
                <a:latin typeface="Open Sans" panose="020B0606030504020204" pitchFamily="34" charset="0"/>
                <a:ea typeface="Open Sans" panose="020B0606030504020204" pitchFamily="34" charset="0"/>
                <a:cs typeface="Open Sans" panose="020B0606030504020204" pitchFamily="34" charset="0"/>
              </a:rPr>
              <a:t>В настоящее время инвестиционные возможности и привлекательность получают все большую публичность и востребованность. Мы стараемся осуществлять сбалансированный подход к привлечению инвестиций по отраслям, территориям сельских поселений, категориям земель, природным ресурсам и иным значимым признакам.</a:t>
            </a:r>
          </a:p>
          <a:p>
            <a:pPr algn="just"/>
            <a:endParaRPr lang="ru-RU" sz="1200" dirty="0"/>
          </a:p>
        </p:txBody>
      </p:sp>
      <p:sp>
        <p:nvSpPr>
          <p:cNvPr id="12" name="Прямоугольник 11"/>
          <p:cNvSpPr/>
          <p:nvPr/>
        </p:nvSpPr>
        <p:spPr>
          <a:xfrm>
            <a:off x="647470" y="4735762"/>
            <a:ext cx="6290303" cy="1015663"/>
          </a:xfrm>
          <a:prstGeom prst="rect">
            <a:avLst/>
          </a:prstGeom>
        </p:spPr>
        <p:txBody>
          <a:bodyPr wrap="square">
            <a:spAutoFit/>
          </a:bodyPr>
          <a:lstStyle/>
          <a:p>
            <a:pPr lvl="0" indent="355600" algn="just"/>
            <a:r>
              <a:rPr lang="ru-RU" sz="12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Поселок и </a:t>
            </a:r>
            <a:r>
              <a:rPr lang="ru-RU" sz="1200" dirty="0">
                <a:solidFill>
                  <a:prstClr val="black"/>
                </a:solidFill>
                <a:latin typeface="Open Sans" panose="020B0606030504020204" pitchFamily="34" charset="0"/>
                <a:ea typeface="Open Sans" panose="020B0606030504020204" pitchFamily="34" charset="0"/>
                <a:cs typeface="Open Sans" panose="020B0606030504020204" pitchFamily="34" charset="0"/>
              </a:rPr>
              <a:t>округ являются перспективными для новых инвестиций, для развития экономики, социальной инфраструктуры и туризма.</a:t>
            </a:r>
          </a:p>
          <a:p>
            <a:pPr lvl="0" indent="355600" algn="just"/>
            <a:endParaRPr lang="ru-RU" sz="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lvl="0" indent="355600" algn="just"/>
            <a:r>
              <a:rPr lang="ru-RU" sz="1200" dirty="0">
                <a:solidFill>
                  <a:prstClr val="black"/>
                </a:solidFill>
                <a:latin typeface="Open Sans" panose="020B0606030504020204" pitchFamily="34" charset="0"/>
                <a:ea typeface="Open Sans" panose="020B0606030504020204" pitchFamily="34" charset="0"/>
                <a:cs typeface="Open Sans" panose="020B0606030504020204" pitchFamily="34" charset="0"/>
              </a:rPr>
              <a:t>Поддерживая официальные контакты и деловые отношения, мы заинтересованы в расширении партнерских связей на территории нашей страны и за рубежом.</a:t>
            </a:r>
          </a:p>
        </p:txBody>
      </p:sp>
      <p:pic>
        <p:nvPicPr>
          <p:cNvPr id="3" name="Рисунок 2">
            <a:extLst>
              <a:ext uri="{FF2B5EF4-FFF2-40B4-BE49-F238E27FC236}">
                <a16:creationId xmlns:a16="http://schemas.microsoft.com/office/drawing/2014/main" id="{E53FAB48-E2A0-3B92-C009-3B67A9EB7988}"/>
              </a:ext>
            </a:extLst>
          </p:cNvPr>
          <p:cNvPicPr>
            <a:picLocks noChangeAspect="1"/>
          </p:cNvPicPr>
          <p:nvPr/>
        </p:nvPicPr>
        <p:blipFill>
          <a:blip r:embed="rId4"/>
          <a:stretch>
            <a:fillRect/>
          </a:stretch>
        </p:blipFill>
        <p:spPr>
          <a:xfrm>
            <a:off x="0" y="6657723"/>
            <a:ext cx="2799495" cy="901689"/>
          </a:xfrm>
          <a:prstGeom prst="rect">
            <a:avLst/>
          </a:prstGeom>
        </p:spPr>
      </p:pic>
      <p:sp>
        <p:nvSpPr>
          <p:cNvPr id="4" name="Заголовок 3"/>
          <p:cNvSpPr>
            <a:spLocks noGrp="1"/>
          </p:cNvSpPr>
          <p:nvPr>
            <p:ph type="title"/>
          </p:nvPr>
        </p:nvSpPr>
        <p:spPr>
          <a:xfrm>
            <a:off x="481781" y="1708853"/>
            <a:ext cx="2054942" cy="1921689"/>
          </a:xfrm>
        </p:spPr>
        <p:txBody>
          <a:bodyPr>
            <a:normAutofit/>
          </a:bodyPr>
          <a:lstStyle/>
          <a:p>
            <a:pPr algn="ctr"/>
            <a:r>
              <a:rPr lang="ru-RU" sz="1600" b="1" dirty="0" smtClean="0">
                <a:solidFill>
                  <a:schemeClr val="tx2"/>
                </a:solidFill>
              </a:rPr>
              <a:t>Фото</a:t>
            </a:r>
            <a:endParaRPr lang="ru-RU" sz="1600" b="1" dirty="0">
              <a:solidFill>
                <a:schemeClr val="tx2"/>
              </a:solidFill>
            </a:endParaRPr>
          </a:p>
        </p:txBody>
      </p:sp>
      <p:sp>
        <p:nvSpPr>
          <p:cNvPr id="7" name="Прямоугольник 6"/>
          <p:cNvSpPr/>
          <p:nvPr/>
        </p:nvSpPr>
        <p:spPr>
          <a:xfrm>
            <a:off x="481781" y="1708854"/>
            <a:ext cx="2054942" cy="19216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5"/>
          <a:stretch>
            <a:fillRect/>
          </a:stretch>
        </p:blipFill>
        <p:spPr>
          <a:xfrm>
            <a:off x="441223" y="1708852"/>
            <a:ext cx="2095500" cy="1930896"/>
          </a:xfrm>
          <a:prstGeom prst="rect">
            <a:avLst/>
          </a:prstGeom>
        </p:spPr>
      </p:pic>
    </p:spTree>
    <p:extLst>
      <p:ext uri="{BB962C8B-B14F-4D97-AF65-F5344CB8AC3E}">
        <p14:creationId xmlns:p14="http://schemas.microsoft.com/office/powerpoint/2010/main" val="33697909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tomnosti.info/dorogi-kak-i-pochemu-4/foto/174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500" r="12500"/>
          <a:stretch/>
        </p:blipFill>
        <p:spPr bwMode="auto">
          <a:xfrm>
            <a:off x="299136" y="1597432"/>
            <a:ext cx="1052404" cy="997917"/>
          </a:xfrm>
          <a:prstGeom prst="ellipse">
            <a:avLst/>
          </a:prstGeom>
          <a:noFill/>
          <a:extLst>
            <a:ext uri="{909E8E84-426E-40DD-AFC4-6F175D3DCCD1}">
              <a14:hiddenFill xmlns:a14="http://schemas.microsoft.com/office/drawing/2010/main">
                <a:solidFill>
                  <a:srgbClr val="FFFFFF"/>
                </a:solidFill>
              </a14:hiddenFill>
            </a:ext>
          </a:extLst>
        </p:spPr>
      </p:pic>
      <p:pic>
        <p:nvPicPr>
          <p:cNvPr id="32" name="Рисунок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4038" y="1567641"/>
            <a:ext cx="1057501" cy="1057501"/>
          </a:xfrm>
          <a:prstGeom prst="rect">
            <a:avLst/>
          </a:prstGeom>
        </p:spPr>
      </p:pic>
      <p:pic>
        <p:nvPicPr>
          <p:cNvPr id="26" name="Рисунок 25"/>
          <p:cNvPicPr>
            <a:picLocks noChangeAspect="1"/>
          </p:cNvPicPr>
          <p:nvPr/>
        </p:nvPicPr>
        <p:blipFill>
          <a:blip r:embed="rId5" cstate="print">
            <a:lum bright="70000" contrast="-70000"/>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169278" y="5285242"/>
            <a:ext cx="2621866" cy="1175278"/>
          </a:xfrm>
          <a:prstGeom prst="rect">
            <a:avLst/>
          </a:prstGeom>
        </p:spPr>
      </p:pic>
      <p:pic>
        <p:nvPicPr>
          <p:cNvPr id="10" name="Рисунок 9"/>
          <p:cNvPicPr>
            <a:picLocks noChangeAspect="1"/>
          </p:cNvPicPr>
          <p:nvPr/>
        </p:nvPicPr>
        <p:blipFill>
          <a:blip r:embed="rId7"/>
          <a:stretch>
            <a:fillRect/>
          </a:stretch>
        </p:blipFill>
        <p:spPr>
          <a:xfrm>
            <a:off x="2187486" y="155560"/>
            <a:ext cx="5372189" cy="768091"/>
          </a:xfrm>
          <a:prstGeom prst="rect">
            <a:avLst/>
          </a:prstGeom>
        </p:spPr>
      </p:pic>
      <p:sp>
        <p:nvSpPr>
          <p:cNvPr id="3" name="TextBox 2"/>
          <p:cNvSpPr txBox="1"/>
          <p:nvPr/>
        </p:nvSpPr>
        <p:spPr>
          <a:xfrm>
            <a:off x="2061031" y="308774"/>
            <a:ext cx="5467799"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Транспорт</a:t>
            </a:r>
          </a:p>
        </p:txBody>
      </p:sp>
      <p:sp>
        <p:nvSpPr>
          <p:cNvPr id="4" name="TextBox 3"/>
          <p:cNvSpPr txBox="1"/>
          <p:nvPr/>
        </p:nvSpPr>
        <p:spPr>
          <a:xfrm>
            <a:off x="7112117"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20</a:t>
            </a:r>
          </a:p>
        </p:txBody>
      </p:sp>
      <p:sp>
        <p:nvSpPr>
          <p:cNvPr id="11" name="TextBox 10"/>
          <p:cNvSpPr txBox="1"/>
          <p:nvPr/>
        </p:nvSpPr>
        <p:spPr>
          <a:xfrm>
            <a:off x="294039" y="2851101"/>
            <a:ext cx="2505456" cy="600164"/>
          </a:xfrm>
          <a:prstGeom prst="rect">
            <a:avLst/>
          </a:prstGeom>
          <a:noFill/>
        </p:spPr>
        <p:txBody>
          <a:bodyPr wrap="square" rtlCol="0">
            <a:spAutoFit/>
          </a:bodyPr>
          <a:lstStyle/>
          <a:p>
            <a:pPr lvl="0"/>
            <a:r>
              <a:rPr lang="ru-RU"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4 </a:t>
            </a:r>
            <a:r>
              <a:rPr lang="ru-RU" sz="15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автодороги регионального</a:t>
            </a:r>
          </a:p>
          <a:p>
            <a:pPr lvl="0"/>
            <a:r>
              <a:rPr lang="ru-RU" sz="15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значения:</a:t>
            </a:r>
          </a:p>
        </p:txBody>
      </p:sp>
      <p:sp>
        <p:nvSpPr>
          <p:cNvPr id="18" name="TextBox 17"/>
          <p:cNvSpPr txBox="1"/>
          <p:nvPr/>
        </p:nvSpPr>
        <p:spPr>
          <a:xfrm>
            <a:off x="1036320" y="6008658"/>
            <a:ext cx="2816351" cy="738664"/>
          </a:xfrm>
          <a:prstGeom prst="rect">
            <a:avLst/>
          </a:prstGeom>
          <a:noFill/>
        </p:spPr>
        <p:txBody>
          <a:bodyPr wrap="square" rtlCol="0">
            <a:spAutoFit/>
          </a:bodyPr>
          <a:lstStyle/>
          <a:p>
            <a:pPr algn="ctr"/>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Автодороги в </a:t>
            </a:r>
          </a:p>
          <a:p>
            <a:pPr algn="ctr"/>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муниципальной </a:t>
            </a:r>
          </a:p>
          <a:p>
            <a:pPr algn="ctr"/>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собственности:</a:t>
            </a:r>
          </a:p>
        </p:txBody>
      </p:sp>
      <p:pic>
        <p:nvPicPr>
          <p:cNvPr id="5" name="Рисунок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5035" y="3428578"/>
            <a:ext cx="468176" cy="468176"/>
          </a:xfrm>
          <a:prstGeom prst="rect">
            <a:avLst/>
          </a:prstGeom>
        </p:spPr>
      </p:pic>
      <p:pic>
        <p:nvPicPr>
          <p:cNvPr id="6" name="Рисунок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9455" y="3779838"/>
            <a:ext cx="542759" cy="561445"/>
          </a:xfrm>
          <a:prstGeom prst="rect">
            <a:avLst/>
          </a:prstGeom>
        </p:spPr>
      </p:pic>
      <p:sp>
        <p:nvSpPr>
          <p:cNvPr id="7" name="Прямоугольник 6"/>
          <p:cNvSpPr/>
          <p:nvPr/>
        </p:nvSpPr>
        <p:spPr>
          <a:xfrm>
            <a:off x="743211" y="3794863"/>
            <a:ext cx="3504986" cy="523220"/>
          </a:xfrm>
          <a:prstGeom prst="rect">
            <a:avLst/>
          </a:prstGeom>
        </p:spPr>
        <p:txBody>
          <a:bodyPr wrap="square">
            <a:spAutoFit/>
          </a:bodyPr>
          <a:lstStyle/>
          <a:p>
            <a:pPr lvl="0"/>
            <a:r>
              <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Монастырщина-</a:t>
            </a:r>
            <a:r>
              <a:rPr lang="ru-RU" sz="1400" b="1" dirty="0" err="1">
                <a:solidFill>
                  <a:srgbClr val="245776"/>
                </a:solidFill>
                <a:latin typeface="Open Sans" panose="020B0606030504020204" pitchFamily="34" charset="0"/>
                <a:ea typeface="Open Sans" panose="020B0606030504020204" pitchFamily="34" charset="0"/>
                <a:cs typeface="Open Sans" panose="020B0606030504020204" pitchFamily="34" charset="0"/>
              </a:rPr>
              <a:t>Любавичи</a:t>
            </a:r>
            <a:r>
              <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–Дубровка–граница республики Беларусь</a:t>
            </a:r>
          </a:p>
        </p:txBody>
      </p:sp>
      <p:sp>
        <p:nvSpPr>
          <p:cNvPr id="12" name="Прямоугольник 11"/>
          <p:cNvSpPr/>
          <p:nvPr/>
        </p:nvSpPr>
        <p:spPr>
          <a:xfrm>
            <a:off x="762214" y="3460588"/>
            <a:ext cx="3504986" cy="307777"/>
          </a:xfrm>
          <a:prstGeom prst="rect">
            <a:avLst/>
          </a:prstGeom>
        </p:spPr>
        <p:txBody>
          <a:bodyPr wrap="square">
            <a:spAutoFit/>
          </a:bodyPr>
          <a:lstStyle/>
          <a:p>
            <a:pPr lvl="0"/>
            <a:r>
              <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Смоленск-</a:t>
            </a:r>
            <a:r>
              <a:rPr lang="ru-RU" sz="1400" b="1" dirty="0" err="1">
                <a:solidFill>
                  <a:srgbClr val="245776"/>
                </a:solidFill>
                <a:latin typeface="Open Sans" panose="020B0606030504020204" pitchFamily="34" charset="0"/>
                <a:ea typeface="Open Sans" panose="020B0606030504020204" pitchFamily="34" charset="0"/>
                <a:cs typeface="Open Sans" panose="020B0606030504020204" pitchFamily="34" charset="0"/>
              </a:rPr>
              <a:t>Русилово</a:t>
            </a:r>
            <a:r>
              <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-Упокой-Монастырщина </a:t>
            </a:r>
          </a:p>
        </p:txBody>
      </p:sp>
      <p:sp>
        <p:nvSpPr>
          <p:cNvPr id="30" name="TextBox 29"/>
          <p:cNvSpPr txBox="1"/>
          <p:nvPr/>
        </p:nvSpPr>
        <p:spPr>
          <a:xfrm>
            <a:off x="1229398" y="1723410"/>
            <a:ext cx="2083580" cy="830997"/>
          </a:xfrm>
          <a:prstGeom prst="rect">
            <a:avLst/>
          </a:prstGeom>
          <a:noFill/>
        </p:spPr>
        <p:txBody>
          <a:bodyPr wrap="square" rtlCol="0">
            <a:spAutoFit/>
          </a:bodyPr>
          <a:lstStyle/>
          <a:p>
            <a:pPr algn="ctr"/>
            <a:r>
              <a:rPr lang="ru-RU" sz="16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Общая протяженность дорог</a:t>
            </a:r>
          </a:p>
        </p:txBody>
      </p:sp>
      <p:sp>
        <p:nvSpPr>
          <p:cNvPr id="15" name="TextBox 14"/>
          <p:cNvSpPr txBox="1"/>
          <p:nvPr/>
        </p:nvSpPr>
        <p:spPr>
          <a:xfrm>
            <a:off x="3204791" y="5639327"/>
            <a:ext cx="2586353" cy="369332"/>
          </a:xfrm>
          <a:prstGeom prst="rect">
            <a:avLst/>
          </a:prstGeom>
          <a:noFill/>
        </p:spPr>
        <p:txBody>
          <a:bodyPr wrap="square" rtlCol="0">
            <a:spAutoFit/>
          </a:bodyPr>
          <a:lstStyle/>
          <a:p>
            <a:pPr algn="ctr"/>
            <a:r>
              <a:rPr lang="ru-RU" dirty="0" smtClean="0">
                <a:solidFill>
                  <a:srgbClr val="0236AA"/>
                </a:solidFill>
                <a:latin typeface="Open Sans Semibold" panose="020B0706030804020204" pitchFamily="34" charset="0"/>
                <a:ea typeface="Open Sans Semibold" panose="020B0706030804020204" pitchFamily="34" charset="0"/>
                <a:cs typeface="Open Sans Semibold" panose="020B0706030804020204" pitchFamily="34" charset="0"/>
              </a:rPr>
              <a:t>268 км </a:t>
            </a:r>
            <a:r>
              <a:rPr lang="ru-RU" sz="1200" dirty="0">
                <a:latin typeface="Open Sans Semibold" panose="020B0706030804020204" pitchFamily="34" charset="0"/>
                <a:ea typeface="Open Sans Semibold" panose="020B0706030804020204" pitchFamily="34" charset="0"/>
                <a:cs typeface="Open Sans Semibold" panose="020B0706030804020204" pitchFamily="34" charset="0"/>
              </a:rPr>
              <a:t>асфальтобетонные</a:t>
            </a:r>
          </a:p>
        </p:txBody>
      </p:sp>
      <p:sp>
        <p:nvSpPr>
          <p:cNvPr id="17" name="TextBox 16"/>
          <p:cNvSpPr txBox="1"/>
          <p:nvPr/>
        </p:nvSpPr>
        <p:spPr>
          <a:xfrm>
            <a:off x="3169278" y="6050502"/>
            <a:ext cx="2621866" cy="369332"/>
          </a:xfrm>
          <a:prstGeom prst="rect">
            <a:avLst/>
          </a:prstGeom>
          <a:noFill/>
        </p:spPr>
        <p:txBody>
          <a:bodyPr wrap="square" rtlCol="0">
            <a:spAutoFit/>
          </a:bodyPr>
          <a:lstStyle/>
          <a:p>
            <a:pPr algn="ctr"/>
            <a:r>
              <a:rPr lang="ru-RU" dirty="0" smtClean="0">
                <a:solidFill>
                  <a:srgbClr val="0236AA"/>
                </a:solidFill>
                <a:latin typeface="Open Sans Semibold" panose="020B0706030804020204" pitchFamily="34" charset="0"/>
                <a:ea typeface="Open Sans Semibold" panose="020B0706030804020204" pitchFamily="34" charset="0"/>
                <a:cs typeface="Open Sans Semibold" panose="020B0706030804020204" pitchFamily="34" charset="0"/>
              </a:rPr>
              <a:t>292,2 </a:t>
            </a:r>
            <a:r>
              <a:rPr lang="ru-RU" dirty="0">
                <a:solidFill>
                  <a:srgbClr val="0236AA"/>
                </a:solidFill>
                <a:latin typeface="Open Sans Semibold" panose="020B0706030804020204" pitchFamily="34" charset="0"/>
                <a:ea typeface="Open Sans Semibold" panose="020B0706030804020204" pitchFamily="34" charset="0"/>
                <a:cs typeface="Open Sans Semibold" panose="020B0706030804020204" pitchFamily="34" charset="0"/>
              </a:rPr>
              <a:t>км </a:t>
            </a:r>
            <a:r>
              <a:rPr lang="ru-RU" sz="1200" dirty="0">
                <a:latin typeface="Open Sans Semibold" panose="020B0706030804020204" pitchFamily="34" charset="0"/>
                <a:ea typeface="Open Sans Semibold" panose="020B0706030804020204" pitchFamily="34" charset="0"/>
                <a:cs typeface="Open Sans Semibold" panose="020B0706030804020204" pitchFamily="34" charset="0"/>
              </a:rPr>
              <a:t>прочие</a:t>
            </a:r>
          </a:p>
        </p:txBody>
      </p:sp>
      <p:sp>
        <p:nvSpPr>
          <p:cNvPr id="16" name="TextBox 15"/>
          <p:cNvSpPr txBox="1"/>
          <p:nvPr/>
        </p:nvSpPr>
        <p:spPr>
          <a:xfrm>
            <a:off x="3169278" y="5294564"/>
            <a:ext cx="3024257" cy="369332"/>
          </a:xfrm>
          <a:prstGeom prst="rect">
            <a:avLst/>
          </a:prstGeom>
          <a:noFill/>
        </p:spPr>
        <p:txBody>
          <a:bodyPr wrap="square" rtlCol="0">
            <a:spAutoFit/>
          </a:bodyPr>
          <a:lstStyle/>
          <a:p>
            <a:pPr algn="ctr"/>
            <a:r>
              <a:rPr lang="ru-RU" dirty="0" smtClean="0">
                <a:solidFill>
                  <a:srgbClr val="0236AA"/>
                </a:solidFill>
                <a:latin typeface="Open Sans Semibold" panose="020B0706030804020204" pitchFamily="34" charset="0"/>
                <a:ea typeface="Open Sans Semibold" panose="020B0706030804020204" pitchFamily="34" charset="0"/>
                <a:cs typeface="Open Sans Semibold" panose="020B0706030804020204" pitchFamily="34" charset="0"/>
              </a:rPr>
              <a:t>339 </a:t>
            </a:r>
            <a:r>
              <a:rPr lang="ru-RU" dirty="0">
                <a:solidFill>
                  <a:srgbClr val="0236AA"/>
                </a:solidFill>
                <a:latin typeface="Open Sans Semibold" panose="020B0706030804020204" pitchFamily="34" charset="0"/>
                <a:ea typeface="Open Sans Semibold" panose="020B0706030804020204" pitchFamily="34" charset="0"/>
                <a:cs typeface="Open Sans Semibold" panose="020B0706030804020204" pitchFamily="34" charset="0"/>
              </a:rPr>
              <a:t>км  </a:t>
            </a:r>
            <a:r>
              <a:rPr lang="ru-RU" sz="1200" dirty="0">
                <a:latin typeface="Open Sans Semibold" panose="020B0706030804020204" pitchFamily="34" charset="0"/>
                <a:ea typeface="Open Sans Semibold" panose="020B0706030804020204" pitchFamily="34" charset="0"/>
                <a:cs typeface="Open Sans Semibold" panose="020B0706030804020204" pitchFamily="34" charset="0"/>
              </a:rPr>
              <a:t>грунтовые</a:t>
            </a:r>
          </a:p>
        </p:txBody>
      </p:sp>
      <p:sp>
        <p:nvSpPr>
          <p:cNvPr id="19" name="Прямоугольник 18"/>
          <p:cNvSpPr/>
          <p:nvPr/>
        </p:nvSpPr>
        <p:spPr>
          <a:xfrm>
            <a:off x="336022" y="1765779"/>
            <a:ext cx="1019209" cy="1138773"/>
          </a:xfrm>
          <a:prstGeom prst="rect">
            <a:avLst/>
          </a:prstGeom>
        </p:spPr>
        <p:txBody>
          <a:bodyPr wrap="square">
            <a:spAutoFit/>
          </a:bodyPr>
          <a:lstStyle/>
          <a:p>
            <a:pPr algn="ctr"/>
            <a:r>
              <a:rPr lang="ru-RU" sz="2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1262,6 </a:t>
            </a:r>
          </a:p>
          <a:p>
            <a:pPr algn="ctr"/>
            <a:r>
              <a:rPr lang="ru-RU"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км</a:t>
            </a:r>
          </a:p>
          <a:p>
            <a:pPr algn="ctr"/>
            <a:r>
              <a:rPr lang="ru-RU" sz="24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ru-RU"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км</a:t>
            </a:r>
            <a:endParaRPr lang="ru-RU" sz="2400" dirty="0">
              <a:solidFill>
                <a:schemeClr val="bg1"/>
              </a:solidFill>
            </a:endParaRPr>
          </a:p>
        </p:txBody>
      </p:sp>
      <p:sp>
        <p:nvSpPr>
          <p:cNvPr id="22" name="TextBox 21"/>
          <p:cNvSpPr txBox="1"/>
          <p:nvPr/>
        </p:nvSpPr>
        <p:spPr>
          <a:xfrm>
            <a:off x="845626" y="73142"/>
            <a:ext cx="1237839" cy="938719"/>
          </a:xfrm>
          <a:prstGeom prst="rect">
            <a:avLst/>
          </a:prstGeom>
          <a:noFill/>
        </p:spPr>
        <p:txBody>
          <a:bodyPr wrap="none" rtlCol="0">
            <a:spAutoFit/>
          </a:bodyPr>
          <a:lstStyle/>
          <a:p>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23" name="Рисунок 22"/>
          <p:cNvPicPr>
            <a:picLocks noChangeAspect="1"/>
          </p:cNvPicPr>
          <p:nvPr/>
        </p:nvPicPr>
        <p:blipFill>
          <a:blip r:embed="rId10"/>
          <a:stretch>
            <a:fillRect/>
          </a:stretch>
        </p:blipFill>
        <p:spPr>
          <a:xfrm>
            <a:off x="219455" y="83868"/>
            <a:ext cx="664123" cy="912826"/>
          </a:xfrm>
          <a:prstGeom prst="rect">
            <a:avLst/>
          </a:prstGeom>
        </p:spPr>
      </p:pic>
      <p:pic>
        <p:nvPicPr>
          <p:cNvPr id="8" name="Рисунок 7">
            <a:extLst>
              <a:ext uri="{FF2B5EF4-FFF2-40B4-BE49-F238E27FC236}">
                <a16:creationId xmlns:a16="http://schemas.microsoft.com/office/drawing/2014/main" id="{CDE383E7-2EC6-3234-3140-1093D0B96B39}"/>
              </a:ext>
            </a:extLst>
          </p:cNvPr>
          <p:cNvPicPr>
            <a:picLocks noChangeAspect="1"/>
          </p:cNvPicPr>
          <p:nvPr/>
        </p:nvPicPr>
        <p:blipFill>
          <a:blip r:embed="rId11"/>
          <a:stretch>
            <a:fillRect/>
          </a:stretch>
        </p:blipFill>
        <p:spPr>
          <a:xfrm>
            <a:off x="0" y="6657723"/>
            <a:ext cx="2799495" cy="901689"/>
          </a:xfrm>
          <a:prstGeom prst="rect">
            <a:avLst/>
          </a:prstGeom>
        </p:spPr>
      </p:pic>
      <p:pic>
        <p:nvPicPr>
          <p:cNvPr id="9" name="Рисунок 8"/>
          <p:cNvPicPr>
            <a:picLocks noChangeAspect="1"/>
          </p:cNvPicPr>
          <p:nvPr/>
        </p:nvPicPr>
        <p:blipFill>
          <a:blip r:embed="rId12"/>
          <a:stretch>
            <a:fillRect/>
          </a:stretch>
        </p:blipFill>
        <p:spPr>
          <a:xfrm>
            <a:off x="256032" y="4225327"/>
            <a:ext cx="506182" cy="577608"/>
          </a:xfrm>
          <a:prstGeom prst="rect">
            <a:avLst/>
          </a:prstGeom>
        </p:spPr>
      </p:pic>
      <p:pic>
        <p:nvPicPr>
          <p:cNvPr id="25" name="Рисунок 24"/>
          <p:cNvPicPr>
            <a:picLocks noChangeAspect="1"/>
          </p:cNvPicPr>
          <p:nvPr/>
        </p:nvPicPr>
        <p:blipFill>
          <a:blip r:embed="rId13"/>
          <a:stretch>
            <a:fillRect/>
          </a:stretch>
        </p:blipFill>
        <p:spPr>
          <a:xfrm>
            <a:off x="255812" y="4720049"/>
            <a:ext cx="542591" cy="560881"/>
          </a:xfrm>
          <a:prstGeom prst="rect">
            <a:avLst/>
          </a:prstGeom>
        </p:spPr>
      </p:pic>
      <p:pic>
        <p:nvPicPr>
          <p:cNvPr id="27" name="Рисунок 26"/>
          <p:cNvPicPr>
            <a:picLocks noChangeAspect="1"/>
          </p:cNvPicPr>
          <p:nvPr/>
        </p:nvPicPr>
        <p:blipFill>
          <a:blip r:embed="rId14"/>
          <a:stretch>
            <a:fillRect/>
          </a:stretch>
        </p:blipFill>
        <p:spPr>
          <a:xfrm>
            <a:off x="684690" y="4330079"/>
            <a:ext cx="3123380" cy="377985"/>
          </a:xfrm>
          <a:prstGeom prst="rect">
            <a:avLst/>
          </a:prstGeom>
        </p:spPr>
      </p:pic>
      <p:sp>
        <p:nvSpPr>
          <p:cNvPr id="29" name="Прямоугольник 28"/>
          <p:cNvSpPr/>
          <p:nvPr/>
        </p:nvSpPr>
        <p:spPr>
          <a:xfrm>
            <a:off x="762214" y="4737911"/>
            <a:ext cx="3346490" cy="307777"/>
          </a:xfrm>
          <a:prstGeom prst="rect">
            <a:avLst/>
          </a:prstGeom>
        </p:spPr>
        <p:txBody>
          <a:bodyPr wrap="square">
            <a:spAutoFit/>
          </a:bodyPr>
          <a:lstStyle/>
          <a:p>
            <a:r>
              <a:rPr lang="ru-RU" sz="1400" b="1" dirty="0">
                <a:solidFill>
                  <a:schemeClr val="accent1">
                    <a:lumMod val="50000"/>
                  </a:schemeClr>
                </a:solidFill>
              </a:rPr>
              <a:t>Хиславичи-Монастырщина</a:t>
            </a:r>
          </a:p>
        </p:txBody>
      </p:sp>
      <p:pic>
        <p:nvPicPr>
          <p:cNvPr id="20" name="Рисунок 1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217762" y="995423"/>
            <a:ext cx="4341913" cy="2560321"/>
          </a:xfrm>
          <a:prstGeom prst="rect">
            <a:avLst/>
          </a:prstGeom>
        </p:spPr>
      </p:pic>
    </p:spTree>
    <p:extLst>
      <p:ext uri="{BB962C8B-B14F-4D97-AF65-F5344CB8AC3E}">
        <p14:creationId xmlns:p14="http://schemas.microsoft.com/office/powerpoint/2010/main" val="1491602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stretch>
            <a:fillRect/>
          </a:stretch>
        </p:blipFill>
        <p:spPr>
          <a:xfrm>
            <a:off x="2121299" y="156237"/>
            <a:ext cx="5438376" cy="768091"/>
          </a:xfrm>
          <a:prstGeom prst="rect">
            <a:avLst/>
          </a:prstGeom>
        </p:spPr>
      </p:pic>
      <p:sp>
        <p:nvSpPr>
          <p:cNvPr id="3" name="TextBox 2"/>
          <p:cNvSpPr txBox="1"/>
          <p:nvPr/>
        </p:nvSpPr>
        <p:spPr>
          <a:xfrm>
            <a:off x="2101991" y="320065"/>
            <a:ext cx="5416722"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Связь</a:t>
            </a:r>
            <a:endParaRPr lang="ru-RU" sz="2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 name="TextBox 3"/>
          <p:cNvSpPr txBox="1"/>
          <p:nvPr/>
        </p:nvSpPr>
        <p:spPr>
          <a:xfrm>
            <a:off x="7112117"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21</a:t>
            </a:r>
          </a:p>
        </p:txBody>
      </p:sp>
      <p:sp>
        <p:nvSpPr>
          <p:cNvPr id="11" name="TextBox 10"/>
          <p:cNvSpPr txBox="1"/>
          <p:nvPr/>
        </p:nvSpPr>
        <p:spPr>
          <a:xfrm>
            <a:off x="1428326" y="1630351"/>
            <a:ext cx="1917622" cy="830997"/>
          </a:xfrm>
          <a:prstGeom prst="rect">
            <a:avLst/>
          </a:prstGeom>
          <a:noFill/>
        </p:spPr>
        <p:txBody>
          <a:bodyPr wrap="square" rtlCol="0">
            <a:spAutoFit/>
          </a:bodyPr>
          <a:lstStyle/>
          <a:p>
            <a:pPr algn="ctr"/>
            <a:r>
              <a:rPr lang="ru-RU" sz="16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организация, оказывающая услуги связи</a:t>
            </a:r>
          </a:p>
        </p:txBody>
      </p:sp>
      <p:sp>
        <p:nvSpPr>
          <p:cNvPr id="12" name="TextBox 11"/>
          <p:cNvSpPr txBox="1"/>
          <p:nvPr/>
        </p:nvSpPr>
        <p:spPr>
          <a:xfrm>
            <a:off x="2121300" y="1198928"/>
            <a:ext cx="420308" cy="584775"/>
          </a:xfrm>
          <a:prstGeom prst="rect">
            <a:avLst/>
          </a:prstGeom>
          <a:noFill/>
        </p:spPr>
        <p:txBody>
          <a:bodyPr wrap="none" rtlCol="0">
            <a:spAutoFit/>
          </a:bodyPr>
          <a:lstStyle/>
          <a:p>
            <a:r>
              <a:rPr lang="ru-RU" sz="3200" b="1" dirty="0">
                <a:solidFill>
                  <a:srgbClr val="497CBE"/>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14" name="TextBox 13"/>
          <p:cNvSpPr txBox="1"/>
          <p:nvPr/>
        </p:nvSpPr>
        <p:spPr>
          <a:xfrm flipH="1">
            <a:off x="6456563" y="2964131"/>
            <a:ext cx="806564" cy="584775"/>
          </a:xfrm>
          <a:prstGeom prst="rect">
            <a:avLst/>
          </a:prstGeom>
          <a:noFill/>
        </p:spPr>
        <p:txBody>
          <a:bodyPr wrap="square" rtlCol="0">
            <a:spAutoFit/>
          </a:bodyPr>
          <a:lstStyle/>
          <a:p>
            <a:r>
              <a:rPr lang="ru-RU" sz="3200" b="1" dirty="0" smtClean="0">
                <a:solidFill>
                  <a:srgbClr val="497CBE"/>
                </a:solidFill>
                <a:latin typeface="Open Sans" panose="020B0606030504020204" pitchFamily="34" charset="0"/>
                <a:ea typeface="Open Sans" panose="020B0606030504020204" pitchFamily="34" charset="0"/>
                <a:cs typeface="Open Sans" panose="020B0606030504020204" pitchFamily="34" charset="0"/>
              </a:rPr>
              <a:t>16</a:t>
            </a:r>
            <a:endParaRPr lang="ru-RU" sz="3200" b="1" dirty="0">
              <a:solidFill>
                <a:srgbClr val="497CB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p:cNvSpPr txBox="1"/>
          <p:nvPr/>
        </p:nvSpPr>
        <p:spPr>
          <a:xfrm>
            <a:off x="6078903" y="3424730"/>
            <a:ext cx="1398850" cy="830997"/>
          </a:xfrm>
          <a:prstGeom prst="rect">
            <a:avLst/>
          </a:prstGeom>
          <a:noFill/>
        </p:spPr>
        <p:txBody>
          <a:bodyPr wrap="square" rtlCol="0">
            <a:spAutoFit/>
          </a:bodyPr>
          <a:lstStyle/>
          <a:p>
            <a:pPr algn="ctr"/>
            <a:r>
              <a:rPr lang="ru-RU" sz="16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почтовых отделений связи</a:t>
            </a:r>
            <a:endPar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flipH="1">
            <a:off x="727536" y="3123912"/>
            <a:ext cx="495617" cy="584775"/>
          </a:xfrm>
          <a:prstGeom prst="rect">
            <a:avLst/>
          </a:prstGeom>
          <a:noFill/>
        </p:spPr>
        <p:txBody>
          <a:bodyPr wrap="square" rtlCol="0">
            <a:spAutoFit/>
          </a:bodyPr>
          <a:lstStyle/>
          <a:p>
            <a:r>
              <a:rPr lang="ru-RU" sz="3200" b="1" dirty="0">
                <a:solidFill>
                  <a:srgbClr val="497CBE"/>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18" name="TextBox 17"/>
          <p:cNvSpPr txBox="1"/>
          <p:nvPr/>
        </p:nvSpPr>
        <p:spPr>
          <a:xfrm>
            <a:off x="168296" y="3543470"/>
            <a:ext cx="1529785" cy="584775"/>
          </a:xfrm>
          <a:prstGeom prst="rect">
            <a:avLst/>
          </a:prstGeom>
          <a:noFill/>
        </p:spPr>
        <p:txBody>
          <a:bodyPr wrap="square" rtlCol="0">
            <a:spAutoFit/>
          </a:bodyPr>
          <a:lstStyle/>
          <a:p>
            <a:pPr algn="ctr"/>
            <a:r>
              <a:rPr lang="ru-RU" sz="16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оператора сотой связи</a:t>
            </a:r>
          </a:p>
        </p:txBody>
      </p:sp>
      <p:sp>
        <p:nvSpPr>
          <p:cNvPr id="20" name="TextBox 19"/>
          <p:cNvSpPr txBox="1"/>
          <p:nvPr/>
        </p:nvSpPr>
        <p:spPr>
          <a:xfrm>
            <a:off x="4569894" y="5168698"/>
            <a:ext cx="2948819" cy="1169551"/>
          </a:xfrm>
          <a:prstGeom prst="rect">
            <a:avLst/>
          </a:prstGeom>
          <a:noFill/>
        </p:spPr>
        <p:txBody>
          <a:bodyPr wrap="square" rtlCol="0">
            <a:spAutoFit/>
          </a:bodyPr>
          <a:lstStyle/>
          <a:p>
            <a:pPr algn="ctr"/>
            <a:endPar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endParaRPr>
          </a:p>
          <a:p>
            <a:pPr algn="ctr"/>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Активно работает </a:t>
            </a:r>
          </a:p>
          <a:p>
            <a:pPr algn="ctr"/>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сеть Интернет,</a:t>
            </a:r>
          </a:p>
          <a:p>
            <a:pPr algn="ctr"/>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спутниковое телевидение, </a:t>
            </a:r>
          </a:p>
          <a:p>
            <a:pPr algn="ctr"/>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эфирное радио</a:t>
            </a:r>
            <a:endParaRPr lang="ru-RU" sz="1200" dirty="0">
              <a:solidFill>
                <a:srgbClr val="007FAC"/>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6341" y="1286280"/>
            <a:ext cx="1237827" cy="1237827"/>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5554" y="1452358"/>
            <a:ext cx="959403" cy="959403"/>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76341" y="5181516"/>
            <a:ext cx="1251611" cy="1251611"/>
          </a:xfrm>
          <a:prstGeom prst="rect">
            <a:avLst/>
          </a:prstGeom>
        </p:spPr>
      </p:pic>
      <p:pic>
        <p:nvPicPr>
          <p:cNvPr id="27" name="Рисунок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01524" y="3141641"/>
            <a:ext cx="1186215" cy="1186215"/>
          </a:xfrm>
          <a:prstGeom prst="rect">
            <a:avLst/>
          </a:prstGeom>
        </p:spPr>
      </p:pic>
      <p:pic>
        <p:nvPicPr>
          <p:cNvPr id="28" name="Рисунок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88491" y="3105126"/>
            <a:ext cx="1223035" cy="1223035"/>
          </a:xfrm>
          <a:prstGeom prst="rect">
            <a:avLst/>
          </a:prstGeom>
        </p:spPr>
      </p:pic>
      <p:pic>
        <p:nvPicPr>
          <p:cNvPr id="29" name="Рисунок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7416" y="3105126"/>
            <a:ext cx="1237827" cy="1237827"/>
          </a:xfrm>
          <a:prstGeom prst="rect">
            <a:avLst/>
          </a:prstGeom>
        </p:spPr>
      </p:pic>
      <p:pic>
        <p:nvPicPr>
          <p:cNvPr id="30" name="Рисунок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5717" y="3105126"/>
            <a:ext cx="1237827" cy="1237827"/>
          </a:xfrm>
          <a:prstGeom prst="rect">
            <a:avLst/>
          </a:prstGeom>
        </p:spPr>
      </p:pic>
      <p:pic>
        <p:nvPicPr>
          <p:cNvPr id="31" name="Рисунок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4204" y="5180923"/>
            <a:ext cx="1237827" cy="1237827"/>
          </a:xfrm>
          <a:prstGeom prst="rect">
            <a:avLst/>
          </a:prstGeom>
        </p:spPr>
      </p:pic>
      <p:sp>
        <p:nvSpPr>
          <p:cNvPr id="32" name="TextBox 31"/>
          <p:cNvSpPr txBox="1"/>
          <p:nvPr/>
        </p:nvSpPr>
        <p:spPr>
          <a:xfrm>
            <a:off x="4635491" y="1598710"/>
            <a:ext cx="2886824" cy="307777"/>
          </a:xfrm>
          <a:prstGeom prst="rect">
            <a:avLst/>
          </a:prstGeom>
          <a:noFill/>
        </p:spPr>
        <p:txBody>
          <a:bodyPr wrap="square" rtlCol="0">
            <a:spAutoFit/>
          </a:bodyPr>
          <a:lstStyle/>
          <a:p>
            <a:pPr>
              <a:tabLst>
                <a:tab pos="176213" algn="l"/>
              </a:tabLst>
            </a:pPr>
            <a:r>
              <a:rPr lang="ru-RU" sz="1400" dirty="0">
                <a:latin typeface="Open Sans" panose="020B0606030504020204" pitchFamily="34" charset="0"/>
                <a:ea typeface="Open Sans" panose="020B0606030504020204" pitchFamily="34" charset="0"/>
                <a:cs typeface="Open Sans" panose="020B0606030504020204" pitchFamily="34" charset="0"/>
              </a:rPr>
              <a:t>ПАО «Ростелеком»</a:t>
            </a:r>
          </a:p>
        </p:txBody>
      </p:sp>
      <p:sp>
        <p:nvSpPr>
          <p:cNvPr id="33" name="TextBox 32"/>
          <p:cNvSpPr txBox="1"/>
          <p:nvPr/>
        </p:nvSpPr>
        <p:spPr>
          <a:xfrm>
            <a:off x="636432" y="4364371"/>
            <a:ext cx="1841732" cy="1600438"/>
          </a:xfrm>
          <a:prstGeom prst="rect">
            <a:avLst/>
          </a:prstGeom>
          <a:noFill/>
        </p:spPr>
        <p:txBody>
          <a:bodyPr wrap="square" rtlCol="0">
            <a:spAutoFit/>
          </a:bodyPr>
          <a:lstStyle/>
          <a:p>
            <a:pPr algn="ctr"/>
            <a:r>
              <a:rPr lang="ru-RU" sz="1400" dirty="0">
                <a:latin typeface="Open Sans" panose="020B0606030504020204" pitchFamily="34" charset="0"/>
                <a:ea typeface="Open Sans" panose="020B0606030504020204" pitchFamily="34" charset="0"/>
                <a:cs typeface="Open Sans" panose="020B0606030504020204" pitchFamily="34" charset="0"/>
              </a:rPr>
              <a:t>«МТС»</a:t>
            </a:r>
          </a:p>
          <a:p>
            <a:endParaRPr lang="ru-RU" sz="1400" dirty="0">
              <a:latin typeface="Open Sans" panose="020B0606030504020204" pitchFamily="34" charset="0"/>
              <a:ea typeface="Open Sans" panose="020B0606030504020204" pitchFamily="34" charset="0"/>
              <a:cs typeface="Open Sans" panose="020B0606030504020204" pitchFamily="34" charset="0"/>
            </a:endParaRPr>
          </a:p>
          <a:p>
            <a:r>
              <a:rPr lang="ru-RU" sz="1400" dirty="0">
                <a:latin typeface="Open Sans" panose="020B0606030504020204" pitchFamily="34" charset="0"/>
                <a:ea typeface="Open Sans" panose="020B0606030504020204" pitchFamily="34" charset="0"/>
                <a:cs typeface="Open Sans" panose="020B0606030504020204" pitchFamily="34" charset="0"/>
              </a:rPr>
              <a:t>«Билайн»</a:t>
            </a:r>
          </a:p>
          <a:p>
            <a:endParaRPr lang="ru-RU" sz="1400" dirty="0">
              <a:latin typeface="Open Sans" panose="020B0606030504020204" pitchFamily="34" charset="0"/>
              <a:ea typeface="Open Sans" panose="020B0606030504020204" pitchFamily="34" charset="0"/>
              <a:cs typeface="Open Sans" panose="020B0606030504020204" pitchFamily="34" charset="0"/>
            </a:endParaRPr>
          </a:p>
          <a:p>
            <a:pPr algn="ctr"/>
            <a:r>
              <a:rPr lang="ru-RU" sz="1400" dirty="0">
                <a:latin typeface="Open Sans" panose="020B0606030504020204" pitchFamily="34" charset="0"/>
                <a:ea typeface="Open Sans" panose="020B0606030504020204" pitchFamily="34" charset="0"/>
                <a:cs typeface="Open Sans" panose="020B0606030504020204" pitchFamily="34" charset="0"/>
              </a:rPr>
              <a:t>   «Теле-2»</a:t>
            </a:r>
          </a:p>
          <a:p>
            <a:endParaRPr lang="ru-RU" sz="1400" dirty="0">
              <a:latin typeface="Open Sans" panose="020B0606030504020204" pitchFamily="34" charset="0"/>
              <a:ea typeface="Open Sans" panose="020B0606030504020204" pitchFamily="34" charset="0"/>
              <a:cs typeface="Open Sans" panose="020B0606030504020204" pitchFamily="34" charset="0"/>
            </a:endParaRPr>
          </a:p>
          <a:p>
            <a:r>
              <a:rPr lang="ru-RU" sz="1400" dirty="0">
                <a:latin typeface="Open Sans" panose="020B0606030504020204" pitchFamily="34" charset="0"/>
                <a:ea typeface="Open Sans" panose="020B0606030504020204" pitchFamily="34" charset="0"/>
                <a:cs typeface="Open Sans" panose="020B0606030504020204" pitchFamily="34" charset="0"/>
              </a:rPr>
              <a:t>«Мегафон»</a:t>
            </a:r>
          </a:p>
        </p:txBody>
      </p:sp>
      <p:pic>
        <p:nvPicPr>
          <p:cNvPr id="13" name="Рисунок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4907" y="4711382"/>
            <a:ext cx="454160" cy="453208"/>
          </a:xfrm>
          <a:prstGeom prst="rect">
            <a:avLst/>
          </a:prstGeom>
        </p:spPr>
      </p:pic>
      <p:pic>
        <p:nvPicPr>
          <p:cNvPr id="16" name="Рисунок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7245" y="4262049"/>
            <a:ext cx="427934" cy="440771"/>
          </a:xfrm>
          <a:prstGeom prst="rect">
            <a:avLst/>
          </a:prstGeom>
        </p:spPr>
      </p:pic>
      <p:pic>
        <p:nvPicPr>
          <p:cNvPr id="19" name="Рисунок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00791" y="5577999"/>
            <a:ext cx="452779" cy="453993"/>
          </a:xfrm>
          <a:prstGeom prst="rect">
            <a:avLst/>
          </a:prstGeom>
        </p:spPr>
      </p:pic>
      <p:pic>
        <p:nvPicPr>
          <p:cNvPr id="21" name="Рисунок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80667" y="5210367"/>
            <a:ext cx="481090" cy="352158"/>
          </a:xfrm>
          <a:prstGeom prst="rect">
            <a:avLst/>
          </a:prstGeom>
        </p:spPr>
      </p:pic>
      <p:pic>
        <p:nvPicPr>
          <p:cNvPr id="7" name="Рисунок 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41249" y="3642039"/>
            <a:ext cx="1720322" cy="124033"/>
          </a:xfrm>
          <a:prstGeom prst="rect">
            <a:avLst/>
          </a:prstGeom>
        </p:spPr>
      </p:pic>
      <p:pic>
        <p:nvPicPr>
          <p:cNvPr id="36" name="Рисунок 3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3075319">
            <a:off x="2539557" y="4741204"/>
            <a:ext cx="969094" cy="124033"/>
          </a:xfrm>
          <a:prstGeom prst="rect">
            <a:avLst/>
          </a:prstGeom>
        </p:spPr>
      </p:pic>
      <p:pic>
        <p:nvPicPr>
          <p:cNvPr id="37" name="Рисунок 3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3075319">
            <a:off x="4325805" y="2716097"/>
            <a:ext cx="969094" cy="124033"/>
          </a:xfrm>
          <a:prstGeom prst="rect">
            <a:avLst/>
          </a:prstGeom>
        </p:spPr>
      </p:pic>
      <p:sp>
        <p:nvSpPr>
          <p:cNvPr id="35" name="TextBox 34"/>
          <p:cNvSpPr txBox="1"/>
          <p:nvPr/>
        </p:nvSpPr>
        <p:spPr>
          <a:xfrm>
            <a:off x="824974" y="40333"/>
            <a:ext cx="1237839" cy="938719"/>
          </a:xfrm>
          <a:prstGeom prst="rect">
            <a:avLst/>
          </a:prstGeom>
          <a:noFill/>
        </p:spPr>
        <p:txBody>
          <a:bodyPr wrap="none" rtlCol="0">
            <a:spAutoFit/>
          </a:bodyPr>
          <a:lstStyle/>
          <a:p>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38" name="Рисунок 37"/>
          <p:cNvPicPr>
            <a:picLocks noChangeAspect="1"/>
          </p:cNvPicPr>
          <p:nvPr/>
        </p:nvPicPr>
        <p:blipFill>
          <a:blip r:embed="rId14"/>
          <a:stretch>
            <a:fillRect/>
          </a:stretch>
        </p:blipFill>
        <p:spPr>
          <a:xfrm>
            <a:off x="200791" y="36426"/>
            <a:ext cx="664123" cy="912826"/>
          </a:xfrm>
          <a:prstGeom prst="rect">
            <a:avLst/>
          </a:prstGeom>
        </p:spPr>
      </p:pic>
      <p:pic>
        <p:nvPicPr>
          <p:cNvPr id="8" name="Рисунок 7">
            <a:extLst>
              <a:ext uri="{FF2B5EF4-FFF2-40B4-BE49-F238E27FC236}">
                <a16:creationId xmlns:a16="http://schemas.microsoft.com/office/drawing/2014/main" id="{3DA89445-EE8E-D95A-DED2-A91EEBE572DF}"/>
              </a:ext>
            </a:extLst>
          </p:cNvPr>
          <p:cNvPicPr>
            <a:picLocks noChangeAspect="1"/>
          </p:cNvPicPr>
          <p:nvPr/>
        </p:nvPicPr>
        <p:blipFill>
          <a:blip r:embed="rId15"/>
          <a:stretch>
            <a:fillRect/>
          </a:stretch>
        </p:blipFill>
        <p:spPr>
          <a:xfrm>
            <a:off x="0" y="6657723"/>
            <a:ext cx="2799495" cy="901689"/>
          </a:xfrm>
          <a:prstGeom prst="rect">
            <a:avLst/>
          </a:prstGeom>
        </p:spPr>
      </p:pic>
    </p:spTree>
    <p:extLst>
      <p:ext uri="{BB962C8B-B14F-4D97-AF65-F5344CB8AC3E}">
        <p14:creationId xmlns:p14="http://schemas.microsoft.com/office/powerpoint/2010/main" val="2039597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4122" y="4344994"/>
            <a:ext cx="973292" cy="985010"/>
          </a:xfrm>
          <a:prstGeom prst="rect">
            <a:avLst/>
          </a:prstGeom>
        </p:spPr>
      </p:pic>
      <p:pic>
        <p:nvPicPr>
          <p:cNvPr id="10" name="Рисунок 9"/>
          <p:cNvPicPr>
            <a:picLocks noChangeAspect="1"/>
          </p:cNvPicPr>
          <p:nvPr/>
        </p:nvPicPr>
        <p:blipFill>
          <a:blip r:embed="rId3"/>
          <a:stretch>
            <a:fillRect/>
          </a:stretch>
        </p:blipFill>
        <p:spPr>
          <a:xfrm>
            <a:off x="2208944" y="156237"/>
            <a:ext cx="5250094" cy="768091"/>
          </a:xfrm>
          <a:prstGeom prst="rect">
            <a:avLst/>
          </a:prstGeom>
        </p:spPr>
      </p:pic>
      <p:sp>
        <p:nvSpPr>
          <p:cNvPr id="3" name="TextBox 2"/>
          <p:cNvSpPr txBox="1"/>
          <p:nvPr/>
        </p:nvSpPr>
        <p:spPr>
          <a:xfrm>
            <a:off x="2049665" y="313297"/>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Строительство</a:t>
            </a:r>
          </a:p>
        </p:txBody>
      </p:sp>
      <p:sp>
        <p:nvSpPr>
          <p:cNvPr id="4" name="TextBox 3"/>
          <p:cNvSpPr txBox="1"/>
          <p:nvPr/>
        </p:nvSpPr>
        <p:spPr>
          <a:xfrm>
            <a:off x="7112117"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22</a:t>
            </a:r>
          </a:p>
        </p:txBody>
      </p:sp>
      <p:pic>
        <p:nvPicPr>
          <p:cNvPr id="24" name="Рисунок 23"/>
          <p:cNvPicPr>
            <a:picLocks noChangeAspect="1"/>
          </p:cNvPicPr>
          <p:nvPr/>
        </p:nvPicPr>
        <p:blipFill>
          <a:blip r:embed="rId4" cstate="print">
            <a:lum bright="70000" contrast="-70000"/>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9217" y="1344823"/>
            <a:ext cx="2763742" cy="936966"/>
          </a:xfrm>
          <a:prstGeom prst="rect">
            <a:avLst/>
          </a:prstGeom>
          <a:solidFill>
            <a:srgbClr val="7CD9E0"/>
          </a:solidFill>
        </p:spPr>
      </p:pic>
      <p:pic>
        <p:nvPicPr>
          <p:cNvPr id="25" name="Рисунок 24"/>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117930" y="3488436"/>
            <a:ext cx="2635599" cy="856558"/>
          </a:xfrm>
          <a:prstGeom prst="rect">
            <a:avLst/>
          </a:prstGeom>
        </p:spPr>
      </p:pic>
      <p:sp>
        <p:nvSpPr>
          <p:cNvPr id="28" name="TextBox 27"/>
          <p:cNvSpPr txBox="1"/>
          <p:nvPr/>
        </p:nvSpPr>
        <p:spPr>
          <a:xfrm>
            <a:off x="150841" y="4409673"/>
            <a:ext cx="1830210" cy="923330"/>
          </a:xfrm>
          <a:prstGeom prst="rect">
            <a:avLst/>
          </a:prstGeom>
          <a:noFill/>
        </p:spPr>
        <p:txBody>
          <a:bodyPr wrap="square" rtlCol="0">
            <a:spAutoFit/>
          </a:bodyPr>
          <a:lstStyle/>
          <a:p>
            <a:pPr algn="ctr"/>
            <a:r>
              <a:rPr lang="ru-RU" sz="3600" b="1" dirty="0" smtClean="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0,311</a:t>
            </a:r>
            <a:r>
              <a:rPr lang="ru-RU" dirty="0" smtClean="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dirty="0" err="1" smtClean="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тыс.кв</a:t>
            </a:r>
            <a:r>
              <a:rPr lang="ru-RU"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 м</a:t>
            </a:r>
            <a:endParaRPr lang="ru-RU" sz="16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p:cNvSpPr txBox="1"/>
          <p:nvPr/>
        </p:nvSpPr>
        <p:spPr>
          <a:xfrm>
            <a:off x="266867" y="2415251"/>
            <a:ext cx="1523758" cy="923330"/>
          </a:xfrm>
          <a:prstGeom prst="rect">
            <a:avLst/>
          </a:prstGeom>
          <a:noFill/>
        </p:spPr>
        <p:txBody>
          <a:bodyPr wrap="square" rtlCol="0">
            <a:spAutoFit/>
          </a:bodyPr>
          <a:lstStyle/>
          <a:p>
            <a:pPr algn="ctr"/>
            <a:r>
              <a:rPr lang="ru-RU" sz="3600" dirty="0" smtClean="0">
                <a:solidFill>
                  <a:srgbClr val="00B0F0"/>
                </a:solidFill>
                <a:latin typeface="Open Sans Semibold" panose="020B0706030804020204" pitchFamily="34" charset="0"/>
                <a:ea typeface="Open Sans Semibold" panose="020B0706030804020204" pitchFamily="34" charset="0"/>
                <a:cs typeface="Open Sans Semibold" panose="020B0706030804020204" pitchFamily="34" charset="0"/>
              </a:rPr>
              <a:t>319,73</a:t>
            </a:r>
            <a:r>
              <a:rPr lang="ru-RU" sz="3600" dirty="0">
                <a:solidFill>
                  <a:srgbClr val="00B0F0"/>
                </a:solidFill>
                <a:latin typeface="Open Sans Semibold" panose="020B0706030804020204" pitchFamily="34" charset="0"/>
                <a:ea typeface="Open Sans Semibold" panose="020B0706030804020204" pitchFamily="34" charset="0"/>
                <a:cs typeface="Open Sans Semibold" panose="020B0706030804020204" pitchFamily="34" charset="0"/>
              </a:rPr>
              <a:t/>
            </a:r>
            <a:br>
              <a:rPr lang="ru-RU" sz="3600" dirty="0">
                <a:solidFill>
                  <a:srgbClr val="00B0F0"/>
                </a:solidFill>
                <a:latin typeface="Open Sans Semibold" panose="020B0706030804020204" pitchFamily="34" charset="0"/>
                <a:ea typeface="Open Sans Semibold" panose="020B0706030804020204" pitchFamily="34" charset="0"/>
                <a:cs typeface="Open Sans Semibold" panose="020B0706030804020204" pitchFamily="34" charset="0"/>
              </a:rPr>
            </a:br>
            <a:r>
              <a:rPr lang="ru-RU" dirty="0">
                <a:solidFill>
                  <a:srgbClr val="00B0F0"/>
                </a:solidFill>
                <a:latin typeface="Open Sans Semibold" panose="020B0706030804020204" pitchFamily="34" charset="0"/>
                <a:ea typeface="Open Sans Semibold" panose="020B0706030804020204" pitchFamily="34" charset="0"/>
                <a:cs typeface="Open Sans Semibold" panose="020B0706030804020204" pitchFamily="34" charset="0"/>
              </a:rPr>
              <a:t>тыс. кв. м</a:t>
            </a:r>
            <a:endParaRPr lang="ru-RU" sz="1600" dirty="0">
              <a:solidFill>
                <a:srgbClr val="00B0F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0" name="TextBox 29"/>
          <p:cNvSpPr txBox="1"/>
          <p:nvPr/>
        </p:nvSpPr>
        <p:spPr>
          <a:xfrm>
            <a:off x="1871427" y="2456506"/>
            <a:ext cx="1042986" cy="369332"/>
          </a:xfrm>
          <a:prstGeom prst="rect">
            <a:avLst/>
          </a:prstGeom>
          <a:noFill/>
        </p:spPr>
        <p:txBody>
          <a:bodyPr wrap="square" rtlCol="0">
            <a:spAutoFit/>
          </a:bodyPr>
          <a:lstStyle/>
          <a:p>
            <a:r>
              <a:rPr lang="ru-RU" dirty="0" smtClean="0">
                <a:latin typeface="Open Sans" panose="020B0606030504020204" pitchFamily="34" charset="0"/>
                <a:ea typeface="Open Sans" panose="020B0606030504020204" pitchFamily="34" charset="0"/>
                <a:cs typeface="Open Sans" panose="020B0606030504020204" pitchFamily="34" charset="0"/>
              </a:rPr>
              <a:t>98,7 </a:t>
            </a:r>
            <a:r>
              <a:rPr lang="ru-RU" dirty="0">
                <a:latin typeface="Open Sans" panose="020B0606030504020204" pitchFamily="34" charset="0"/>
                <a:ea typeface="Open Sans" panose="020B0606030504020204" pitchFamily="34" charset="0"/>
                <a:cs typeface="Open Sans" panose="020B0606030504020204" pitchFamily="34" charset="0"/>
              </a:rPr>
              <a:t>%</a:t>
            </a:r>
          </a:p>
        </p:txBody>
      </p:sp>
      <p:sp>
        <p:nvSpPr>
          <p:cNvPr id="31" name="TextBox 30"/>
          <p:cNvSpPr txBox="1"/>
          <p:nvPr/>
        </p:nvSpPr>
        <p:spPr>
          <a:xfrm>
            <a:off x="1756235" y="2837767"/>
            <a:ext cx="865412" cy="415498"/>
          </a:xfrm>
          <a:prstGeom prst="rect">
            <a:avLst/>
          </a:prstGeom>
          <a:noFill/>
        </p:spPr>
        <p:txBody>
          <a:bodyPr wrap="square" rtlCol="0">
            <a:spAutoFit/>
          </a:bodyPr>
          <a:lstStyle/>
          <a:p>
            <a:pPr algn="ctr"/>
            <a:r>
              <a:rPr lang="ru-RU" sz="1050" dirty="0">
                <a:latin typeface="Open Sans" panose="020B0606030504020204" pitchFamily="34" charset="0"/>
                <a:ea typeface="Open Sans" panose="020B0606030504020204" pitchFamily="34" charset="0"/>
                <a:cs typeface="Open Sans" panose="020B0606030504020204" pitchFamily="34" charset="0"/>
              </a:rPr>
              <a:t>к уровню 2023 года</a:t>
            </a:r>
          </a:p>
        </p:txBody>
      </p:sp>
      <p:sp>
        <p:nvSpPr>
          <p:cNvPr id="36" name="TextBox 35"/>
          <p:cNvSpPr txBox="1"/>
          <p:nvPr/>
        </p:nvSpPr>
        <p:spPr>
          <a:xfrm>
            <a:off x="280707" y="1514587"/>
            <a:ext cx="2375330" cy="646331"/>
          </a:xfrm>
          <a:prstGeom prst="rect">
            <a:avLst/>
          </a:prstGeom>
          <a:noFill/>
        </p:spPr>
        <p:txBody>
          <a:bodyPr wrap="none" rtlCol="0">
            <a:spAutoFit/>
          </a:bodyPr>
          <a:lstStyle/>
          <a:p>
            <a:pPr algn="ctr"/>
            <a:r>
              <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Общая площадь </a:t>
            </a:r>
          </a:p>
          <a:p>
            <a:pPr algn="ctr"/>
            <a:r>
              <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жилищного фонда</a:t>
            </a:r>
            <a:endPar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7" name="TextBox 36"/>
          <p:cNvSpPr txBox="1"/>
          <p:nvPr/>
        </p:nvSpPr>
        <p:spPr>
          <a:xfrm>
            <a:off x="96452" y="3621898"/>
            <a:ext cx="2678554" cy="584775"/>
          </a:xfrm>
          <a:prstGeom prst="rect">
            <a:avLst/>
          </a:prstGeom>
          <a:noFill/>
        </p:spPr>
        <p:txBody>
          <a:bodyPr wrap="square" rtlCol="0">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Количество введенного</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 эксплуатацию жилья</a:t>
            </a:r>
          </a:p>
        </p:txBody>
      </p:sp>
      <p:pic>
        <p:nvPicPr>
          <p:cNvPr id="6" name="Рисунок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8199" y="5266622"/>
            <a:ext cx="2308594" cy="1388633"/>
          </a:xfrm>
          <a:prstGeom prst="rect">
            <a:avLst/>
          </a:prstGeom>
          <a:effectLst>
            <a:softEdge rad="63500"/>
          </a:effectLst>
        </p:spPr>
      </p:pic>
      <p:pic>
        <p:nvPicPr>
          <p:cNvPr id="47" name="Рисунок 46"/>
          <p:cNvPicPr>
            <a:picLocks noChangeAspect="1"/>
          </p:cNvPicPr>
          <p:nvPr/>
        </p:nvPicPr>
        <p:blipFill>
          <a:blip r:embed="rId8" cstate="print">
            <a:lum bright="70000" contrast="-70000"/>
            <a:extLst>
              <a:ext uri="{28A0092B-C50C-407E-A947-70E740481C1C}">
                <a14:useLocalDpi xmlns:a14="http://schemas.microsoft.com/office/drawing/2010/main" val="0"/>
              </a:ext>
            </a:extLst>
          </a:blip>
          <a:stretch>
            <a:fillRect/>
          </a:stretch>
        </p:blipFill>
        <p:spPr>
          <a:xfrm rot="5400000" flipV="1">
            <a:off x="2348139" y="2620898"/>
            <a:ext cx="518629" cy="313718"/>
          </a:xfrm>
          <a:prstGeom prst="rect">
            <a:avLst/>
          </a:prstGeom>
        </p:spPr>
      </p:pic>
      <p:sp>
        <p:nvSpPr>
          <p:cNvPr id="38" name="TextBox 37"/>
          <p:cNvSpPr txBox="1"/>
          <p:nvPr/>
        </p:nvSpPr>
        <p:spPr>
          <a:xfrm>
            <a:off x="860015" y="73955"/>
            <a:ext cx="1237839" cy="938719"/>
          </a:xfrm>
          <a:prstGeom prst="rect">
            <a:avLst/>
          </a:prstGeom>
          <a:noFill/>
        </p:spPr>
        <p:txBody>
          <a:bodyPr wrap="none" rtlCol="0">
            <a:spAutoFit/>
          </a:bodyPr>
          <a:lstStyle/>
          <a:p>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 </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40" name="Рисунок 39"/>
          <p:cNvPicPr>
            <a:picLocks noChangeAspect="1"/>
          </p:cNvPicPr>
          <p:nvPr/>
        </p:nvPicPr>
        <p:blipFill>
          <a:blip r:embed="rId9"/>
          <a:stretch>
            <a:fillRect/>
          </a:stretch>
        </p:blipFill>
        <p:spPr>
          <a:xfrm>
            <a:off x="219455" y="83868"/>
            <a:ext cx="664123" cy="912826"/>
          </a:xfrm>
          <a:prstGeom prst="rect">
            <a:avLst/>
          </a:prstGeom>
        </p:spPr>
      </p:pic>
      <p:sp>
        <p:nvSpPr>
          <p:cNvPr id="26" name="TextBox 25"/>
          <p:cNvSpPr txBox="1"/>
          <p:nvPr/>
        </p:nvSpPr>
        <p:spPr>
          <a:xfrm>
            <a:off x="3210615" y="1064417"/>
            <a:ext cx="3768471" cy="369332"/>
          </a:xfrm>
          <a:prstGeom prst="rect">
            <a:avLst/>
          </a:prstGeom>
          <a:solidFill>
            <a:srgbClr val="7CD9E0"/>
          </a:solidFill>
          <a:ln>
            <a:noFill/>
          </a:ln>
        </p:spPr>
        <p:txBody>
          <a:bodyPr wrap="square" rtlCol="0">
            <a:spAutoFit/>
          </a:bodyPr>
          <a:lstStyle/>
          <a:p>
            <a:pPr algn="ctr"/>
            <a:r>
              <a:rPr lang="ru-RU"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Социальная сфера</a:t>
            </a:r>
            <a:endPar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8" name="Рисунок 7">
            <a:extLst>
              <a:ext uri="{FF2B5EF4-FFF2-40B4-BE49-F238E27FC236}">
                <a16:creationId xmlns:a16="http://schemas.microsoft.com/office/drawing/2014/main" id="{B72FBE90-2BB7-E77C-88DF-6C8B4F7A6A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6235" y="2279636"/>
            <a:ext cx="1032334" cy="1118957"/>
          </a:xfrm>
          <a:prstGeom prst="rect">
            <a:avLst/>
          </a:prstGeom>
        </p:spPr>
      </p:pic>
      <p:sp>
        <p:nvSpPr>
          <p:cNvPr id="13" name="TextBox 12">
            <a:extLst>
              <a:ext uri="{FF2B5EF4-FFF2-40B4-BE49-F238E27FC236}">
                <a16:creationId xmlns:a16="http://schemas.microsoft.com/office/drawing/2014/main" id="{328D82FD-17F1-7E5B-8A10-B124A9F9B356}"/>
              </a:ext>
            </a:extLst>
          </p:cNvPr>
          <p:cNvSpPr txBox="1"/>
          <p:nvPr/>
        </p:nvSpPr>
        <p:spPr>
          <a:xfrm>
            <a:off x="1924042" y="4528137"/>
            <a:ext cx="878283" cy="600164"/>
          </a:xfrm>
          <a:prstGeom prst="rect">
            <a:avLst/>
          </a:prstGeom>
          <a:noFill/>
        </p:spPr>
        <p:txBody>
          <a:bodyPr wrap="square">
            <a:spAutoFit/>
          </a:bodyPr>
          <a:lstStyle/>
          <a:p>
            <a:r>
              <a:rPr lang="ru-RU" sz="1100" dirty="0">
                <a:effectLst/>
                <a:latin typeface="Arial" panose="020B0604020202020204" pitchFamily="34" charset="0"/>
                <a:ea typeface="Times New Roman" panose="02020603050405020304" pitchFamily="18" charset="0"/>
                <a:cs typeface="Times New Roman" panose="02020603050405020304" pitchFamily="18" charset="0"/>
              </a:rPr>
              <a:t>В </a:t>
            </a:r>
            <a:r>
              <a:rPr lang="ru-RU" sz="1100" dirty="0" smtClean="0">
                <a:effectLst/>
                <a:latin typeface="Arial" panose="020B0604020202020204" pitchFamily="34" charset="0"/>
                <a:ea typeface="Times New Roman" panose="02020603050405020304" pitchFamily="18" charset="0"/>
                <a:cs typeface="Times New Roman" panose="02020603050405020304" pitchFamily="18" charset="0"/>
              </a:rPr>
              <a:t>1,5 </a:t>
            </a:r>
            <a:r>
              <a:rPr lang="ru-RU" sz="1100" dirty="0">
                <a:effectLst/>
                <a:latin typeface="Arial" panose="020B0604020202020204" pitchFamily="34" charset="0"/>
                <a:ea typeface="Times New Roman" panose="02020603050405020304" pitchFamily="18" charset="0"/>
                <a:cs typeface="Times New Roman" panose="02020603050405020304" pitchFamily="18" charset="0"/>
              </a:rPr>
              <a:t>р</a:t>
            </a:r>
            <a:r>
              <a:rPr lang="ru-RU" sz="1100" dirty="0">
                <a:latin typeface="Arial" panose="020B0604020202020204" pitchFamily="34" charset="0"/>
                <a:ea typeface="Times New Roman" panose="02020603050405020304" pitchFamily="18" charset="0"/>
                <a:cs typeface="Times New Roman" panose="02020603050405020304" pitchFamily="18" charset="0"/>
              </a:rPr>
              <a:t> </a:t>
            </a:r>
          </a:p>
          <a:p>
            <a:r>
              <a:rPr lang="ru-RU" sz="1100" dirty="0">
                <a:latin typeface="Arial" panose="020B0604020202020204" pitchFamily="34" charset="0"/>
                <a:ea typeface="Times New Roman" panose="02020603050405020304" pitchFamily="18" charset="0"/>
                <a:cs typeface="Times New Roman" panose="02020603050405020304" pitchFamily="18" charset="0"/>
              </a:rPr>
              <a:t>к </a:t>
            </a:r>
            <a:r>
              <a:rPr lang="ru-RU" sz="1100" dirty="0" smtClean="0">
                <a:latin typeface="Arial" panose="020B0604020202020204" pitchFamily="34" charset="0"/>
                <a:ea typeface="Times New Roman" panose="02020603050405020304" pitchFamily="18" charset="0"/>
                <a:cs typeface="Times New Roman" panose="02020603050405020304" pitchFamily="18" charset="0"/>
              </a:rPr>
              <a:t>уровню </a:t>
            </a:r>
            <a:r>
              <a:rPr lang="ru-RU" sz="1100" dirty="0">
                <a:latin typeface="Arial" panose="020B0604020202020204" pitchFamily="34" charset="0"/>
                <a:ea typeface="Times New Roman" panose="02020603050405020304" pitchFamily="18" charset="0"/>
                <a:cs typeface="Times New Roman" panose="02020603050405020304" pitchFamily="18" charset="0"/>
              </a:rPr>
              <a:t>2023 года</a:t>
            </a:r>
            <a:endParaRPr lang="ru-RU" dirty="0"/>
          </a:p>
        </p:txBody>
      </p:sp>
      <p:sp>
        <p:nvSpPr>
          <p:cNvPr id="5" name="TextBox 4">
            <a:extLst>
              <a:ext uri="{FF2B5EF4-FFF2-40B4-BE49-F238E27FC236}">
                <a16:creationId xmlns:a16="http://schemas.microsoft.com/office/drawing/2014/main" id="{AECC93DD-DA38-FAC3-D338-A70EAE8492B8}"/>
              </a:ext>
            </a:extLst>
          </p:cNvPr>
          <p:cNvSpPr txBox="1"/>
          <p:nvPr/>
        </p:nvSpPr>
        <p:spPr>
          <a:xfrm>
            <a:off x="3332319" y="4025840"/>
            <a:ext cx="4008281" cy="369332"/>
          </a:xfrm>
          <a:prstGeom prst="rect">
            <a:avLst/>
          </a:prstGeom>
          <a:solidFill>
            <a:srgbClr val="7CD9E0"/>
          </a:solidFill>
          <a:ln>
            <a:noFill/>
          </a:ln>
        </p:spPr>
        <p:txBody>
          <a:bodyPr wrap="square" rtlCol="0">
            <a:spAutoFit/>
          </a:bodyPr>
          <a:lstStyle/>
          <a:p>
            <a:pPr algn="ctr"/>
            <a:r>
              <a:rPr lang="ru-RU"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Сфера образования </a:t>
            </a:r>
          </a:p>
        </p:txBody>
      </p:sp>
      <p:pic>
        <p:nvPicPr>
          <p:cNvPr id="9" name="Рисунок 8">
            <a:extLst>
              <a:ext uri="{FF2B5EF4-FFF2-40B4-BE49-F238E27FC236}">
                <a16:creationId xmlns:a16="http://schemas.microsoft.com/office/drawing/2014/main" id="{C163D81D-2916-6B23-7B9B-4A02E5B44F2E}"/>
              </a:ext>
            </a:extLst>
          </p:cNvPr>
          <p:cNvPicPr>
            <a:picLocks noChangeAspect="1"/>
          </p:cNvPicPr>
          <p:nvPr/>
        </p:nvPicPr>
        <p:blipFill>
          <a:blip r:embed="rId10" cstate="print">
            <a:duotone>
              <a:schemeClr val="accent5">
                <a:shade val="45000"/>
                <a:satMod val="135000"/>
              </a:schemeClr>
              <a:prstClr val="white"/>
            </a:duotone>
            <a:extLst>
              <a:ext uri="{BEBA8EAE-BF5A-486C-A8C5-ECC9F3942E4B}">
                <a14:imgProps xmlns:a14="http://schemas.microsoft.com/office/drawing/2010/main">
                  <a14:imgLayer r:embed="rId11">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207233" y="1706217"/>
            <a:ext cx="4095267" cy="2052983"/>
          </a:xfrm>
          <a:prstGeom prst="rect">
            <a:avLst/>
          </a:prstGeom>
          <a:ln>
            <a:solidFill>
              <a:schemeClr val="tx1"/>
            </a:solidFill>
            <a:prstDash val="lgDash"/>
          </a:ln>
        </p:spPr>
      </p:pic>
      <p:pic>
        <p:nvPicPr>
          <p:cNvPr id="7" name="Рисунок 6">
            <a:extLst>
              <a:ext uri="{FF2B5EF4-FFF2-40B4-BE49-F238E27FC236}">
                <a16:creationId xmlns:a16="http://schemas.microsoft.com/office/drawing/2014/main" id="{D62B576A-C7A7-22CE-02A8-22ED33FECA4B}"/>
              </a:ext>
            </a:extLst>
          </p:cNvPr>
          <p:cNvPicPr>
            <a:picLocks noChangeAspect="1"/>
          </p:cNvPicPr>
          <p:nvPr/>
        </p:nvPicPr>
        <p:blipFill>
          <a:blip r:embed="rId12"/>
          <a:stretch>
            <a:fillRect/>
          </a:stretch>
        </p:blipFill>
        <p:spPr>
          <a:xfrm>
            <a:off x="0" y="6657723"/>
            <a:ext cx="2799495" cy="901689"/>
          </a:xfrm>
          <a:prstGeom prst="rect">
            <a:avLst/>
          </a:prstGeom>
        </p:spPr>
      </p:pic>
      <p:pic>
        <p:nvPicPr>
          <p:cNvPr id="11" name="Рисунок 10"/>
          <p:cNvPicPr>
            <a:picLocks noChangeAspect="1"/>
          </p:cNvPicPr>
          <p:nvPr/>
        </p:nvPicPr>
        <p:blipFill>
          <a:blip r:embed="rId13"/>
          <a:stretch>
            <a:fillRect/>
          </a:stretch>
        </p:blipFill>
        <p:spPr>
          <a:xfrm>
            <a:off x="2450593" y="4525138"/>
            <a:ext cx="251164" cy="441716"/>
          </a:xfrm>
          <a:prstGeom prst="rect">
            <a:avLst/>
          </a:prstGeom>
        </p:spPr>
      </p:pic>
      <p:pic>
        <p:nvPicPr>
          <p:cNvPr id="16" name="Рисунок 15"/>
          <p:cNvPicPr>
            <a:picLocks noChangeAspect="1"/>
          </p:cNvPicPr>
          <p:nvPr/>
        </p:nvPicPr>
        <p:blipFill>
          <a:blip r:embed="rId14">
            <a:duotone>
              <a:schemeClr val="accent5">
                <a:shade val="45000"/>
                <a:satMod val="135000"/>
              </a:schemeClr>
              <a:prstClr val="white"/>
            </a:duotone>
          </a:blip>
          <a:stretch>
            <a:fillRect/>
          </a:stretch>
        </p:blipFill>
        <p:spPr>
          <a:xfrm>
            <a:off x="3177695" y="4737100"/>
            <a:ext cx="4175606" cy="1130300"/>
          </a:xfrm>
          <a:prstGeom prst="rect">
            <a:avLst/>
          </a:prstGeom>
        </p:spPr>
      </p:pic>
      <p:sp>
        <p:nvSpPr>
          <p:cNvPr id="12" name="Прямоугольник 11"/>
          <p:cNvSpPr/>
          <p:nvPr/>
        </p:nvSpPr>
        <p:spPr>
          <a:xfrm>
            <a:off x="3183107" y="1680716"/>
            <a:ext cx="4275931" cy="2123658"/>
          </a:xfrm>
          <a:prstGeom prst="rect">
            <a:avLst/>
          </a:prstGeom>
        </p:spPr>
        <p:txBody>
          <a:bodyPr wrap="square">
            <a:spAutoFit/>
          </a:bodyPr>
          <a:lstStyle/>
          <a:p>
            <a:r>
              <a:rPr lang="ru-RU" sz="1200" dirty="0" smtClean="0">
                <a:solidFill>
                  <a:srgbClr val="002060"/>
                </a:solidFill>
              </a:rPr>
              <a:t>В рамках национального проекта «Жилье и городская среда» Федерального проекта «Формирование комфортной городской среды» проведены работы по благоустройству придомовой территории по ул. Юбилейная, д. 21. Ведется ремонт и благоустройство центральной улицы п. Монастырщина ул. Советской.</a:t>
            </a:r>
          </a:p>
          <a:p>
            <a:r>
              <a:rPr lang="ru-RU" sz="1200" dirty="0" smtClean="0">
                <a:solidFill>
                  <a:srgbClr val="002060"/>
                </a:solidFill>
              </a:rPr>
              <a:t>Выполнены работы по ремонту улично-дорожной сети в п. Монастырщина и сельских населенных пунктов муниципального округа.</a:t>
            </a:r>
          </a:p>
          <a:p>
            <a:r>
              <a:rPr lang="ru-RU" sz="1200" dirty="0" smtClean="0">
                <a:solidFill>
                  <a:srgbClr val="002060"/>
                </a:solidFill>
              </a:rPr>
              <a:t>Реализуются мероприятия региональной программы по ремонту общего имущества в многоквартирных домах. </a:t>
            </a:r>
            <a:endParaRPr lang="ru-RU" sz="1200" dirty="0">
              <a:solidFill>
                <a:srgbClr val="002060"/>
              </a:solidFill>
            </a:endParaRPr>
          </a:p>
        </p:txBody>
      </p:sp>
      <p:sp>
        <p:nvSpPr>
          <p:cNvPr id="14" name="Прямоугольник 13"/>
          <p:cNvSpPr/>
          <p:nvPr/>
        </p:nvSpPr>
        <p:spPr>
          <a:xfrm rot="10800000" flipV="1">
            <a:off x="3113675" y="4994745"/>
            <a:ext cx="4434633" cy="646331"/>
          </a:xfrm>
          <a:prstGeom prst="rect">
            <a:avLst/>
          </a:prstGeom>
        </p:spPr>
        <p:txBody>
          <a:bodyPr wrap="square">
            <a:spAutoFit/>
          </a:bodyPr>
          <a:lstStyle/>
          <a:p>
            <a:r>
              <a:rPr lang="ru-RU" sz="1200" dirty="0">
                <a:solidFill>
                  <a:srgbClr val="002060"/>
                </a:solidFill>
              </a:rPr>
              <a:t>В рамках национального </a:t>
            </a:r>
            <a:r>
              <a:rPr lang="ru-RU" sz="1200" dirty="0" smtClean="0">
                <a:solidFill>
                  <a:srgbClr val="002060"/>
                </a:solidFill>
              </a:rPr>
              <a:t>проекта по модернизации школьных систем образования проведен ремонт МБОУ «</a:t>
            </a:r>
            <a:r>
              <a:rPr lang="ru-RU" sz="1200" dirty="0" err="1" smtClean="0">
                <a:solidFill>
                  <a:srgbClr val="002060"/>
                </a:solidFill>
              </a:rPr>
              <a:t>Монастырщинская</a:t>
            </a:r>
            <a:r>
              <a:rPr lang="ru-RU" sz="1200" dirty="0" smtClean="0">
                <a:solidFill>
                  <a:srgbClr val="002060"/>
                </a:solidFill>
              </a:rPr>
              <a:t> средняя школа им. А.И. </a:t>
            </a:r>
            <a:r>
              <a:rPr lang="ru-RU" sz="1200" dirty="0" err="1" smtClean="0">
                <a:solidFill>
                  <a:srgbClr val="002060"/>
                </a:solidFill>
              </a:rPr>
              <a:t>Колдунова</a:t>
            </a:r>
            <a:endParaRPr lang="ru-RU" sz="1200" dirty="0">
              <a:solidFill>
                <a:srgbClr val="002060"/>
              </a:solidFill>
            </a:endParaRPr>
          </a:p>
        </p:txBody>
      </p:sp>
    </p:spTree>
    <p:extLst>
      <p:ext uri="{BB962C8B-B14F-4D97-AF65-F5344CB8AC3E}">
        <p14:creationId xmlns:p14="http://schemas.microsoft.com/office/powerpoint/2010/main" val="3132468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Рисунок 28"/>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29487" y="1177153"/>
            <a:ext cx="2422382" cy="848350"/>
          </a:xfrm>
          <a:prstGeom prst="rect">
            <a:avLst/>
          </a:prstGeom>
        </p:spPr>
      </p:pic>
      <p:pic>
        <p:nvPicPr>
          <p:cNvPr id="10" name="Рисунок 9"/>
          <p:cNvPicPr>
            <a:picLocks noChangeAspect="1"/>
          </p:cNvPicPr>
          <p:nvPr/>
        </p:nvPicPr>
        <p:blipFill>
          <a:blip r:embed="rId4"/>
          <a:stretch>
            <a:fillRect/>
          </a:stretch>
        </p:blipFill>
        <p:spPr>
          <a:xfrm>
            <a:off x="2126750" y="145517"/>
            <a:ext cx="5423307" cy="768091"/>
          </a:xfrm>
          <a:prstGeom prst="rect">
            <a:avLst/>
          </a:prstGeom>
        </p:spPr>
      </p:pic>
      <p:sp>
        <p:nvSpPr>
          <p:cNvPr id="3" name="TextBox 2"/>
          <p:cNvSpPr txBox="1"/>
          <p:nvPr/>
        </p:nvSpPr>
        <p:spPr>
          <a:xfrm>
            <a:off x="2044339" y="347908"/>
            <a:ext cx="5532028" cy="400110"/>
          </a:xfrm>
          <a:prstGeom prst="rect">
            <a:avLst/>
          </a:prstGeom>
          <a:noFill/>
        </p:spPr>
        <p:txBody>
          <a:bodyPr wrap="square" rtlCol="0">
            <a:spAutoFit/>
          </a:bodyPr>
          <a:lstStyle/>
          <a:p>
            <a:pPr algn="ctr"/>
            <a:r>
              <a:rPr lang="ru-RU" sz="2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Потребительский рынок товаров и услуг</a:t>
            </a:r>
          </a:p>
        </p:txBody>
      </p:sp>
      <p:sp>
        <p:nvSpPr>
          <p:cNvPr id="4" name="TextBox 3"/>
          <p:cNvSpPr txBox="1"/>
          <p:nvPr/>
        </p:nvSpPr>
        <p:spPr>
          <a:xfrm>
            <a:off x="7112117"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23</a:t>
            </a:r>
          </a:p>
        </p:txBody>
      </p:sp>
      <p:sp>
        <p:nvSpPr>
          <p:cNvPr id="42" name="TextBox 41"/>
          <p:cNvSpPr txBox="1"/>
          <p:nvPr/>
        </p:nvSpPr>
        <p:spPr>
          <a:xfrm>
            <a:off x="442759" y="1177451"/>
            <a:ext cx="2452542" cy="830997"/>
          </a:xfrm>
          <a:prstGeom prst="rect">
            <a:avLst/>
          </a:prstGeom>
          <a:noFill/>
        </p:spPr>
        <p:txBody>
          <a:bodyPr wrap="square" rtlCol="0">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Количество предприятий </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розничной торговли</a:t>
            </a:r>
            <a:endParaRPr lang="ru-RU" sz="14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3" name="TextBox 42"/>
          <p:cNvSpPr txBox="1"/>
          <p:nvPr/>
        </p:nvSpPr>
        <p:spPr>
          <a:xfrm>
            <a:off x="1609403" y="2081424"/>
            <a:ext cx="590996" cy="584775"/>
          </a:xfrm>
          <a:prstGeom prst="rect">
            <a:avLst/>
          </a:prstGeom>
          <a:noFill/>
        </p:spPr>
        <p:txBody>
          <a:bodyPr wrap="none" rtlCol="0">
            <a:spAutoFit/>
          </a:bodyPr>
          <a:lstStyle/>
          <a:p>
            <a:pPr algn="ctr"/>
            <a:r>
              <a:rPr lang="ru-RU" sz="32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71</a:t>
            </a:r>
            <a:endParaRPr lang="ru-RU" sz="28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0" name="TextBox 39"/>
          <p:cNvSpPr txBox="1"/>
          <p:nvPr/>
        </p:nvSpPr>
        <p:spPr>
          <a:xfrm>
            <a:off x="3274801" y="1445237"/>
            <a:ext cx="2130616" cy="646331"/>
          </a:xfrm>
          <a:prstGeom prst="rect">
            <a:avLst/>
          </a:prstGeom>
          <a:noFill/>
        </p:spPr>
        <p:txBody>
          <a:bodyPr wrap="square" rtlCol="0">
            <a:spAutoFit/>
          </a:bodyPr>
          <a:lstStyle/>
          <a:p>
            <a:pPr algn="ctr"/>
            <a:r>
              <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Общественное питание</a:t>
            </a:r>
          </a:p>
        </p:txBody>
      </p:sp>
      <p:sp>
        <p:nvSpPr>
          <p:cNvPr id="45" name="TextBox 44"/>
          <p:cNvSpPr txBox="1"/>
          <p:nvPr/>
        </p:nvSpPr>
        <p:spPr>
          <a:xfrm>
            <a:off x="3123578" y="4797491"/>
            <a:ext cx="2177310" cy="1446550"/>
          </a:xfrm>
          <a:prstGeom prst="rect">
            <a:avLst/>
          </a:prstGeom>
          <a:noFill/>
        </p:spPr>
        <p:txBody>
          <a:bodyPr wrap="square" rtlCol="0">
            <a:spAutoFit/>
          </a:bodyPr>
          <a:lstStyle/>
          <a:p>
            <a:pPr algn="ctr"/>
            <a:r>
              <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Обеспеченность населения торговыми площадями</a:t>
            </a:r>
          </a:p>
          <a:p>
            <a:pPr algn="ctr"/>
            <a:r>
              <a:rPr lang="ru-RU" sz="1600" b="1" dirty="0">
                <a:latin typeface="Open Sans Semibold" panose="020B0706030804020204" pitchFamily="34" charset="0"/>
                <a:ea typeface="Open Sans Semibold" panose="020B0706030804020204" pitchFamily="34" charset="0"/>
                <a:cs typeface="Open Sans Semibold" panose="020B0706030804020204" pitchFamily="34" charset="0"/>
              </a:rPr>
              <a:t>на 1 тыс. чел.</a:t>
            </a:r>
          </a:p>
        </p:txBody>
      </p:sp>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60853" y="4739658"/>
            <a:ext cx="1452636" cy="1452636"/>
          </a:xfrm>
          <a:prstGeom prst="rect">
            <a:avLst/>
          </a:prstGeom>
        </p:spPr>
      </p:pic>
      <p:sp>
        <p:nvSpPr>
          <p:cNvPr id="20" name="TextBox 19"/>
          <p:cNvSpPr txBox="1"/>
          <p:nvPr/>
        </p:nvSpPr>
        <p:spPr>
          <a:xfrm>
            <a:off x="5390351" y="5029199"/>
            <a:ext cx="1569249" cy="1077218"/>
          </a:xfrm>
          <a:prstGeom prst="rect">
            <a:avLst/>
          </a:prstGeom>
          <a:noFill/>
        </p:spPr>
        <p:txBody>
          <a:bodyPr wrap="square" rtlCol="0">
            <a:spAutoFit/>
          </a:bodyPr>
          <a:lstStyle/>
          <a:p>
            <a:r>
              <a:rPr lang="ru-RU" sz="36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701,68</a:t>
            </a:r>
            <a:endParaRPr lang="ru-RU" sz="36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p>
            <a:r>
              <a:rPr lang="ru-RU" sz="28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  кв. м</a:t>
            </a:r>
          </a:p>
        </p:txBody>
      </p:sp>
      <p:pic>
        <p:nvPicPr>
          <p:cNvPr id="39" name="Рисунок 38"/>
          <p:cNvPicPr>
            <a:picLocks noChangeAspect="1"/>
          </p:cNvPicPr>
          <p:nvPr/>
        </p:nvPicPr>
        <p:blipFill>
          <a:blip r:embed="rId6" cstate="print">
            <a:lum bright="70000" contrast="-70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17179" y="2765472"/>
            <a:ext cx="2422382" cy="689006"/>
          </a:xfrm>
          <a:prstGeom prst="rect">
            <a:avLst/>
          </a:prstGeom>
        </p:spPr>
      </p:pic>
      <p:sp>
        <p:nvSpPr>
          <p:cNvPr id="41" name="TextBox 40"/>
          <p:cNvSpPr txBox="1"/>
          <p:nvPr/>
        </p:nvSpPr>
        <p:spPr>
          <a:xfrm>
            <a:off x="417179" y="2810013"/>
            <a:ext cx="2422382" cy="584775"/>
          </a:xfrm>
          <a:prstGeom prst="rect">
            <a:avLst/>
          </a:prstGeom>
          <a:noFill/>
        </p:spPr>
        <p:txBody>
          <a:bodyPr wrap="square" rtlCol="0">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Оборот розничной торговли</a:t>
            </a:r>
            <a:endParaRPr lang="ru-RU" sz="14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4" name="TextBox 43"/>
          <p:cNvSpPr txBox="1"/>
          <p:nvPr/>
        </p:nvSpPr>
        <p:spPr>
          <a:xfrm>
            <a:off x="1486268" y="3618963"/>
            <a:ext cx="1177246" cy="769441"/>
          </a:xfrm>
          <a:prstGeom prst="rect">
            <a:avLst/>
          </a:prstGeom>
          <a:noFill/>
        </p:spPr>
        <p:txBody>
          <a:bodyPr wrap="none" rtlCol="0">
            <a:spAutoFit/>
          </a:bodyPr>
          <a:lstStyle/>
          <a:p>
            <a:pPr algn="ctr"/>
            <a:r>
              <a:rPr lang="ru-RU" sz="2800" b="1" dirty="0" smtClean="0">
                <a:solidFill>
                  <a:schemeClr val="accent1">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1472,8</a:t>
            </a:r>
            <a:endParaRPr lang="ru-RU" sz="2800" b="1" dirty="0">
              <a:solidFill>
                <a:schemeClr val="accent1">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lgn="ctr"/>
            <a:r>
              <a:rPr lang="ru-RU" sz="1600" b="1" dirty="0">
                <a:solidFill>
                  <a:schemeClr val="accent1">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млн</a:t>
            </a:r>
            <a:r>
              <a:rPr lang="ru-RU" sz="1400" b="1" dirty="0">
                <a:solidFill>
                  <a:schemeClr val="accent1">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 руб.</a:t>
            </a:r>
            <a:endParaRPr lang="ru-RU" sz="14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descr="http://www.dekor3d.ru/upload/iblock/378/378124e25a3161f32210a5ae5fe9182d.jpg"/>
          <p:cNvPicPr>
            <a:picLocks noChangeAspect="1" noChangeArrowheads="1"/>
          </p:cNvPicPr>
          <p:nvPr/>
        </p:nvPicPr>
        <p:blipFill>
          <a:blip r:embed="rId7"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645487" y="3662397"/>
            <a:ext cx="612512" cy="615736"/>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4953668" y="3097989"/>
            <a:ext cx="2130616" cy="646331"/>
          </a:xfrm>
          <a:prstGeom prst="rect">
            <a:avLst/>
          </a:prstGeom>
          <a:noFill/>
        </p:spPr>
        <p:txBody>
          <a:bodyPr wrap="square" rtlCol="0">
            <a:spAutoFit/>
          </a:bodyPr>
          <a:lstStyle/>
          <a:p>
            <a:pPr algn="ctr"/>
            <a:r>
              <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Бытовое обслуживание</a:t>
            </a:r>
          </a:p>
        </p:txBody>
      </p:sp>
      <p:pic>
        <p:nvPicPr>
          <p:cNvPr id="5" name="Picture 2" descr="http://fbm.ru/wp-content/uploads/2015/10/52321671830b1.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9750" r="5916"/>
          <a:stretch/>
        </p:blipFill>
        <p:spPr bwMode="auto">
          <a:xfrm>
            <a:off x="3515473" y="2737945"/>
            <a:ext cx="1393521" cy="1393521"/>
          </a:xfrm>
          <a:prstGeom prst="ellipse">
            <a:avLst/>
          </a:prstGeom>
          <a:noFill/>
          <a:extLst>
            <a:ext uri="{909E8E84-426E-40DD-AFC4-6F175D3DCCD1}">
              <a14:hiddenFill xmlns:a14="http://schemas.microsoft.com/office/drawing/2010/main">
                <a:solidFill>
                  <a:srgbClr val="FFFFFF"/>
                </a:solidFill>
              </a14:hiddenFill>
            </a:ext>
          </a:extLst>
        </p:spPr>
      </p:pic>
      <p:pic>
        <p:nvPicPr>
          <p:cNvPr id="28" name="Рисунок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66519" y="2699532"/>
            <a:ext cx="1470345" cy="1470345"/>
          </a:xfrm>
          <a:prstGeom prst="rect">
            <a:avLst/>
          </a:prstGeom>
        </p:spPr>
      </p:pic>
      <p:pic>
        <p:nvPicPr>
          <p:cNvPr id="1028" name="Picture 4" descr="http://images.aif.ru/008/168/416a502890c5bbef90211e8644c3977d.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6010" t="288" r="18606" b="-288"/>
          <a:stretch/>
        </p:blipFill>
        <p:spPr bwMode="auto">
          <a:xfrm>
            <a:off x="5428764" y="1172476"/>
            <a:ext cx="1393521" cy="1393521"/>
          </a:xfrm>
          <a:prstGeom prst="ellipse">
            <a:avLst/>
          </a:prstGeom>
          <a:noFill/>
          <a:extLst>
            <a:ext uri="{909E8E84-426E-40DD-AFC4-6F175D3DCCD1}">
              <a14:hiddenFill xmlns:a14="http://schemas.microsoft.com/office/drawing/2010/main">
                <a:solidFill>
                  <a:srgbClr val="FFFFFF"/>
                </a:solidFill>
              </a14:hiddenFill>
            </a:ext>
          </a:extLst>
        </p:spPr>
      </p:pic>
      <p:pic>
        <p:nvPicPr>
          <p:cNvPr id="30" name="Рисунок 2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90351" y="1134063"/>
            <a:ext cx="1470345" cy="1470345"/>
          </a:xfrm>
          <a:prstGeom prst="rect">
            <a:avLst/>
          </a:prstGeom>
        </p:spPr>
      </p:pic>
      <p:sp>
        <p:nvSpPr>
          <p:cNvPr id="31" name="TextBox 30"/>
          <p:cNvSpPr txBox="1"/>
          <p:nvPr/>
        </p:nvSpPr>
        <p:spPr>
          <a:xfrm>
            <a:off x="5645905" y="1422831"/>
            <a:ext cx="959237" cy="1015663"/>
          </a:xfrm>
          <a:prstGeom prst="rect">
            <a:avLst/>
          </a:prstGeom>
          <a:noFill/>
        </p:spPr>
        <p:txBody>
          <a:bodyPr wrap="none" rtlCol="0">
            <a:spAutoFit/>
          </a:bodyPr>
          <a:lstStyle/>
          <a:p>
            <a:pPr algn="ctr"/>
            <a:r>
              <a:rPr lang="ru-RU" sz="60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13</a:t>
            </a:r>
            <a:endParaRPr lang="ru-RU" sz="60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p:cNvSpPr txBox="1"/>
          <p:nvPr/>
        </p:nvSpPr>
        <p:spPr>
          <a:xfrm>
            <a:off x="3662083" y="2953024"/>
            <a:ext cx="956993" cy="1015663"/>
          </a:xfrm>
          <a:prstGeom prst="rect">
            <a:avLst/>
          </a:prstGeom>
          <a:noFill/>
        </p:spPr>
        <p:txBody>
          <a:bodyPr wrap="none" rtlCol="0">
            <a:spAutoFit/>
          </a:bodyPr>
          <a:lstStyle/>
          <a:p>
            <a:r>
              <a:rPr lang="ru-RU" sz="60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18</a:t>
            </a:r>
            <a:endParaRPr lang="ru-RU" sz="60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1032" name="Picture 8" descr="http://www.infovoronezh.ru/images/News/6047557350.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8598" y="4778069"/>
            <a:ext cx="2524159" cy="1655479"/>
          </a:xfrm>
          <a:prstGeom prst="rect">
            <a:avLst/>
          </a:prstGeom>
          <a:noFill/>
          <a:extLst>
            <a:ext uri="{909E8E84-426E-40DD-AFC4-6F175D3DCCD1}">
              <a14:hiddenFill xmlns:a14="http://schemas.microsoft.com/office/drawing/2010/main">
                <a:solidFill>
                  <a:srgbClr val="FFFFFF"/>
                </a:solidFill>
              </a14:hiddenFill>
            </a:ext>
          </a:extLst>
        </p:spPr>
      </p:pic>
      <p:pic>
        <p:nvPicPr>
          <p:cNvPr id="35" name="Рисунок 3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5781" y="2081424"/>
            <a:ext cx="651064" cy="622400"/>
          </a:xfrm>
          <a:prstGeom prst="rect">
            <a:avLst/>
          </a:prstGeom>
        </p:spPr>
      </p:pic>
      <p:sp>
        <p:nvSpPr>
          <p:cNvPr id="27" name="TextBox 26"/>
          <p:cNvSpPr txBox="1"/>
          <p:nvPr/>
        </p:nvSpPr>
        <p:spPr>
          <a:xfrm>
            <a:off x="856288" y="99743"/>
            <a:ext cx="1237839" cy="938719"/>
          </a:xfrm>
          <a:prstGeom prst="rect">
            <a:avLst/>
          </a:prstGeom>
          <a:noFill/>
        </p:spPr>
        <p:txBody>
          <a:bodyPr wrap="none" rtlCol="0">
            <a:spAutoFit/>
          </a:bodyPr>
          <a:lstStyle/>
          <a:p>
            <a:r>
              <a:rPr lang="ru-RU" sz="1100" dirty="0" err="1" smtClean="0">
                <a:solidFill>
                  <a:srgbClr val="002060"/>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муниципальный</a:t>
            </a: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34" name="Рисунок 33"/>
          <p:cNvPicPr>
            <a:picLocks noChangeAspect="1"/>
          </p:cNvPicPr>
          <p:nvPr/>
        </p:nvPicPr>
        <p:blipFill>
          <a:blip r:embed="rId13"/>
          <a:stretch>
            <a:fillRect/>
          </a:stretch>
        </p:blipFill>
        <p:spPr>
          <a:xfrm>
            <a:off x="219454" y="83868"/>
            <a:ext cx="636833" cy="912826"/>
          </a:xfrm>
          <a:prstGeom prst="rect">
            <a:avLst/>
          </a:prstGeom>
        </p:spPr>
      </p:pic>
      <p:pic>
        <p:nvPicPr>
          <p:cNvPr id="2" name="Рисунок 1">
            <a:extLst>
              <a:ext uri="{FF2B5EF4-FFF2-40B4-BE49-F238E27FC236}">
                <a16:creationId xmlns:a16="http://schemas.microsoft.com/office/drawing/2014/main" id="{293434C5-F9EB-0B1B-8DF8-1EFB060DFD8D}"/>
              </a:ext>
            </a:extLst>
          </p:cNvPr>
          <p:cNvPicPr>
            <a:picLocks noChangeAspect="1"/>
          </p:cNvPicPr>
          <p:nvPr/>
        </p:nvPicPr>
        <p:blipFill>
          <a:blip r:embed="rId14"/>
          <a:stretch>
            <a:fillRect/>
          </a:stretch>
        </p:blipFill>
        <p:spPr>
          <a:xfrm>
            <a:off x="0" y="6657723"/>
            <a:ext cx="2799495" cy="901689"/>
          </a:xfrm>
          <a:prstGeom prst="rect">
            <a:avLst/>
          </a:prstGeom>
        </p:spPr>
      </p:pic>
    </p:spTree>
    <p:extLst>
      <p:ext uri="{BB962C8B-B14F-4D97-AF65-F5344CB8AC3E}">
        <p14:creationId xmlns:p14="http://schemas.microsoft.com/office/powerpoint/2010/main" val="36416305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Диаграмма 15"/>
          <p:cNvGraphicFramePr/>
          <p:nvPr>
            <p:extLst>
              <p:ext uri="{D42A27DB-BD31-4B8C-83A1-F6EECF244321}">
                <p14:modId xmlns:p14="http://schemas.microsoft.com/office/powerpoint/2010/main" val="1631727576"/>
              </p:ext>
            </p:extLst>
          </p:nvPr>
        </p:nvGraphicFramePr>
        <p:xfrm>
          <a:off x="3188332" y="1242287"/>
          <a:ext cx="4414345" cy="32456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Диаграмма 18"/>
          <p:cNvGraphicFramePr/>
          <p:nvPr>
            <p:extLst>
              <p:ext uri="{D42A27DB-BD31-4B8C-83A1-F6EECF244321}">
                <p14:modId xmlns:p14="http://schemas.microsoft.com/office/powerpoint/2010/main" val="3070977553"/>
              </p:ext>
            </p:extLst>
          </p:nvPr>
        </p:nvGraphicFramePr>
        <p:xfrm>
          <a:off x="530382" y="4398471"/>
          <a:ext cx="6083253" cy="2513078"/>
        </p:xfrm>
        <a:graphic>
          <a:graphicData uri="http://schemas.openxmlformats.org/drawingml/2006/chart">
            <c:chart xmlns:c="http://schemas.openxmlformats.org/drawingml/2006/chart" xmlns:r="http://schemas.openxmlformats.org/officeDocument/2006/relationships" r:id="rId4"/>
          </a:graphicData>
        </a:graphic>
      </p:graphicFrame>
      <p:pic>
        <p:nvPicPr>
          <p:cNvPr id="10" name="Рисунок 9"/>
          <p:cNvPicPr>
            <a:picLocks noChangeAspect="1"/>
          </p:cNvPicPr>
          <p:nvPr/>
        </p:nvPicPr>
        <p:blipFill>
          <a:blip r:embed="rId5"/>
          <a:stretch>
            <a:fillRect/>
          </a:stretch>
        </p:blipFill>
        <p:spPr>
          <a:xfrm>
            <a:off x="2239765" y="156237"/>
            <a:ext cx="5319909" cy="768091"/>
          </a:xfrm>
          <a:prstGeom prst="rect">
            <a:avLst/>
          </a:prstGeom>
        </p:spPr>
      </p:pic>
      <p:sp>
        <p:nvSpPr>
          <p:cNvPr id="3" name="TextBox 2"/>
          <p:cNvSpPr txBox="1"/>
          <p:nvPr/>
        </p:nvSpPr>
        <p:spPr>
          <a:xfrm>
            <a:off x="2061031" y="317130"/>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Финансовая деятельность</a:t>
            </a:r>
          </a:p>
        </p:txBody>
      </p:sp>
      <p:sp>
        <p:nvSpPr>
          <p:cNvPr id="4" name="TextBox 3"/>
          <p:cNvSpPr txBox="1"/>
          <p:nvPr/>
        </p:nvSpPr>
        <p:spPr>
          <a:xfrm>
            <a:off x="7112117"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24</a:t>
            </a:r>
          </a:p>
        </p:txBody>
      </p:sp>
      <p:sp>
        <p:nvSpPr>
          <p:cNvPr id="7" name="TextBox 6"/>
          <p:cNvSpPr txBox="1"/>
          <p:nvPr/>
        </p:nvSpPr>
        <p:spPr>
          <a:xfrm>
            <a:off x="219455" y="1818888"/>
            <a:ext cx="3756380" cy="523220"/>
          </a:xfrm>
          <a:prstGeom prst="rect">
            <a:avLst/>
          </a:prstGeom>
          <a:noFill/>
        </p:spPr>
        <p:txBody>
          <a:bodyPr wrap="square" rtlCol="0">
            <a:spAutoFit/>
          </a:bodyPr>
          <a:lstStyle/>
          <a:p>
            <a:pPr algn="ctr"/>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Финансовые организации, осуществляющие деятельность</a:t>
            </a:r>
          </a:p>
        </p:txBody>
      </p:sp>
      <p:graphicFrame>
        <p:nvGraphicFramePr>
          <p:cNvPr id="11" name="Таблица 10"/>
          <p:cNvGraphicFramePr>
            <a:graphicFrameLocks noGrp="1"/>
          </p:cNvGraphicFramePr>
          <p:nvPr>
            <p:extLst>
              <p:ext uri="{D42A27DB-BD31-4B8C-83A1-F6EECF244321}">
                <p14:modId xmlns:p14="http://schemas.microsoft.com/office/powerpoint/2010/main" val="876454240"/>
              </p:ext>
            </p:extLst>
          </p:nvPr>
        </p:nvGraphicFramePr>
        <p:xfrm>
          <a:off x="559285" y="2511385"/>
          <a:ext cx="3220552" cy="1866900"/>
        </p:xfrm>
        <a:graphic>
          <a:graphicData uri="http://schemas.openxmlformats.org/drawingml/2006/table">
            <a:tbl>
              <a:tblPr firstRow="1" bandRow="1">
                <a:tableStyleId>{5C22544A-7EE6-4342-B048-85BDC9FD1C3A}</a:tableStyleId>
              </a:tblPr>
              <a:tblGrid>
                <a:gridCol w="1606994">
                  <a:extLst>
                    <a:ext uri="{9D8B030D-6E8A-4147-A177-3AD203B41FA5}">
                      <a16:colId xmlns:a16="http://schemas.microsoft.com/office/drawing/2014/main" val="271249730"/>
                    </a:ext>
                  </a:extLst>
                </a:gridCol>
                <a:gridCol w="1613558">
                  <a:extLst>
                    <a:ext uri="{9D8B030D-6E8A-4147-A177-3AD203B41FA5}">
                      <a16:colId xmlns:a16="http://schemas.microsoft.com/office/drawing/2014/main" val="3658549356"/>
                    </a:ext>
                  </a:extLst>
                </a:gridCol>
              </a:tblGrid>
              <a:tr h="120829">
                <a:tc>
                  <a:txBody>
                    <a:bodyPr/>
                    <a:lstStyle/>
                    <a:p>
                      <a:pPr algn="ctr"/>
                      <a:r>
                        <a:rPr lang="ru-RU" sz="1050" dirty="0">
                          <a:solidFill>
                            <a:srgbClr val="245776"/>
                          </a:solidFill>
                          <a:latin typeface="Open Sans" panose="020B0606030504020204" pitchFamily="34" charset="0"/>
                          <a:ea typeface="Open Sans" panose="020B0606030504020204" pitchFamily="34" charset="0"/>
                          <a:cs typeface="Open Sans" panose="020B0606030504020204" pitchFamily="34" charset="0"/>
                        </a:rPr>
                        <a:t>Банки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FFFF"/>
                    </a:solidFill>
                  </a:tcPr>
                </a:tc>
                <a:tc>
                  <a:txBody>
                    <a:bodyPr/>
                    <a:lstStyle/>
                    <a:p>
                      <a:pPr algn="ctr"/>
                      <a:r>
                        <a:rPr lang="ru-RU" sz="1050" dirty="0">
                          <a:solidFill>
                            <a:srgbClr val="245776"/>
                          </a:solidFill>
                          <a:latin typeface="Open Sans" panose="020B0606030504020204" pitchFamily="34" charset="0"/>
                          <a:ea typeface="Open Sans" panose="020B0606030504020204" pitchFamily="34" charset="0"/>
                          <a:cs typeface="Open Sans" panose="020B0606030504020204" pitchFamily="34" charset="0"/>
                        </a:rPr>
                        <a:t>Страховые компании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FFFF"/>
                    </a:solidFill>
                  </a:tcPr>
                </a:tc>
                <a:extLst>
                  <a:ext uri="{0D108BD9-81ED-4DB2-BD59-A6C34878D82A}">
                    <a16:rowId xmlns:a16="http://schemas.microsoft.com/office/drawing/2014/main" val="446570374"/>
                  </a:ext>
                </a:extLst>
              </a:tr>
              <a:tr h="1202214">
                <a:tc>
                  <a:txBody>
                    <a:bodyPr/>
                    <a:lstStyle/>
                    <a:p>
                      <a:pPr algn="ctr"/>
                      <a:r>
                        <a:rPr lang="ru-RU" sz="10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Дополнительное офис Смоленского отделения </a:t>
                      </a:r>
                      <a:r>
                        <a:rPr lang="ru-RU" sz="1000" dirty="0">
                          <a:solidFill>
                            <a:srgbClr val="002060"/>
                          </a:solidFill>
                          <a:latin typeface="Open Sans" panose="020B0606030504020204" pitchFamily="34" charset="0"/>
                          <a:ea typeface="Open Sans" panose="020B0606030504020204" pitchFamily="34" charset="0"/>
                          <a:cs typeface="Open Sans" panose="020B0606030504020204" pitchFamily="34" charset="0"/>
                        </a:rPr>
                        <a:t>№</a:t>
                      </a:r>
                      <a:r>
                        <a:rPr lang="ru-RU" sz="10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8609/089</a:t>
                      </a:r>
                      <a:endParaRPr lang="ru-RU" sz="1000"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pPr algn="ctr"/>
                      <a:r>
                        <a:rPr lang="ru-RU" sz="1000" dirty="0">
                          <a:solidFill>
                            <a:srgbClr val="002060"/>
                          </a:solidFill>
                          <a:latin typeface="Open Sans" panose="020B0606030504020204" pitchFamily="34" charset="0"/>
                          <a:ea typeface="Open Sans" panose="020B0606030504020204" pitchFamily="34" charset="0"/>
                          <a:cs typeface="Open Sans" panose="020B0606030504020204" pitchFamily="34" charset="0"/>
                        </a:rPr>
                        <a:t>ПАО Сбербанк России</a:t>
                      </a:r>
                    </a:p>
                    <a:p>
                      <a:pPr algn="ctr"/>
                      <a:endParaRPr lang="ru-RU" sz="1000"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FFF"/>
                    </a:solidFill>
                  </a:tcPr>
                </a:tc>
                <a:tc>
                  <a:txBody>
                    <a:bodyPr/>
                    <a:lstStyle/>
                    <a:p>
                      <a:pPr algn="ctr"/>
                      <a:r>
                        <a:rPr lang="ru-RU" sz="10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Страховое Акционерное общество «Военно-страховая компания»</a:t>
                      </a:r>
                    </a:p>
                    <a:p>
                      <a:pPr algn="ctr"/>
                      <a:endParaRPr lang="ru-RU" sz="10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pPr algn="ctr"/>
                      <a:r>
                        <a:rPr lang="ru-RU" sz="10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Филиал №4 ГУ Смоленского регионального отделения ФСС</a:t>
                      </a:r>
                    </a:p>
                    <a:p>
                      <a:pPr algn="ctr"/>
                      <a:endParaRPr lang="ru-RU" sz="10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pPr algn="ctr"/>
                      <a:r>
                        <a:rPr lang="ru-RU" sz="10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Медицинская страховая компания «Макс-М</a:t>
                      </a:r>
                      <a:endParaRPr lang="ru-RU" sz="1000"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FFF"/>
                    </a:solidFill>
                  </a:tcPr>
                </a:tc>
                <a:extLst>
                  <a:ext uri="{0D108BD9-81ED-4DB2-BD59-A6C34878D82A}">
                    <a16:rowId xmlns:a16="http://schemas.microsoft.com/office/drawing/2014/main" val="3661350664"/>
                  </a:ext>
                </a:extLst>
              </a:tr>
            </a:tbl>
          </a:graphicData>
        </a:graphic>
      </p:graphicFrame>
      <p:sp>
        <p:nvSpPr>
          <p:cNvPr id="12" name="TextBox 11"/>
          <p:cNvSpPr txBox="1"/>
          <p:nvPr/>
        </p:nvSpPr>
        <p:spPr>
          <a:xfrm>
            <a:off x="3034134" y="1073010"/>
            <a:ext cx="3779341" cy="338554"/>
          </a:xfrm>
          <a:prstGeom prst="rect">
            <a:avLst/>
          </a:prstGeom>
          <a:noFill/>
        </p:spPr>
        <p:txBody>
          <a:bodyPr wrap="square" rtlCol="0">
            <a:spAutoFit/>
          </a:bodyPr>
          <a:lstStyle/>
          <a:p>
            <a:pPr algn="ctr"/>
            <a:r>
              <a:rPr lang="ru-RU" sz="16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Структура доходов, млн. руб.</a:t>
            </a:r>
          </a:p>
        </p:txBody>
      </p:sp>
      <p:sp>
        <p:nvSpPr>
          <p:cNvPr id="13" name="TextBox 12"/>
          <p:cNvSpPr txBox="1"/>
          <p:nvPr/>
        </p:nvSpPr>
        <p:spPr>
          <a:xfrm>
            <a:off x="956573" y="85045"/>
            <a:ext cx="1237839" cy="938719"/>
          </a:xfrm>
          <a:prstGeom prst="rect">
            <a:avLst/>
          </a:prstGeom>
          <a:noFill/>
        </p:spPr>
        <p:txBody>
          <a:bodyPr wrap="none" rtlCol="0">
            <a:spAutoFit/>
          </a:bodyPr>
          <a:lstStyle/>
          <a:p>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14" name="Рисунок 13"/>
          <p:cNvPicPr>
            <a:picLocks noChangeAspect="1"/>
          </p:cNvPicPr>
          <p:nvPr/>
        </p:nvPicPr>
        <p:blipFill>
          <a:blip r:embed="rId6"/>
          <a:stretch>
            <a:fillRect/>
          </a:stretch>
        </p:blipFill>
        <p:spPr>
          <a:xfrm>
            <a:off x="219455" y="83868"/>
            <a:ext cx="737118" cy="912826"/>
          </a:xfrm>
          <a:prstGeom prst="rect">
            <a:avLst/>
          </a:prstGeom>
        </p:spPr>
      </p:pic>
      <p:pic>
        <p:nvPicPr>
          <p:cNvPr id="2" name="Рисунок 1">
            <a:extLst>
              <a:ext uri="{FF2B5EF4-FFF2-40B4-BE49-F238E27FC236}">
                <a16:creationId xmlns:a16="http://schemas.microsoft.com/office/drawing/2014/main" id="{62727B71-245E-9A11-92B7-CCE9EBAEA025}"/>
              </a:ext>
            </a:extLst>
          </p:cNvPr>
          <p:cNvPicPr>
            <a:picLocks noChangeAspect="1"/>
          </p:cNvPicPr>
          <p:nvPr/>
        </p:nvPicPr>
        <p:blipFill>
          <a:blip r:embed="rId7"/>
          <a:stretch>
            <a:fillRect/>
          </a:stretch>
        </p:blipFill>
        <p:spPr>
          <a:xfrm>
            <a:off x="0" y="6657723"/>
            <a:ext cx="2799495" cy="901689"/>
          </a:xfrm>
          <a:prstGeom prst="rect">
            <a:avLst/>
          </a:prstGeom>
        </p:spPr>
      </p:pic>
    </p:spTree>
    <p:extLst>
      <p:ext uri="{BB962C8B-B14F-4D97-AF65-F5344CB8AC3E}">
        <p14:creationId xmlns:p14="http://schemas.microsoft.com/office/powerpoint/2010/main" val="1964274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Рисунок 39"/>
          <p:cNvPicPr>
            <a:picLocks noChangeAspect="1"/>
          </p:cNvPicPr>
          <p:nvPr/>
        </p:nvPicPr>
        <p:blipFill>
          <a:blip r:embed="rId3">
            <a:duotone>
              <a:prstClr val="black"/>
              <a:srgbClr val="FFFFB0">
                <a:tint val="45000"/>
                <a:satMod val="400000"/>
              </a:srgbClr>
            </a:duotone>
            <a:extLst>
              <a:ext uri="{BEBA8EAE-BF5A-486C-A8C5-ECC9F3942E4B}">
                <a14:imgProps xmlns:a14="http://schemas.microsoft.com/office/drawing/2010/main">
                  <a14:imgLayer r:embed="rId4">
                    <a14:imgEffect>
                      <a14:artisticCrisscrossEtching/>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0" y="5929648"/>
            <a:ext cx="6012182" cy="678476"/>
          </a:xfrm>
          <a:prstGeom prst="rect">
            <a:avLst/>
          </a:prstGeom>
          <a:effectLst>
            <a:glow rad="127000">
              <a:schemeClr val="accent1">
                <a:alpha val="0"/>
              </a:schemeClr>
            </a:glow>
            <a:outerShdw blurRad="50800" dist="50800" dir="5400000" sx="99000" sy="99000" algn="ctr" rotWithShape="0">
              <a:srgbClr val="000000">
                <a:alpha val="0"/>
              </a:srgbClr>
            </a:outerShdw>
            <a:reflection stA="97000" endPos="0" dist="50800" dir="5400000" sy="-100000" algn="bl" rotWithShape="0"/>
          </a:effectLst>
        </p:spPr>
      </p:pic>
      <p:pic>
        <p:nvPicPr>
          <p:cNvPr id="38" name="Рисунок 37"/>
          <p:cNvPicPr>
            <a:picLocks noChangeAspect="1"/>
          </p:cNvPicPr>
          <p:nvPr/>
        </p:nvPicPr>
        <p:blipFill>
          <a:blip r:embed="rId5">
            <a:extLst>
              <a:ext uri="{BEBA8EAE-BF5A-486C-A8C5-ECC9F3942E4B}">
                <a14:imgProps xmlns:a14="http://schemas.microsoft.com/office/drawing/2010/main">
                  <a14:imgLayer r:embed="rId4">
                    <a14:imgEffect>
                      <a14:artisticCrisscrossEtching/>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0" y="5275235"/>
            <a:ext cx="6989448" cy="672538"/>
          </a:xfrm>
          <a:prstGeom prst="rect">
            <a:avLst/>
          </a:prstGeom>
          <a:effectLst>
            <a:glow rad="127000">
              <a:schemeClr val="accent1">
                <a:alpha val="0"/>
              </a:schemeClr>
            </a:glow>
            <a:outerShdw blurRad="50800" dist="50800" dir="5400000" sx="99000" sy="99000" algn="ctr" rotWithShape="0">
              <a:srgbClr val="000000">
                <a:alpha val="0"/>
              </a:srgbClr>
            </a:outerShdw>
            <a:reflection stA="97000" endPos="0" dist="50800" dir="5400000" sy="-100000" algn="bl" rotWithShape="0"/>
          </a:effectLst>
        </p:spPr>
      </p:pic>
      <p:pic>
        <p:nvPicPr>
          <p:cNvPr id="6" name="Рисунок 5"/>
          <p:cNvPicPr>
            <a:picLocks noChangeAspect="1"/>
          </p:cNvPicPr>
          <p:nvPr/>
        </p:nvPicPr>
        <p:blipFill>
          <a:blip r:embed="rId5">
            <a:extLst>
              <a:ext uri="{BEBA8EAE-BF5A-486C-A8C5-ECC9F3942E4B}">
                <a14:imgProps xmlns:a14="http://schemas.microsoft.com/office/drawing/2010/main">
                  <a14:imgLayer r:embed="rId4">
                    <a14:imgEffect>
                      <a14:artisticCrisscrossEtching/>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0" y="3257043"/>
            <a:ext cx="7492483" cy="1069785"/>
          </a:xfrm>
          <a:prstGeom prst="rect">
            <a:avLst/>
          </a:prstGeom>
          <a:ln>
            <a:noFill/>
            <a:prstDash val="lgDash"/>
          </a:ln>
        </p:spPr>
      </p:pic>
      <p:pic>
        <p:nvPicPr>
          <p:cNvPr id="10" name="Рисунок 9"/>
          <p:cNvPicPr>
            <a:picLocks noChangeAspect="1"/>
          </p:cNvPicPr>
          <p:nvPr/>
        </p:nvPicPr>
        <p:blipFill>
          <a:blip r:embed="rId6"/>
          <a:stretch>
            <a:fillRect/>
          </a:stretch>
        </p:blipFill>
        <p:spPr>
          <a:xfrm>
            <a:off x="2404153" y="156237"/>
            <a:ext cx="5088330" cy="768091"/>
          </a:xfrm>
          <a:prstGeom prst="rect">
            <a:avLst/>
          </a:prstGeom>
        </p:spPr>
      </p:pic>
      <p:sp>
        <p:nvSpPr>
          <p:cNvPr id="3" name="TextBox 2"/>
          <p:cNvSpPr txBox="1"/>
          <p:nvPr/>
        </p:nvSpPr>
        <p:spPr>
          <a:xfrm>
            <a:off x="2061031" y="311192"/>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Образование</a:t>
            </a:r>
          </a:p>
        </p:txBody>
      </p:sp>
      <p:sp>
        <p:nvSpPr>
          <p:cNvPr id="4" name="TextBox 3"/>
          <p:cNvSpPr txBox="1"/>
          <p:nvPr/>
        </p:nvSpPr>
        <p:spPr>
          <a:xfrm>
            <a:off x="7112117"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25</a:t>
            </a:r>
          </a:p>
        </p:txBody>
      </p:sp>
      <p:sp>
        <p:nvSpPr>
          <p:cNvPr id="2" name="TextBox 1"/>
          <p:cNvSpPr txBox="1"/>
          <p:nvPr/>
        </p:nvSpPr>
        <p:spPr>
          <a:xfrm>
            <a:off x="474031" y="2564427"/>
            <a:ext cx="1470922" cy="600164"/>
          </a:xfrm>
          <a:prstGeom prst="rect">
            <a:avLst/>
          </a:prstGeom>
          <a:noFill/>
        </p:spPr>
        <p:txBody>
          <a:bodyPr wrap="square" rtlCol="0">
            <a:spAutoFit/>
          </a:bodyPr>
          <a:lstStyle/>
          <a:p>
            <a:pPr algn="ctr"/>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Муниципальные </a:t>
            </a:r>
          </a:p>
          <a:p>
            <a:pPr algn="ctr"/>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образовательных </a:t>
            </a:r>
          </a:p>
          <a:p>
            <a:pPr algn="ctr"/>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учреждений</a:t>
            </a:r>
          </a:p>
        </p:txBody>
      </p:sp>
      <p:sp>
        <p:nvSpPr>
          <p:cNvPr id="5" name="TextBox 4"/>
          <p:cNvSpPr txBox="1"/>
          <p:nvPr/>
        </p:nvSpPr>
        <p:spPr>
          <a:xfrm>
            <a:off x="3829846" y="2606489"/>
            <a:ext cx="1458296" cy="600164"/>
          </a:xfrm>
          <a:prstGeom prst="rect">
            <a:avLst/>
          </a:prstGeom>
          <a:noFill/>
        </p:spPr>
        <p:txBody>
          <a:bodyPr wrap="square" rtlCol="0">
            <a:spAutoFit/>
          </a:bodyPr>
          <a:lstStyle/>
          <a:p>
            <a:pPr algn="ctr"/>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Учреждения дошкольного образования</a:t>
            </a:r>
          </a:p>
        </p:txBody>
      </p:sp>
      <p:sp>
        <p:nvSpPr>
          <p:cNvPr id="25" name="TextBox 24"/>
          <p:cNvSpPr txBox="1"/>
          <p:nvPr/>
        </p:nvSpPr>
        <p:spPr>
          <a:xfrm>
            <a:off x="2259068" y="2586791"/>
            <a:ext cx="1210771" cy="600164"/>
          </a:xfrm>
          <a:prstGeom prst="rect">
            <a:avLst/>
          </a:prstGeom>
          <a:noFill/>
        </p:spPr>
        <p:txBody>
          <a:bodyPr wrap="square" rtlCol="0">
            <a:spAutoFit/>
          </a:bodyPr>
          <a:lstStyle/>
          <a:p>
            <a:pPr algn="ctr"/>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Учреждения общего образования</a:t>
            </a:r>
          </a:p>
        </p:txBody>
      </p:sp>
      <p:sp>
        <p:nvSpPr>
          <p:cNvPr id="26" name="TextBox 25"/>
          <p:cNvSpPr txBox="1"/>
          <p:nvPr/>
        </p:nvSpPr>
        <p:spPr>
          <a:xfrm>
            <a:off x="5238829" y="2605096"/>
            <a:ext cx="2053575" cy="600164"/>
          </a:xfrm>
          <a:prstGeom prst="rect">
            <a:avLst/>
          </a:prstGeom>
          <a:noFill/>
        </p:spPr>
        <p:txBody>
          <a:bodyPr wrap="square" rtlCol="0">
            <a:spAutoFit/>
          </a:bodyPr>
          <a:lstStyle/>
          <a:p>
            <a:pPr algn="ctr"/>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Учреждения дополнительного образования</a:t>
            </a:r>
          </a:p>
        </p:txBody>
      </p:sp>
      <p:sp>
        <p:nvSpPr>
          <p:cNvPr id="29" name="TextBox 28"/>
          <p:cNvSpPr txBox="1"/>
          <p:nvPr/>
        </p:nvSpPr>
        <p:spPr>
          <a:xfrm>
            <a:off x="288052" y="3251666"/>
            <a:ext cx="1718740" cy="646331"/>
          </a:xfrm>
          <a:prstGeom prst="rect">
            <a:avLst/>
          </a:prstGeom>
          <a:noFill/>
        </p:spPr>
        <p:txBody>
          <a:bodyPr wrap="none" rtlCol="0">
            <a:spAutoFit/>
          </a:bodyPr>
          <a:lstStyle/>
          <a:p>
            <a:pPr algn="ct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Общее </a:t>
            </a:r>
          </a:p>
          <a:p>
            <a:pPr algn="ct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образование</a:t>
            </a:r>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2" name="TextBox 31"/>
          <p:cNvSpPr txBox="1"/>
          <p:nvPr/>
        </p:nvSpPr>
        <p:spPr>
          <a:xfrm>
            <a:off x="2146300" y="3784600"/>
            <a:ext cx="3213100" cy="338554"/>
          </a:xfrm>
          <a:prstGeom prst="rect">
            <a:avLst/>
          </a:prstGeom>
          <a:noFill/>
        </p:spPr>
        <p:txBody>
          <a:bodyPr wrap="square" rtlCol="0">
            <a:spAutoFit/>
          </a:bodyPr>
          <a:lstStyle/>
          <a:p>
            <a:r>
              <a:rPr lang="ru-RU" sz="1400" b="1" dirty="0">
                <a:latin typeface="Open Sans" panose="020B0606030504020204" pitchFamily="34" charset="0"/>
                <a:ea typeface="Open Sans" panose="020B0606030504020204" pitchFamily="34" charset="0"/>
                <a:cs typeface="Open Sans" panose="020B0606030504020204" pitchFamily="34" charset="0"/>
              </a:rPr>
              <a:t> </a:t>
            </a:r>
            <a:r>
              <a:rPr lang="ru-RU" sz="1600" b="1" dirty="0" smtClean="0">
                <a:latin typeface="Open Sans" panose="020B0606030504020204" pitchFamily="34" charset="0"/>
                <a:ea typeface="Open Sans" panose="020B0606030504020204" pitchFamily="34" charset="0"/>
                <a:cs typeface="Open Sans" panose="020B0606030504020204" pitchFamily="34" charset="0"/>
              </a:rPr>
              <a:t>2</a:t>
            </a:r>
            <a:r>
              <a:rPr lang="ru-RU" sz="1400" b="1" dirty="0" smtClean="0">
                <a:latin typeface="Open Sans" panose="020B0606030504020204" pitchFamily="34" charset="0"/>
                <a:ea typeface="Open Sans" panose="020B0606030504020204" pitchFamily="34" charset="0"/>
                <a:cs typeface="Open Sans" panose="020B0606030504020204" pitchFamily="34" charset="0"/>
              </a:rPr>
              <a:t> </a:t>
            </a:r>
            <a:r>
              <a:rPr lang="ru-RU" sz="1400" dirty="0">
                <a:latin typeface="Open Sans" panose="020B0606030504020204" pitchFamily="34" charset="0"/>
                <a:ea typeface="Open Sans" panose="020B0606030504020204" pitchFamily="34" charset="0"/>
                <a:cs typeface="Open Sans" panose="020B0606030504020204" pitchFamily="34" charset="0"/>
              </a:rPr>
              <a:t>филиала  общеобразовательных школ</a:t>
            </a:r>
          </a:p>
        </p:txBody>
      </p:sp>
      <p:sp>
        <p:nvSpPr>
          <p:cNvPr id="33" name="TextBox 32"/>
          <p:cNvSpPr txBox="1"/>
          <p:nvPr/>
        </p:nvSpPr>
        <p:spPr>
          <a:xfrm>
            <a:off x="2151042" y="3111501"/>
            <a:ext cx="4529158" cy="584775"/>
          </a:xfrm>
          <a:prstGeom prst="rect">
            <a:avLst/>
          </a:prstGeom>
          <a:noFill/>
        </p:spPr>
        <p:txBody>
          <a:bodyPr wrap="square" rtlCol="0">
            <a:spAutoFit/>
          </a:bodyPr>
          <a:lstStyle/>
          <a:p>
            <a:pPr lvl="0"/>
            <a:r>
              <a:rPr lang="ru-RU" sz="1600" dirty="0">
                <a:solidFill>
                  <a:srgbClr val="F27900"/>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dirty="0" smtClean="0">
                <a:solidFill>
                  <a:srgbClr val="002060"/>
                </a:solidFill>
                <a:latin typeface="Open Sans Semibold" panose="020B0706030804020204" pitchFamily="34" charset="0"/>
                <a:ea typeface="Open Sans Semibold" panose="020B0706030804020204" pitchFamily="34" charset="0"/>
                <a:cs typeface="Open Sans Semibold" panose="020B0706030804020204" pitchFamily="34" charset="0"/>
              </a:rPr>
              <a:t>2</a:t>
            </a:r>
            <a:r>
              <a:rPr lang="ru-RU" sz="2000" dirty="0" smtClean="0">
                <a:solidFill>
                  <a:srgbClr val="F27900"/>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средние общеобразовательные школы</a:t>
            </a:r>
            <a:endParaRPr lang="ru-RU" sz="1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endParaRPr lang="ru-RU"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34" name="TextBox 33"/>
          <p:cNvSpPr txBox="1"/>
          <p:nvPr/>
        </p:nvSpPr>
        <p:spPr>
          <a:xfrm>
            <a:off x="2188706" y="3390900"/>
            <a:ext cx="2840494" cy="400110"/>
          </a:xfrm>
          <a:prstGeom prst="rect">
            <a:avLst/>
          </a:prstGeom>
          <a:noFill/>
        </p:spPr>
        <p:txBody>
          <a:bodyPr wrap="square" rtlCol="0">
            <a:spAutoFit/>
          </a:bodyPr>
          <a:lstStyle/>
          <a:p>
            <a:pPr lvl="0"/>
            <a:r>
              <a:rPr lang="ru-RU" sz="2000"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3 </a:t>
            </a:r>
            <a:r>
              <a:rPr lang="ru-RU"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основных школы</a:t>
            </a:r>
            <a:endParaRPr lang="ru-RU" sz="11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5" name="TextBox 34"/>
          <p:cNvSpPr txBox="1"/>
          <p:nvPr/>
        </p:nvSpPr>
        <p:spPr>
          <a:xfrm>
            <a:off x="4888733" y="3759430"/>
            <a:ext cx="184731" cy="253916"/>
          </a:xfrm>
          <a:prstGeom prst="rect">
            <a:avLst/>
          </a:prstGeom>
          <a:noFill/>
        </p:spPr>
        <p:txBody>
          <a:bodyPr wrap="none" rtlCol="0">
            <a:spAutoFit/>
          </a:bodyPr>
          <a:lstStyle/>
          <a:p>
            <a:endParaRPr lang="ru-RU" sz="1050" dirty="0">
              <a:latin typeface="Open Sans" panose="020B0606030504020204" pitchFamily="34" charset="0"/>
              <a:ea typeface="Open Sans" panose="020B0606030504020204" pitchFamily="34" charset="0"/>
              <a:cs typeface="Open Sans" panose="020B0606030504020204" pitchFamily="34" charset="0"/>
            </a:endParaRPr>
          </a:p>
        </p:txBody>
      </p:sp>
      <p:pic>
        <p:nvPicPr>
          <p:cNvPr id="36" name="Рисунок 35"/>
          <p:cNvPicPr>
            <a:picLocks noChangeAspect="1"/>
          </p:cNvPicPr>
          <p:nvPr/>
        </p:nvPicPr>
        <p:blipFill>
          <a:blip r:embed="rId7">
            <a:duotone>
              <a:prstClr val="black"/>
              <a:srgbClr val="D1FFFF">
                <a:tint val="45000"/>
                <a:satMod val="400000"/>
              </a:srgbClr>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 y="4393913"/>
            <a:ext cx="7492482" cy="821299"/>
          </a:xfrm>
          <a:prstGeom prst="rect">
            <a:avLst/>
          </a:prstGeom>
        </p:spPr>
      </p:pic>
      <p:sp>
        <p:nvSpPr>
          <p:cNvPr id="37" name="TextBox 36"/>
          <p:cNvSpPr txBox="1"/>
          <p:nvPr/>
        </p:nvSpPr>
        <p:spPr>
          <a:xfrm>
            <a:off x="28684" y="4384627"/>
            <a:ext cx="2237472" cy="646331"/>
          </a:xfrm>
          <a:prstGeom prst="rect">
            <a:avLst/>
          </a:prstGeom>
          <a:noFill/>
        </p:spPr>
        <p:txBody>
          <a:bodyPr wrap="none" rtlCol="0">
            <a:spAutoFit/>
          </a:bodyPr>
          <a:lstStyle/>
          <a:p>
            <a:pPr algn="ct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Дополнительное </a:t>
            </a:r>
          </a:p>
          <a:p>
            <a:pPr algn="ct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образование</a:t>
            </a:r>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5" name="TextBox 44"/>
          <p:cNvSpPr txBox="1"/>
          <p:nvPr/>
        </p:nvSpPr>
        <p:spPr>
          <a:xfrm>
            <a:off x="278335" y="5406840"/>
            <a:ext cx="1738168" cy="646331"/>
          </a:xfrm>
          <a:prstGeom prst="rect">
            <a:avLst/>
          </a:prstGeom>
          <a:noFill/>
        </p:spPr>
        <p:txBody>
          <a:bodyPr wrap="none" rtlCol="0">
            <a:spAutoFit/>
          </a:bodyPr>
          <a:lstStyle/>
          <a:p>
            <a:pPr algn="ct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Дошкольное</a:t>
            </a:r>
          </a:p>
          <a:p>
            <a:pPr algn="ct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образование</a:t>
            </a:r>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7" name="TextBox 46"/>
          <p:cNvSpPr txBox="1"/>
          <p:nvPr/>
        </p:nvSpPr>
        <p:spPr>
          <a:xfrm rot="10800000" flipV="1">
            <a:off x="2197100" y="5553766"/>
            <a:ext cx="3213100" cy="338554"/>
          </a:xfrm>
          <a:prstGeom prst="rect">
            <a:avLst/>
          </a:prstGeom>
          <a:noFill/>
        </p:spPr>
        <p:txBody>
          <a:bodyPr wrap="square" rtlCol="0">
            <a:spAutoFit/>
          </a:bodyPr>
          <a:lstStyle/>
          <a:p>
            <a:r>
              <a:rPr lang="ru-RU" sz="1600" dirty="0" smtClean="0">
                <a:solidFill>
                  <a:srgbClr val="002060"/>
                </a:solidFill>
                <a:latin typeface="Open Sans Semibold" panose="020B0706030804020204" pitchFamily="34" charset="0"/>
                <a:ea typeface="Open Sans Semibold" panose="020B0706030804020204" pitchFamily="34" charset="0"/>
                <a:cs typeface="Open Sans Semibold" panose="020B0706030804020204" pitchFamily="34" charset="0"/>
              </a:rPr>
              <a:t>1</a:t>
            </a:r>
            <a:r>
              <a:rPr lang="ru-RU" sz="1600" dirty="0" smtClean="0">
                <a:solidFill>
                  <a:srgbClr val="F27900"/>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sz="1400" dirty="0" smtClean="0">
                <a:latin typeface="Open Sans" panose="020B0606030504020204" pitchFamily="34" charset="0"/>
                <a:ea typeface="Open Sans" panose="020B0606030504020204" pitchFamily="34" charset="0"/>
                <a:cs typeface="Open Sans" panose="020B0606030504020204" pitchFamily="34" charset="0"/>
              </a:rPr>
              <a:t>детский сад</a:t>
            </a:r>
            <a:endParaRPr lang="ru-RU" sz="1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4" name="Рисунок 5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9579" y="1072119"/>
            <a:ext cx="1503758" cy="1501632"/>
          </a:xfrm>
          <a:prstGeom prst="rect">
            <a:avLst/>
          </a:prstGeom>
        </p:spPr>
      </p:pic>
      <p:pic>
        <p:nvPicPr>
          <p:cNvPr id="56" name="Рисунок 5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22071" y="1108428"/>
            <a:ext cx="1518609" cy="1516461"/>
          </a:xfrm>
          <a:prstGeom prst="rect">
            <a:avLst/>
          </a:prstGeom>
        </p:spPr>
      </p:pic>
      <p:pic>
        <p:nvPicPr>
          <p:cNvPr id="57" name="Рисунок 5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17798" y="1088035"/>
            <a:ext cx="1503758" cy="1501632"/>
          </a:xfrm>
          <a:prstGeom prst="rect">
            <a:avLst/>
          </a:prstGeom>
        </p:spPr>
      </p:pic>
      <p:pic>
        <p:nvPicPr>
          <p:cNvPr id="58" name="Рисунок 5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74274" y="1088035"/>
            <a:ext cx="1518609" cy="1516461"/>
          </a:xfrm>
          <a:prstGeom prst="rect">
            <a:avLst/>
          </a:prstGeom>
        </p:spPr>
      </p:pic>
      <p:sp>
        <p:nvSpPr>
          <p:cNvPr id="59" name="TextBox 58"/>
          <p:cNvSpPr txBox="1"/>
          <p:nvPr/>
        </p:nvSpPr>
        <p:spPr>
          <a:xfrm>
            <a:off x="319822" y="3789609"/>
            <a:ext cx="1655197" cy="523220"/>
          </a:xfrm>
          <a:prstGeom prst="rect">
            <a:avLst/>
          </a:prstGeom>
          <a:noFill/>
        </p:spPr>
        <p:txBody>
          <a:bodyPr wrap="none" rtlCol="0">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Численность школьников</a:t>
            </a:r>
          </a:p>
          <a:p>
            <a:pPr algn="ctr"/>
            <a:r>
              <a:rPr lang="ru-RU" sz="16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537</a:t>
            </a:r>
            <a:r>
              <a:rPr lang="ru-RU" sz="1200" b="1"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чел</a:t>
            </a:r>
            <a:r>
              <a:rPr lang="ru-RU" sz="12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a:t>
            </a:r>
            <a:endParaRPr lang="ru-RU" sz="105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p:cNvSpPr txBox="1"/>
          <p:nvPr/>
        </p:nvSpPr>
        <p:spPr>
          <a:xfrm>
            <a:off x="2668430" y="1468240"/>
            <a:ext cx="473206" cy="769441"/>
          </a:xfrm>
          <a:prstGeom prst="rect">
            <a:avLst/>
          </a:prstGeom>
          <a:noFill/>
        </p:spPr>
        <p:txBody>
          <a:bodyPr wrap="none" rtlCol="0">
            <a:spAutoFit/>
          </a:bodyPr>
          <a:lstStyle/>
          <a:p>
            <a:r>
              <a:rPr lang="ru-RU" sz="4400" b="1"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5</a:t>
            </a:r>
            <a:endParaRPr lang="ru-RU" sz="4400"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1" name="TextBox 40"/>
          <p:cNvSpPr txBox="1"/>
          <p:nvPr/>
        </p:nvSpPr>
        <p:spPr>
          <a:xfrm>
            <a:off x="4305559" y="1442287"/>
            <a:ext cx="473206" cy="769441"/>
          </a:xfrm>
          <a:prstGeom prst="rect">
            <a:avLst/>
          </a:prstGeom>
          <a:noFill/>
        </p:spPr>
        <p:txBody>
          <a:bodyPr wrap="none" rtlCol="0">
            <a:spAutoFit/>
          </a:bodyPr>
          <a:lstStyle/>
          <a:p>
            <a:r>
              <a:rPr lang="ru-RU" sz="4400" b="1"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1</a:t>
            </a:r>
            <a:endParaRPr lang="ru-RU" sz="4400"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2" name="TextBox 41"/>
          <p:cNvSpPr txBox="1"/>
          <p:nvPr/>
        </p:nvSpPr>
        <p:spPr>
          <a:xfrm>
            <a:off x="6012182" y="1467359"/>
            <a:ext cx="473206" cy="769441"/>
          </a:xfrm>
          <a:prstGeom prst="rect">
            <a:avLst/>
          </a:prstGeom>
          <a:noFill/>
        </p:spPr>
        <p:txBody>
          <a:bodyPr wrap="none" rtlCol="0">
            <a:spAutoFit/>
          </a:bodyPr>
          <a:lstStyle/>
          <a:p>
            <a:r>
              <a:rPr lang="ru-RU" sz="4400" b="1"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1</a:t>
            </a:r>
            <a:endParaRPr lang="ru-RU" sz="4400"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3" name="TextBox 42"/>
          <p:cNvSpPr txBox="1"/>
          <p:nvPr/>
        </p:nvSpPr>
        <p:spPr>
          <a:xfrm>
            <a:off x="927100" y="1431729"/>
            <a:ext cx="558800" cy="769441"/>
          </a:xfrm>
          <a:prstGeom prst="rect">
            <a:avLst/>
          </a:prstGeom>
          <a:noFill/>
        </p:spPr>
        <p:txBody>
          <a:bodyPr wrap="square" rtlCol="0">
            <a:spAutoFit/>
          </a:bodyPr>
          <a:lstStyle/>
          <a:p>
            <a:r>
              <a:rPr lang="ru-RU" sz="4400" b="1"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8</a:t>
            </a:r>
            <a:endParaRPr lang="ru-RU" sz="4400"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1" name="Прямоугольник 10"/>
          <p:cNvSpPr/>
          <p:nvPr/>
        </p:nvSpPr>
        <p:spPr>
          <a:xfrm>
            <a:off x="2205761" y="4398117"/>
            <a:ext cx="5187776" cy="572464"/>
          </a:xfrm>
          <a:prstGeom prst="rect">
            <a:avLst/>
          </a:prstGeom>
        </p:spPr>
        <p:txBody>
          <a:bodyPr wrap="square">
            <a:spAutoFit/>
          </a:bodyPr>
          <a:lstStyle/>
          <a:p>
            <a:pPr lvl="0">
              <a:lnSpc>
                <a:spcPct val="130000"/>
              </a:lnSpc>
            </a:pPr>
            <a:r>
              <a:rPr lang="ru-RU" sz="1200" dirty="0">
                <a:latin typeface="Open Sans" panose="020B0606030504020204" pitchFamily="34" charset="0"/>
                <a:ea typeface="Open Sans" panose="020B0606030504020204" pitchFamily="34" charset="0"/>
                <a:cs typeface="Open Sans" panose="020B0606030504020204" pitchFamily="34" charset="0"/>
              </a:rPr>
              <a:t>МБУДО </a:t>
            </a:r>
            <a:r>
              <a:rPr lang="ru-RU" sz="1200" dirty="0" smtClean="0">
                <a:latin typeface="Open Sans" panose="020B0606030504020204" pitchFamily="34" charset="0"/>
                <a:ea typeface="Open Sans" panose="020B0606030504020204" pitchFamily="34" charset="0"/>
                <a:cs typeface="Open Sans" panose="020B0606030504020204" pitchFamily="34" charset="0"/>
              </a:rPr>
              <a:t>«Детско-юношеская </a:t>
            </a:r>
            <a:r>
              <a:rPr lang="ru-RU" sz="1200" dirty="0">
                <a:latin typeface="Open Sans" panose="020B0606030504020204" pitchFamily="34" charset="0"/>
                <a:ea typeface="Open Sans" panose="020B0606030504020204" pitchFamily="34" charset="0"/>
                <a:cs typeface="Open Sans" panose="020B0606030504020204" pitchFamily="34" charset="0"/>
              </a:rPr>
              <a:t>спортивная школа» </a:t>
            </a:r>
            <a:endParaRPr lang="ru-RU" sz="1200" dirty="0" smtClean="0">
              <a:latin typeface="Open Sans" panose="020B0606030504020204" pitchFamily="34" charset="0"/>
              <a:ea typeface="Open Sans" panose="020B0606030504020204" pitchFamily="34" charset="0"/>
              <a:cs typeface="Open Sans" panose="020B0606030504020204" pitchFamily="34" charset="0"/>
            </a:endParaRPr>
          </a:p>
          <a:p>
            <a:pPr lvl="0">
              <a:lnSpc>
                <a:spcPct val="130000"/>
              </a:lnSpc>
            </a:pPr>
            <a:r>
              <a:rPr lang="ru-RU" sz="1200" dirty="0" smtClean="0">
                <a:latin typeface="Open Sans" panose="020B0606030504020204" pitchFamily="34" charset="0"/>
                <a:ea typeface="Open Sans" panose="020B0606030504020204" pitchFamily="34" charset="0"/>
                <a:cs typeface="Open Sans" panose="020B0606030504020204" pitchFamily="34" charset="0"/>
              </a:rPr>
              <a:t>Центр внешкольной работы</a:t>
            </a:r>
            <a:endParaRPr lang="ru-RU"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44" name="TextBox 43"/>
          <p:cNvSpPr txBox="1"/>
          <p:nvPr/>
        </p:nvSpPr>
        <p:spPr>
          <a:xfrm>
            <a:off x="149647" y="6079402"/>
            <a:ext cx="1995544" cy="338554"/>
          </a:xfrm>
          <a:prstGeom prst="rect">
            <a:avLst/>
          </a:prstGeom>
          <a:noFill/>
        </p:spPr>
        <p:txBody>
          <a:bodyPr wrap="square" rtlCol="0">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Численность </a:t>
            </a:r>
            <a:r>
              <a:rPr lang="ru-RU" sz="16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75 чел.</a:t>
            </a:r>
            <a:r>
              <a:rPr lang="ru-RU" sz="1200" b="1"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a:t>
            </a:r>
            <a:endParaRPr lang="ru-RU" sz="105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6" name="TextBox 45"/>
          <p:cNvSpPr txBox="1"/>
          <p:nvPr/>
        </p:nvSpPr>
        <p:spPr>
          <a:xfrm>
            <a:off x="926445" y="53180"/>
            <a:ext cx="1237839" cy="938719"/>
          </a:xfrm>
          <a:prstGeom prst="rect">
            <a:avLst/>
          </a:prstGeom>
          <a:noFill/>
        </p:spPr>
        <p:txBody>
          <a:bodyPr wrap="none" rtlCol="0">
            <a:spAutoFit/>
          </a:bodyPr>
          <a:lstStyle/>
          <a:p>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 </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49" name="Рисунок 48"/>
          <p:cNvPicPr>
            <a:picLocks noChangeAspect="1"/>
          </p:cNvPicPr>
          <p:nvPr/>
        </p:nvPicPr>
        <p:blipFill>
          <a:blip r:embed="rId10"/>
          <a:stretch>
            <a:fillRect/>
          </a:stretch>
        </p:blipFill>
        <p:spPr>
          <a:xfrm>
            <a:off x="219455" y="83868"/>
            <a:ext cx="737118" cy="912826"/>
          </a:xfrm>
          <a:prstGeom prst="rect">
            <a:avLst/>
          </a:prstGeom>
        </p:spPr>
      </p:pic>
      <p:sp>
        <p:nvSpPr>
          <p:cNvPr id="50" name="TextBox 49"/>
          <p:cNvSpPr txBox="1"/>
          <p:nvPr/>
        </p:nvSpPr>
        <p:spPr>
          <a:xfrm>
            <a:off x="434340" y="4906653"/>
            <a:ext cx="1426160" cy="338554"/>
          </a:xfrm>
          <a:prstGeom prst="rect">
            <a:avLst/>
          </a:prstGeom>
          <a:noFill/>
        </p:spPr>
        <p:txBody>
          <a:bodyPr wrap="none" rtlCol="0">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Обучаются </a:t>
            </a:r>
            <a:r>
              <a:rPr lang="ru-RU" sz="1600" b="1"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305 </a:t>
            </a:r>
            <a:r>
              <a:rPr lang="ru-RU" sz="1200" b="1"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чел</a:t>
            </a:r>
            <a:r>
              <a:rPr lang="ru-RU" sz="12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a:t>
            </a:r>
            <a:endParaRPr lang="ru-RU" sz="105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8" name="Рисунок 7">
            <a:extLst>
              <a:ext uri="{FF2B5EF4-FFF2-40B4-BE49-F238E27FC236}">
                <a16:creationId xmlns:a16="http://schemas.microsoft.com/office/drawing/2014/main" id="{1E8D0C53-1F78-0D3C-F03D-6777CE06E224}"/>
              </a:ext>
            </a:extLst>
          </p:cNvPr>
          <p:cNvPicPr>
            <a:picLocks noChangeAspect="1"/>
          </p:cNvPicPr>
          <p:nvPr/>
        </p:nvPicPr>
        <p:blipFill>
          <a:blip r:embed="rId11"/>
          <a:stretch>
            <a:fillRect/>
          </a:stretch>
        </p:blipFill>
        <p:spPr>
          <a:xfrm>
            <a:off x="0" y="6657723"/>
            <a:ext cx="2799495" cy="901689"/>
          </a:xfrm>
          <a:prstGeom prst="rect">
            <a:avLst/>
          </a:prstGeom>
        </p:spPr>
      </p:pic>
      <p:sp>
        <p:nvSpPr>
          <p:cNvPr id="9" name="Прямоугольник 8"/>
          <p:cNvSpPr/>
          <p:nvPr/>
        </p:nvSpPr>
        <p:spPr>
          <a:xfrm>
            <a:off x="1968500" y="3721098"/>
            <a:ext cx="3009900" cy="369332"/>
          </a:xfrm>
          <a:prstGeom prst="rect">
            <a:avLst/>
          </a:prstGeom>
        </p:spPr>
        <p:txBody>
          <a:bodyPr wrap="square">
            <a:spAutoFit/>
          </a:bodyPr>
          <a:lstStyle/>
          <a:p>
            <a:r>
              <a:rPr lang="ru-RU" dirty="0"/>
              <a:t> </a:t>
            </a:r>
            <a:endParaRPr lang="ru-RU" b="1" dirty="0">
              <a:solidFill>
                <a:srgbClr val="002060"/>
              </a:solidFill>
            </a:endParaRPr>
          </a:p>
        </p:txBody>
      </p:sp>
    </p:spTree>
    <p:extLst>
      <p:ext uri="{BB962C8B-B14F-4D97-AF65-F5344CB8AC3E}">
        <p14:creationId xmlns:p14="http://schemas.microsoft.com/office/powerpoint/2010/main" val="4588945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a:stretch>
            <a:fillRect/>
          </a:stretch>
        </p:blipFill>
        <p:spPr>
          <a:xfrm>
            <a:off x="2332234" y="156237"/>
            <a:ext cx="5086604" cy="768091"/>
          </a:xfrm>
          <a:prstGeom prst="rect">
            <a:avLst/>
          </a:prstGeom>
        </p:spPr>
      </p:pic>
      <p:sp>
        <p:nvSpPr>
          <p:cNvPr id="3" name="TextBox 2"/>
          <p:cNvSpPr txBox="1"/>
          <p:nvPr/>
        </p:nvSpPr>
        <p:spPr>
          <a:xfrm>
            <a:off x="1923222" y="301363"/>
            <a:ext cx="5388908"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Здравоохранение</a:t>
            </a:r>
          </a:p>
        </p:txBody>
      </p:sp>
      <p:sp>
        <p:nvSpPr>
          <p:cNvPr id="4" name="TextBox 3"/>
          <p:cNvSpPr txBox="1"/>
          <p:nvPr/>
        </p:nvSpPr>
        <p:spPr>
          <a:xfrm>
            <a:off x="7112117" y="720450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26</a:t>
            </a:r>
          </a:p>
        </p:txBody>
      </p:sp>
      <p:graphicFrame>
        <p:nvGraphicFramePr>
          <p:cNvPr id="7" name="Таблица 6"/>
          <p:cNvGraphicFramePr>
            <a:graphicFrameLocks noGrp="1"/>
          </p:cNvGraphicFramePr>
          <p:nvPr>
            <p:extLst>
              <p:ext uri="{D42A27DB-BD31-4B8C-83A1-F6EECF244321}">
                <p14:modId xmlns:p14="http://schemas.microsoft.com/office/powerpoint/2010/main" val="3173307616"/>
              </p:ext>
            </p:extLst>
          </p:nvPr>
        </p:nvGraphicFramePr>
        <p:xfrm>
          <a:off x="241300" y="1374623"/>
          <a:ext cx="3543300" cy="1646139"/>
        </p:xfrm>
        <a:graphic>
          <a:graphicData uri="http://schemas.openxmlformats.org/drawingml/2006/table">
            <a:tbl>
              <a:tblPr firstRow="1" bandRow="1">
                <a:tableStyleId>{5C22544A-7EE6-4342-B048-85BDC9FD1C3A}</a:tableStyleId>
              </a:tblPr>
              <a:tblGrid>
                <a:gridCol w="2968077">
                  <a:extLst>
                    <a:ext uri="{9D8B030D-6E8A-4147-A177-3AD203B41FA5}">
                      <a16:colId xmlns:a16="http://schemas.microsoft.com/office/drawing/2014/main" val="2891352032"/>
                    </a:ext>
                  </a:extLst>
                </a:gridCol>
                <a:gridCol w="575223">
                  <a:extLst>
                    <a:ext uri="{9D8B030D-6E8A-4147-A177-3AD203B41FA5}">
                      <a16:colId xmlns:a16="http://schemas.microsoft.com/office/drawing/2014/main" val="264918717"/>
                    </a:ext>
                  </a:extLst>
                </a:gridCol>
              </a:tblGrid>
              <a:tr h="268528">
                <a:tc gridSpan="2">
                  <a:txBody>
                    <a:bodyPr/>
                    <a:lstStyle/>
                    <a:p>
                      <a:pPr algn="ctr"/>
                      <a:r>
                        <a:rPr lang="ru-RU" cap="all" baseline="0" dirty="0">
                          <a:latin typeface="Open Sans" panose="020B0606030504020204" pitchFamily="34" charset="0"/>
                          <a:ea typeface="Open Sans" panose="020B0606030504020204" pitchFamily="34" charset="0"/>
                          <a:cs typeface="Open Sans" panose="020B0606030504020204" pitchFamily="34" charset="0"/>
                        </a:rPr>
                        <a:t>Сеть медицинских учреждений</a:t>
                      </a:r>
                    </a:p>
                  </a:txBody>
                  <a:tcPr anchor="ctr">
                    <a:solidFill>
                      <a:srgbClr val="59C0D5"/>
                    </a:solidFill>
                  </a:tcPr>
                </a:tc>
                <a:tc hMerge="1">
                  <a:txBody>
                    <a:bodyPr/>
                    <a:lstStyle/>
                    <a:p>
                      <a:endParaRPr lang="ru-RU" dirty="0"/>
                    </a:p>
                  </a:txBody>
                  <a:tcPr/>
                </a:tc>
                <a:extLst>
                  <a:ext uri="{0D108BD9-81ED-4DB2-BD59-A6C34878D82A}">
                    <a16:rowId xmlns:a16="http://schemas.microsoft.com/office/drawing/2014/main" val="235983299"/>
                  </a:ext>
                </a:extLst>
              </a:tr>
              <a:tr h="413540">
                <a:tc>
                  <a:txBody>
                    <a:bodyPr/>
                    <a:lstStyle/>
                    <a:p>
                      <a:endParaRPr lang="ru-RU" sz="12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tc>
                  <a:txBody>
                    <a:bodyPr/>
                    <a:lstStyle/>
                    <a:p>
                      <a:pPr algn="ctr"/>
                      <a:endParaRPr lang="ru-RU" sz="1400" dirty="0">
                        <a:solidFill>
                          <a:srgbClr val="59C0D5"/>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extLst>
                  <a:ext uri="{0D108BD9-81ED-4DB2-BD59-A6C34878D82A}">
                    <a16:rowId xmlns:a16="http://schemas.microsoft.com/office/drawing/2014/main" val="1922429711"/>
                  </a:ext>
                </a:extLst>
              </a:tr>
              <a:tr h="257220">
                <a:tc>
                  <a:txBody>
                    <a:bodyPr/>
                    <a:lstStyle/>
                    <a:p>
                      <a:r>
                        <a:rPr lang="ru-RU" sz="12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Фельдшерско-акушерский пункт</a:t>
                      </a:r>
                    </a:p>
                  </a:txBody>
                  <a:tcPr anchor="ctr">
                    <a:solidFill>
                      <a:srgbClr val="D1FFFF"/>
                    </a:solidFill>
                  </a:tcPr>
                </a:tc>
                <a:tc>
                  <a:txBody>
                    <a:bodyPr/>
                    <a:lstStyle/>
                    <a:p>
                      <a:pPr algn="ctr"/>
                      <a:r>
                        <a:rPr lang="ru-RU" sz="1400" dirty="0" smtClean="0">
                          <a:solidFill>
                            <a:srgbClr val="59C0D5"/>
                          </a:solidFill>
                          <a:latin typeface="Open Sans Semibold" panose="020B0706030804020204" pitchFamily="34" charset="0"/>
                          <a:ea typeface="Open Sans Semibold" panose="020B0706030804020204" pitchFamily="34" charset="0"/>
                          <a:cs typeface="Open Sans Semibold" panose="020B0706030804020204" pitchFamily="34" charset="0"/>
                        </a:rPr>
                        <a:t>17</a:t>
                      </a:r>
                      <a:endParaRPr lang="ru-RU" sz="1400" dirty="0">
                        <a:solidFill>
                          <a:srgbClr val="59C0D5"/>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extLst>
                  <a:ext uri="{0D108BD9-81ED-4DB2-BD59-A6C34878D82A}">
                    <a16:rowId xmlns:a16="http://schemas.microsoft.com/office/drawing/2014/main" val="3815169501"/>
                  </a:ext>
                </a:extLst>
              </a:tr>
              <a:tr h="287554">
                <a:tc>
                  <a:txBody>
                    <a:bodyPr/>
                    <a:lstStyle/>
                    <a:p>
                      <a:r>
                        <a:rPr lang="ru-RU" sz="12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Амбулатория</a:t>
                      </a:r>
                    </a:p>
                  </a:txBody>
                  <a:tcPr anchor="ctr">
                    <a:solidFill>
                      <a:srgbClr val="D1FFFF"/>
                    </a:solidFill>
                  </a:tcPr>
                </a:tc>
                <a:tc>
                  <a:txBody>
                    <a:bodyPr/>
                    <a:lstStyle/>
                    <a:p>
                      <a:pPr algn="ctr"/>
                      <a:r>
                        <a:rPr lang="ru-RU" sz="1400" dirty="0" smtClean="0">
                          <a:solidFill>
                            <a:srgbClr val="59C0D5"/>
                          </a:solidFill>
                          <a:latin typeface="Open Sans Semibold" panose="020B0706030804020204" pitchFamily="34" charset="0"/>
                          <a:ea typeface="Open Sans Semibold" panose="020B0706030804020204" pitchFamily="34" charset="0"/>
                          <a:cs typeface="Open Sans Semibold" panose="020B0706030804020204" pitchFamily="34" charset="0"/>
                        </a:rPr>
                        <a:t>2</a:t>
                      </a:r>
                      <a:endParaRPr lang="ru-RU" sz="1400" dirty="0">
                        <a:solidFill>
                          <a:srgbClr val="59C0D5"/>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nchor="ctr">
                    <a:solidFill>
                      <a:srgbClr val="D1FFFF"/>
                    </a:solidFill>
                  </a:tcPr>
                </a:tc>
                <a:extLst>
                  <a:ext uri="{0D108BD9-81ED-4DB2-BD59-A6C34878D82A}">
                    <a16:rowId xmlns:a16="http://schemas.microsoft.com/office/drawing/2014/main" val="2691556949"/>
                  </a:ext>
                </a:extLst>
              </a:tr>
              <a:tr h="257220">
                <a:tc>
                  <a:txBody>
                    <a:bodyPr/>
                    <a:lstStyle/>
                    <a:p>
                      <a:r>
                        <a:rPr lang="ru-RU" sz="12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ЦРБ</a:t>
                      </a:r>
                    </a:p>
                  </a:txBody>
                  <a:tcPr anchor="ctr">
                    <a:solidFill>
                      <a:srgbClr val="D1FFFF"/>
                    </a:solidFill>
                  </a:tcPr>
                </a:tc>
                <a:tc>
                  <a:txBody>
                    <a:bodyPr/>
                    <a:lstStyle/>
                    <a:p>
                      <a:pPr algn="ctr"/>
                      <a:r>
                        <a:rPr lang="ru-RU" sz="1400" dirty="0">
                          <a:solidFill>
                            <a:srgbClr val="59C0D5"/>
                          </a:solidFill>
                          <a:latin typeface="Open Sans Semibold" panose="020B0706030804020204" pitchFamily="34" charset="0"/>
                          <a:ea typeface="Open Sans Semibold" panose="020B0706030804020204" pitchFamily="34" charset="0"/>
                          <a:cs typeface="Open Sans Semibold" panose="020B0706030804020204" pitchFamily="34" charset="0"/>
                        </a:rPr>
                        <a:t>1</a:t>
                      </a:r>
                    </a:p>
                  </a:txBody>
                  <a:tcPr anchor="ctr">
                    <a:solidFill>
                      <a:srgbClr val="D1FFFF"/>
                    </a:solidFill>
                  </a:tcPr>
                </a:tc>
                <a:extLst>
                  <a:ext uri="{0D108BD9-81ED-4DB2-BD59-A6C34878D82A}">
                    <a16:rowId xmlns:a16="http://schemas.microsoft.com/office/drawing/2014/main" val="107906224"/>
                  </a:ext>
                </a:extLst>
              </a:tr>
            </a:tbl>
          </a:graphicData>
        </a:graphic>
      </p:graphicFrame>
      <p:pic>
        <p:nvPicPr>
          <p:cNvPr id="11" name="Picture 2" descr="http://misanec.ru/wp-content/uploads/2016/01/What-we-do-health-18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16927" y="1262183"/>
            <a:ext cx="3401910" cy="2185809"/>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18679" y="3678403"/>
            <a:ext cx="1167990" cy="1167990"/>
          </a:xfrm>
          <a:prstGeom prst="rect">
            <a:avLst/>
          </a:prstGeom>
        </p:spPr>
      </p:pic>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52432" y="3688515"/>
            <a:ext cx="1178099" cy="1178099"/>
          </a:xfrm>
          <a:prstGeom prst="rect">
            <a:avLst/>
          </a:prstGeom>
        </p:spPr>
      </p:pic>
      <p:pic>
        <p:nvPicPr>
          <p:cNvPr id="12" name="Рисунок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7609" y="3688515"/>
            <a:ext cx="1157877" cy="1157877"/>
          </a:xfrm>
          <a:prstGeom prst="rect">
            <a:avLst/>
          </a:prstGeom>
        </p:spPr>
      </p:pic>
      <p:sp>
        <p:nvSpPr>
          <p:cNvPr id="16" name="TextBox 15"/>
          <p:cNvSpPr txBox="1"/>
          <p:nvPr/>
        </p:nvSpPr>
        <p:spPr>
          <a:xfrm>
            <a:off x="1258681" y="4040184"/>
            <a:ext cx="1255472" cy="523220"/>
          </a:xfrm>
          <a:prstGeom prst="rect">
            <a:avLst/>
          </a:prstGeom>
          <a:noFill/>
        </p:spPr>
        <p:txBody>
          <a:bodyPr wrap="none" rtlCol="0">
            <a:spAutoFit/>
          </a:bodyPr>
          <a:lstStyle/>
          <a:p>
            <a:r>
              <a:rPr lang="ru-RU" sz="14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Количество</a:t>
            </a:r>
          </a:p>
          <a:p>
            <a:r>
              <a:rPr lang="ru-RU" sz="14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коек</a:t>
            </a:r>
          </a:p>
        </p:txBody>
      </p:sp>
      <p:sp>
        <p:nvSpPr>
          <p:cNvPr id="17" name="TextBox 16"/>
          <p:cNvSpPr txBox="1"/>
          <p:nvPr/>
        </p:nvSpPr>
        <p:spPr>
          <a:xfrm>
            <a:off x="3703424" y="3987753"/>
            <a:ext cx="1116011" cy="600164"/>
          </a:xfrm>
          <a:prstGeom prst="rect">
            <a:avLst/>
          </a:prstGeom>
          <a:noFill/>
        </p:spPr>
        <p:txBody>
          <a:bodyPr wrap="square" rtlCol="0">
            <a:spAutoFit/>
          </a:bodyPr>
          <a:lstStyle/>
          <a:p>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Численность</a:t>
            </a:r>
          </a:p>
          <a:p>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врачей в</a:t>
            </a:r>
          </a:p>
          <a:p>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округе</a:t>
            </a:r>
          </a:p>
        </p:txBody>
      </p:sp>
      <p:sp>
        <p:nvSpPr>
          <p:cNvPr id="18" name="TextBox 17"/>
          <p:cNvSpPr txBox="1"/>
          <p:nvPr/>
        </p:nvSpPr>
        <p:spPr>
          <a:xfrm>
            <a:off x="6044743" y="3859147"/>
            <a:ext cx="1374094" cy="769441"/>
          </a:xfrm>
          <a:prstGeom prst="rect">
            <a:avLst/>
          </a:prstGeom>
          <a:noFill/>
        </p:spPr>
        <p:txBody>
          <a:bodyPr wrap="none" rtlCol="0">
            <a:spAutoFit/>
          </a:bodyPr>
          <a:lstStyle/>
          <a:p>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Обеспеченность</a:t>
            </a:r>
          </a:p>
          <a:p>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медицинскими</a:t>
            </a:r>
          </a:p>
          <a:p>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работниками</a:t>
            </a:r>
          </a:p>
          <a:p>
            <a:r>
              <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(на 10 тыс. чел.) </a:t>
            </a:r>
          </a:p>
        </p:txBody>
      </p:sp>
      <p:pic>
        <p:nvPicPr>
          <p:cNvPr id="28" name="Рисунок 2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92492" y="5138398"/>
            <a:ext cx="861777" cy="1006478"/>
          </a:xfrm>
          <a:prstGeom prst="rect">
            <a:avLst/>
          </a:prstGeom>
        </p:spPr>
      </p:pic>
      <p:pic>
        <p:nvPicPr>
          <p:cNvPr id="15" name="Рисунок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7706" y="3656052"/>
            <a:ext cx="1200867" cy="1200867"/>
          </a:xfrm>
          <a:prstGeom prst="rect">
            <a:avLst/>
          </a:prstGeom>
        </p:spPr>
      </p:pic>
      <p:sp>
        <p:nvSpPr>
          <p:cNvPr id="21" name="TextBox 20"/>
          <p:cNvSpPr txBox="1"/>
          <p:nvPr/>
        </p:nvSpPr>
        <p:spPr>
          <a:xfrm>
            <a:off x="363749" y="3886776"/>
            <a:ext cx="655949" cy="646331"/>
          </a:xfrm>
          <a:prstGeom prst="rect">
            <a:avLst/>
          </a:prstGeom>
          <a:noFill/>
        </p:spPr>
        <p:txBody>
          <a:bodyPr wrap="none" rtlCol="0">
            <a:spAutoFit/>
          </a:bodyPr>
          <a:lstStyle/>
          <a:p>
            <a:pPr algn="ctr"/>
            <a:r>
              <a:rPr lang="ru-RU" sz="36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52</a:t>
            </a:r>
            <a:endParaRPr lang="ru-RU" sz="36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27" name="Рисунок 2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31901" y="3677130"/>
            <a:ext cx="1200867" cy="1200867"/>
          </a:xfrm>
          <a:prstGeom prst="rect">
            <a:avLst/>
          </a:prstGeom>
        </p:spPr>
      </p:pic>
      <p:sp>
        <p:nvSpPr>
          <p:cNvPr id="22" name="TextBox 21"/>
          <p:cNvSpPr txBox="1"/>
          <p:nvPr/>
        </p:nvSpPr>
        <p:spPr>
          <a:xfrm>
            <a:off x="2623851" y="3816122"/>
            <a:ext cx="835261" cy="892552"/>
          </a:xfrm>
          <a:prstGeom prst="rect">
            <a:avLst/>
          </a:prstGeom>
          <a:noFill/>
        </p:spPr>
        <p:txBody>
          <a:bodyPr wrap="square" rtlCol="0">
            <a:spAutoFit/>
          </a:bodyPr>
          <a:lstStyle/>
          <a:p>
            <a:pPr algn="ctr"/>
            <a:r>
              <a:rPr lang="ru-RU" sz="32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21</a:t>
            </a:r>
            <a:endParaRPr lang="ru-RU" sz="32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p>
            <a:pPr algn="ctr"/>
            <a:r>
              <a:rPr lang="ru-RU" sz="2000"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чел.</a:t>
            </a:r>
          </a:p>
        </p:txBody>
      </p:sp>
      <p:pic>
        <p:nvPicPr>
          <p:cNvPr id="29" name="Рисунок 2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90276" y="3656052"/>
            <a:ext cx="1200867" cy="1200867"/>
          </a:xfrm>
          <a:prstGeom prst="rect">
            <a:avLst/>
          </a:prstGeom>
        </p:spPr>
      </p:pic>
      <p:sp>
        <p:nvSpPr>
          <p:cNvPr id="23" name="TextBox 22"/>
          <p:cNvSpPr txBox="1"/>
          <p:nvPr/>
        </p:nvSpPr>
        <p:spPr>
          <a:xfrm>
            <a:off x="5088382" y="3825389"/>
            <a:ext cx="604654" cy="892552"/>
          </a:xfrm>
          <a:prstGeom prst="rect">
            <a:avLst/>
          </a:prstGeom>
          <a:noFill/>
        </p:spPr>
        <p:txBody>
          <a:bodyPr wrap="none" rtlCol="0">
            <a:spAutoFit/>
          </a:bodyPr>
          <a:lstStyle/>
          <a:p>
            <a:pPr algn="ctr"/>
            <a:r>
              <a:rPr lang="ru-RU" sz="3200"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28</a:t>
            </a:r>
            <a:endParaRPr lang="ru-RU" sz="32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p>
            <a:pPr algn="ctr"/>
            <a:r>
              <a:rPr lang="ru-RU" sz="2000"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чел.</a:t>
            </a:r>
          </a:p>
        </p:txBody>
      </p:sp>
      <p:sp>
        <p:nvSpPr>
          <p:cNvPr id="24" name="TextBox 23"/>
          <p:cNvSpPr txBox="1"/>
          <p:nvPr/>
        </p:nvSpPr>
        <p:spPr>
          <a:xfrm>
            <a:off x="956573" y="90438"/>
            <a:ext cx="1375661" cy="938719"/>
          </a:xfrm>
          <a:prstGeom prst="rect">
            <a:avLst/>
          </a:prstGeom>
          <a:noFill/>
        </p:spPr>
        <p:txBody>
          <a:bodyPr wrap="square" rtlCol="0">
            <a:spAutoFit/>
          </a:bodyPr>
          <a:lstStyle/>
          <a:p>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25" name="Рисунок 24"/>
          <p:cNvPicPr>
            <a:picLocks noChangeAspect="1"/>
          </p:cNvPicPr>
          <p:nvPr/>
        </p:nvPicPr>
        <p:blipFill>
          <a:blip r:embed="rId10"/>
          <a:stretch>
            <a:fillRect/>
          </a:stretch>
        </p:blipFill>
        <p:spPr>
          <a:xfrm>
            <a:off x="219455" y="83868"/>
            <a:ext cx="737118" cy="912826"/>
          </a:xfrm>
          <a:prstGeom prst="rect">
            <a:avLst/>
          </a:prstGeom>
        </p:spPr>
      </p:pic>
      <p:pic>
        <p:nvPicPr>
          <p:cNvPr id="2" name="Рисунок 1">
            <a:extLst>
              <a:ext uri="{FF2B5EF4-FFF2-40B4-BE49-F238E27FC236}">
                <a16:creationId xmlns:a16="http://schemas.microsoft.com/office/drawing/2014/main" id="{3E4C0E75-EAAF-E009-3EC2-77C11B58A6F4}"/>
              </a:ext>
            </a:extLst>
          </p:cNvPr>
          <p:cNvPicPr>
            <a:picLocks noChangeAspect="1"/>
          </p:cNvPicPr>
          <p:nvPr/>
        </p:nvPicPr>
        <p:blipFill>
          <a:blip r:embed="rId11"/>
          <a:stretch>
            <a:fillRect/>
          </a:stretch>
        </p:blipFill>
        <p:spPr>
          <a:xfrm>
            <a:off x="0" y="6657723"/>
            <a:ext cx="2799495" cy="901689"/>
          </a:xfrm>
          <a:prstGeom prst="rect">
            <a:avLst/>
          </a:prstGeom>
        </p:spPr>
      </p:pic>
      <p:sp>
        <p:nvSpPr>
          <p:cNvPr id="8" name="Прямоугольник 7"/>
          <p:cNvSpPr/>
          <p:nvPr/>
        </p:nvSpPr>
        <p:spPr>
          <a:xfrm rot="10800000" flipV="1">
            <a:off x="304799" y="5260396"/>
            <a:ext cx="5257799" cy="1169551"/>
          </a:xfrm>
          <a:prstGeom prst="rect">
            <a:avLst/>
          </a:prstGeom>
        </p:spPr>
        <p:txBody>
          <a:bodyPr wrap="square">
            <a:spAutoFit/>
          </a:bodyPr>
          <a:lstStyle/>
          <a:p>
            <a:r>
              <a:rPr lang="ru-RU" sz="1400" dirty="0"/>
              <a:t>Поликлиника рассчитана на 150 посещений в смену.</a:t>
            </a:r>
          </a:p>
          <a:p>
            <a:r>
              <a:rPr lang="ru-RU" sz="1400" dirty="0"/>
              <a:t>При поликлинике работает дневной стационар на 13 коек.</a:t>
            </a:r>
          </a:p>
          <a:p>
            <a:r>
              <a:rPr lang="ru-RU" sz="1400" dirty="0"/>
              <a:t>Стационарная помощь оказывается на 22 койко-местах круглосуточного пребывания и 17койко-местах дневного пребывания в стационаре.</a:t>
            </a:r>
          </a:p>
        </p:txBody>
      </p:sp>
    </p:spTree>
    <p:extLst>
      <p:ext uri="{BB962C8B-B14F-4D97-AF65-F5344CB8AC3E}">
        <p14:creationId xmlns:p14="http://schemas.microsoft.com/office/powerpoint/2010/main" val="1057135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1915" y="1207380"/>
            <a:ext cx="1658624" cy="1656277"/>
          </a:xfrm>
          <a:prstGeom prst="rect">
            <a:avLst/>
          </a:prstGeom>
        </p:spPr>
      </p:pic>
      <p:pic>
        <p:nvPicPr>
          <p:cNvPr id="10" name="Рисунок 9"/>
          <p:cNvPicPr>
            <a:picLocks noChangeAspect="1"/>
          </p:cNvPicPr>
          <p:nvPr/>
        </p:nvPicPr>
        <p:blipFill>
          <a:blip r:embed="rId3"/>
          <a:stretch>
            <a:fillRect/>
          </a:stretch>
        </p:blipFill>
        <p:spPr>
          <a:xfrm>
            <a:off x="2342508" y="156237"/>
            <a:ext cx="5140858" cy="768091"/>
          </a:xfrm>
          <a:prstGeom prst="rect">
            <a:avLst/>
          </a:prstGeom>
        </p:spPr>
      </p:pic>
      <p:sp>
        <p:nvSpPr>
          <p:cNvPr id="3" name="TextBox 2"/>
          <p:cNvSpPr txBox="1"/>
          <p:nvPr/>
        </p:nvSpPr>
        <p:spPr>
          <a:xfrm>
            <a:off x="2061031" y="308774"/>
            <a:ext cx="5422335"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Спорт</a:t>
            </a:r>
            <a:endParaRPr lang="ru-RU" sz="28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 name="TextBox 3"/>
          <p:cNvSpPr txBox="1"/>
          <p:nvPr/>
        </p:nvSpPr>
        <p:spPr>
          <a:xfrm>
            <a:off x="7112117"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27</a:t>
            </a: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7113" y="4726450"/>
            <a:ext cx="1624075" cy="1621777"/>
          </a:xfrm>
          <a:prstGeom prst="rect">
            <a:avLst/>
          </a:prstGeom>
        </p:spPr>
      </p:pic>
      <p:pic>
        <p:nvPicPr>
          <p:cNvPr id="12" name="Рисунок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8820" y="2954481"/>
            <a:ext cx="1619513" cy="1617221"/>
          </a:xfrm>
          <a:prstGeom prst="rect">
            <a:avLst/>
          </a:prstGeom>
        </p:spPr>
      </p:pic>
      <p:sp>
        <p:nvSpPr>
          <p:cNvPr id="14" name="TextBox 13"/>
          <p:cNvSpPr txBox="1"/>
          <p:nvPr/>
        </p:nvSpPr>
        <p:spPr>
          <a:xfrm>
            <a:off x="3436074" y="2644613"/>
            <a:ext cx="2663486" cy="584775"/>
          </a:xfrm>
          <a:prstGeom prst="rect">
            <a:avLst/>
          </a:prstGeom>
          <a:noFill/>
        </p:spPr>
        <p:txBody>
          <a:bodyPr wrap="none" rtlCol="0">
            <a:spAutoFit/>
          </a:bodyPr>
          <a:lstStyle/>
          <a:p>
            <a:r>
              <a:rPr lang="ru-RU" sz="3200" b="1" dirty="0" smtClean="0">
                <a:solidFill>
                  <a:srgbClr val="32C45C"/>
                </a:solidFill>
                <a:latin typeface="Open Sans Semibold" panose="020B0706030804020204" pitchFamily="34" charset="0"/>
                <a:ea typeface="Open Sans Semibold" panose="020B0706030804020204" pitchFamily="34" charset="0"/>
                <a:cs typeface="Open Sans Semibold" panose="020B0706030804020204" pitchFamily="34" charset="0"/>
              </a:rPr>
              <a:t>80 </a:t>
            </a:r>
            <a:r>
              <a:rPr lang="ru-RU" b="1" dirty="0" smtClean="0">
                <a:latin typeface="Open Sans Semibold" panose="020B0706030804020204" pitchFamily="34" charset="0"/>
                <a:ea typeface="Open Sans Semibold" panose="020B0706030804020204" pitchFamily="34" charset="0"/>
                <a:cs typeface="Open Sans Semibold" panose="020B0706030804020204" pitchFamily="34" charset="0"/>
              </a:rPr>
              <a:t>спортивных объектов</a:t>
            </a:r>
            <a:endParaRPr lang="ru-RU" b="1"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5" name="Прямоугольник 14"/>
          <p:cNvSpPr/>
          <p:nvPr/>
        </p:nvSpPr>
        <p:spPr>
          <a:xfrm>
            <a:off x="3987800" y="3229389"/>
            <a:ext cx="2616200" cy="830997"/>
          </a:xfrm>
          <a:prstGeom prst="rect">
            <a:avLst/>
          </a:prstGeom>
        </p:spPr>
        <p:txBody>
          <a:bodyPr wrap="square">
            <a:spAutoFit/>
          </a:bodyPr>
          <a:lstStyle/>
          <a:p>
            <a:pPr lvl="0"/>
            <a:r>
              <a:rPr lang="ru-RU"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Стадион «Юность»</a:t>
            </a:r>
          </a:p>
          <a:p>
            <a:pPr lvl="0"/>
            <a:r>
              <a:rPr lang="ru-RU"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Бассейн</a:t>
            </a:r>
          </a:p>
          <a:p>
            <a:pPr lvl="0"/>
            <a:r>
              <a:rPr lang="ru-RU"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Спортивные залы</a:t>
            </a:r>
          </a:p>
        </p:txBody>
      </p:sp>
      <p:sp>
        <p:nvSpPr>
          <p:cNvPr id="16" name="TextBox 15"/>
          <p:cNvSpPr txBox="1"/>
          <p:nvPr/>
        </p:nvSpPr>
        <p:spPr>
          <a:xfrm>
            <a:off x="3416300" y="3975099"/>
            <a:ext cx="2761550" cy="523220"/>
          </a:xfrm>
          <a:prstGeom prst="rect">
            <a:avLst/>
          </a:prstGeom>
          <a:noFill/>
        </p:spPr>
        <p:txBody>
          <a:bodyPr wrap="square" rtlCol="0">
            <a:spAutoFit/>
          </a:bodyPr>
          <a:lstStyle/>
          <a:p>
            <a:r>
              <a:rPr lang="ru-RU" sz="2800" b="1" dirty="0">
                <a:solidFill>
                  <a:srgbClr val="32C45C"/>
                </a:solidFill>
                <a:latin typeface="Open Sans Semibold" panose="020B0706030804020204" pitchFamily="34" charset="0"/>
                <a:ea typeface="Open Sans Semibold" panose="020B0706030804020204" pitchFamily="34" charset="0"/>
                <a:cs typeface="Open Sans Semibold" panose="020B0706030804020204" pitchFamily="34" charset="0"/>
              </a:rPr>
              <a:t>1</a:t>
            </a:r>
            <a:r>
              <a:rPr lang="ru-RU" b="1" dirty="0">
                <a:latin typeface="Open Sans Semibold" panose="020B0706030804020204" pitchFamily="34" charset="0"/>
                <a:ea typeface="Open Sans Semibold" panose="020B0706030804020204" pitchFamily="34" charset="0"/>
                <a:cs typeface="Open Sans Semibold" panose="020B0706030804020204" pitchFamily="34" charset="0"/>
              </a:rPr>
              <a:t> спортивная школа</a:t>
            </a:r>
          </a:p>
        </p:txBody>
      </p:sp>
      <p:sp>
        <p:nvSpPr>
          <p:cNvPr id="17" name="Прямоугольник 16"/>
          <p:cNvSpPr/>
          <p:nvPr/>
        </p:nvSpPr>
        <p:spPr>
          <a:xfrm>
            <a:off x="3365499" y="4368800"/>
            <a:ext cx="3269943" cy="584775"/>
          </a:xfrm>
          <a:prstGeom prst="rect">
            <a:avLst/>
          </a:prstGeom>
        </p:spPr>
        <p:txBody>
          <a:bodyPr wrap="square">
            <a:spAutoFit/>
          </a:bodyPr>
          <a:lstStyle/>
          <a:p>
            <a:pPr algn="ctr"/>
            <a:r>
              <a:rPr lang="ru-RU" sz="1600" dirty="0">
                <a:latin typeface="Open Sans" panose="020B0606030504020204" pitchFamily="34" charset="0"/>
                <a:ea typeface="Open Sans" panose="020B0606030504020204" pitchFamily="34" charset="0"/>
                <a:cs typeface="Open Sans" panose="020B0606030504020204" pitchFamily="34" charset="0"/>
              </a:rPr>
              <a:t>МБУДО </a:t>
            </a:r>
            <a:r>
              <a:rPr lang="ru-RU" sz="1600" dirty="0" smtClean="0">
                <a:latin typeface="Open Sans" panose="020B0606030504020204" pitchFamily="34" charset="0"/>
                <a:ea typeface="Open Sans" panose="020B0606030504020204" pitchFamily="34" charset="0"/>
                <a:cs typeface="Open Sans" panose="020B0606030504020204" pitchFamily="34" charset="0"/>
              </a:rPr>
              <a:t>«</a:t>
            </a:r>
            <a:r>
              <a:rPr lang="ru-RU" sz="1600" dirty="0" err="1" smtClean="0">
                <a:latin typeface="Open Sans" panose="020B0606030504020204" pitchFamily="34" charset="0"/>
                <a:ea typeface="Open Sans" panose="020B0606030504020204" pitchFamily="34" charset="0"/>
                <a:cs typeface="Open Sans" panose="020B0606030504020204" pitchFamily="34" charset="0"/>
              </a:rPr>
              <a:t>Монастырщинская</a:t>
            </a:r>
            <a:r>
              <a:rPr lang="ru-RU" sz="1600" dirty="0" smtClean="0">
                <a:latin typeface="Open Sans" panose="020B0606030504020204" pitchFamily="34" charset="0"/>
                <a:ea typeface="Open Sans" panose="020B0606030504020204" pitchFamily="34" charset="0"/>
                <a:cs typeface="Open Sans" panose="020B0606030504020204" pitchFamily="34" charset="0"/>
              </a:rPr>
              <a:t> </a:t>
            </a:r>
            <a:r>
              <a:rPr lang="ru-RU" sz="1600" dirty="0">
                <a:latin typeface="Open Sans" panose="020B0606030504020204" pitchFamily="34" charset="0"/>
                <a:ea typeface="Open Sans" panose="020B0606030504020204" pitchFamily="34" charset="0"/>
                <a:cs typeface="Open Sans" panose="020B0606030504020204" pitchFamily="34" charset="0"/>
              </a:rPr>
              <a:t>детско-юношеская спортивная школа»</a:t>
            </a:r>
          </a:p>
        </p:txBody>
      </p:sp>
      <p:sp>
        <p:nvSpPr>
          <p:cNvPr id="19" name="Прямоугольник 18"/>
          <p:cNvSpPr/>
          <p:nvPr/>
        </p:nvSpPr>
        <p:spPr>
          <a:xfrm>
            <a:off x="3851242" y="2069282"/>
            <a:ext cx="2381909" cy="523220"/>
          </a:xfrm>
          <a:prstGeom prst="rect">
            <a:avLst/>
          </a:prstGeom>
        </p:spPr>
        <p:txBody>
          <a:bodyPr wrap="square">
            <a:spAutoFit/>
          </a:bodyPr>
          <a:lstStyle/>
          <a:p>
            <a:r>
              <a:rPr lang="ru-RU" sz="2800" b="1" dirty="0" smtClean="0">
                <a:latin typeface="Open Sans Semibold" panose="020B0706030804020204" pitchFamily="34" charset="0"/>
                <a:ea typeface="Open Sans Semibold" panose="020B0706030804020204" pitchFamily="34" charset="0"/>
                <a:cs typeface="Open Sans Semibold" panose="020B0706030804020204" pitchFamily="34" charset="0"/>
              </a:rPr>
              <a:t>3097</a:t>
            </a:r>
            <a:r>
              <a:rPr lang="ru-RU" dirty="0" smtClean="0">
                <a:latin typeface="Open Sans" panose="020B0606030504020204" pitchFamily="34" charset="0"/>
                <a:ea typeface="Open Sans" panose="020B0606030504020204" pitchFamily="34" charset="0"/>
                <a:cs typeface="Open Sans" panose="020B0606030504020204" pitchFamily="34" charset="0"/>
              </a:rPr>
              <a:t>еловек</a:t>
            </a:r>
            <a:endParaRPr lang="ru-RU" sz="2800" dirty="0">
              <a:solidFill>
                <a:srgbClr val="59C059"/>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p:cNvSpPr txBox="1"/>
          <p:nvPr/>
        </p:nvSpPr>
        <p:spPr>
          <a:xfrm>
            <a:off x="2842321" y="1143707"/>
            <a:ext cx="3929283" cy="923330"/>
          </a:xfrm>
          <a:prstGeom prst="rect">
            <a:avLst/>
          </a:prstGeom>
          <a:noFill/>
        </p:spPr>
        <p:txBody>
          <a:bodyPr wrap="square" rtlCol="0">
            <a:spAutoFit/>
          </a:bodyPr>
          <a:lstStyle/>
          <a:p>
            <a:pPr algn="ctr"/>
            <a:r>
              <a:rPr lang="ru-RU" dirty="0">
                <a:latin typeface="Open Sans Semibold" panose="020B0706030804020204" pitchFamily="34" charset="0"/>
                <a:ea typeface="Open Sans Semibold" panose="020B0706030804020204" pitchFamily="34" charset="0"/>
                <a:cs typeface="Open Sans Semibold" panose="020B0706030804020204" pitchFamily="34" charset="0"/>
              </a:rPr>
              <a:t>Численность населения, занимающаяся физкультурой и спортом</a:t>
            </a:r>
          </a:p>
        </p:txBody>
      </p:sp>
      <p:sp>
        <p:nvSpPr>
          <p:cNvPr id="23" name="TextBox 22"/>
          <p:cNvSpPr txBox="1"/>
          <p:nvPr/>
        </p:nvSpPr>
        <p:spPr>
          <a:xfrm>
            <a:off x="3137373" y="5023500"/>
            <a:ext cx="3095778" cy="1077218"/>
          </a:xfrm>
          <a:prstGeom prst="rect">
            <a:avLst/>
          </a:prstGeom>
          <a:noFill/>
        </p:spPr>
        <p:txBody>
          <a:bodyPr wrap="square" rtlCol="0">
            <a:spAutoFit/>
          </a:bodyPr>
          <a:lstStyle/>
          <a:p>
            <a:pPr algn="ctr"/>
            <a:r>
              <a:rPr lang="ru-RU" dirty="0">
                <a:latin typeface="Open Sans" panose="020B0606030504020204" pitchFamily="34" charset="0"/>
                <a:ea typeface="Open Sans" panose="020B0606030504020204" pitchFamily="34" charset="0"/>
                <a:cs typeface="Open Sans" panose="020B0606030504020204" pitchFamily="34" charset="0"/>
              </a:rPr>
              <a:t>В </a:t>
            </a:r>
            <a:r>
              <a:rPr lang="ru-RU" dirty="0" smtClean="0">
                <a:latin typeface="Open Sans" panose="020B0606030504020204" pitchFamily="34" charset="0"/>
                <a:ea typeface="Open Sans" panose="020B0606030504020204" pitchFamily="34" charset="0"/>
                <a:cs typeface="Open Sans" panose="020B0606030504020204" pitchFamily="34" charset="0"/>
              </a:rPr>
              <a:t>2025 </a:t>
            </a:r>
            <a:r>
              <a:rPr lang="ru-RU" dirty="0">
                <a:latin typeface="Open Sans" panose="020B0606030504020204" pitchFamily="34" charset="0"/>
                <a:ea typeface="Open Sans" panose="020B0606030504020204" pitchFamily="34" charset="0"/>
                <a:cs typeface="Open Sans" panose="020B0606030504020204" pitchFamily="34" charset="0"/>
              </a:rPr>
              <a:t>г. проведено</a:t>
            </a:r>
          </a:p>
          <a:p>
            <a:pPr algn="ctr"/>
            <a:r>
              <a:rPr lang="ru-RU" sz="2800" b="1" dirty="0" smtClean="0">
                <a:latin typeface="Open Sans Semibold" panose="020B0706030804020204" pitchFamily="34" charset="0"/>
                <a:ea typeface="Open Sans Semibold" panose="020B0706030804020204" pitchFamily="34" charset="0"/>
                <a:cs typeface="Open Sans Semibold" panose="020B0706030804020204" pitchFamily="34" charset="0"/>
              </a:rPr>
              <a:t>28</a:t>
            </a:r>
            <a:r>
              <a:rPr lang="ru-RU" dirty="0" smtClean="0">
                <a:latin typeface="Open Sans Semibold" panose="020B0706030804020204" pitchFamily="34" charset="0"/>
                <a:ea typeface="Open Sans Semibold" panose="020B0706030804020204" pitchFamily="34" charset="0"/>
                <a:cs typeface="Open Sans Semibold" panose="020B0706030804020204" pitchFamily="34" charset="0"/>
              </a:rPr>
              <a:t> </a:t>
            </a:r>
            <a:r>
              <a:rPr lang="ru-RU" dirty="0">
                <a:latin typeface="Open Sans Semibold" panose="020B0706030804020204" pitchFamily="34" charset="0"/>
                <a:ea typeface="Open Sans Semibold" panose="020B0706030804020204" pitchFamily="34" charset="0"/>
                <a:cs typeface="Open Sans Semibold" panose="020B0706030804020204" pitchFamily="34" charset="0"/>
              </a:rPr>
              <a:t>спортивно-массовых мероприятий</a:t>
            </a:r>
          </a:p>
        </p:txBody>
      </p:sp>
      <p:sp>
        <p:nvSpPr>
          <p:cNvPr id="21" name="TextBox 20"/>
          <p:cNvSpPr txBox="1"/>
          <p:nvPr/>
        </p:nvSpPr>
        <p:spPr>
          <a:xfrm>
            <a:off x="956573" y="70246"/>
            <a:ext cx="1385935" cy="938719"/>
          </a:xfrm>
          <a:prstGeom prst="rect">
            <a:avLst/>
          </a:prstGeom>
          <a:noFill/>
        </p:spPr>
        <p:txBody>
          <a:bodyPr wrap="square" rtlCol="0">
            <a:spAutoFit/>
          </a:bodyPr>
          <a:lstStyle/>
          <a:p>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22" name="Рисунок 21"/>
          <p:cNvPicPr>
            <a:picLocks noChangeAspect="1"/>
          </p:cNvPicPr>
          <p:nvPr/>
        </p:nvPicPr>
        <p:blipFill>
          <a:blip r:embed="rId6"/>
          <a:stretch>
            <a:fillRect/>
          </a:stretch>
        </p:blipFill>
        <p:spPr>
          <a:xfrm>
            <a:off x="219455" y="83868"/>
            <a:ext cx="737118" cy="912826"/>
          </a:xfrm>
          <a:prstGeom prst="rect">
            <a:avLst/>
          </a:prstGeom>
        </p:spPr>
      </p:pic>
      <p:pic>
        <p:nvPicPr>
          <p:cNvPr id="2" name="Рисунок 1">
            <a:extLst>
              <a:ext uri="{FF2B5EF4-FFF2-40B4-BE49-F238E27FC236}">
                <a16:creationId xmlns:a16="http://schemas.microsoft.com/office/drawing/2014/main" id="{C47BEE46-B985-BF91-471F-84FE0DCAE55C}"/>
              </a:ext>
            </a:extLst>
          </p:cNvPr>
          <p:cNvPicPr>
            <a:picLocks noChangeAspect="1"/>
          </p:cNvPicPr>
          <p:nvPr/>
        </p:nvPicPr>
        <p:blipFill>
          <a:blip r:embed="rId7"/>
          <a:stretch>
            <a:fillRect/>
          </a:stretch>
        </p:blipFill>
        <p:spPr>
          <a:xfrm>
            <a:off x="0" y="6657723"/>
            <a:ext cx="2799495" cy="901689"/>
          </a:xfrm>
          <a:prstGeom prst="rect">
            <a:avLst/>
          </a:prstGeom>
        </p:spPr>
      </p:pic>
    </p:spTree>
    <p:extLst>
      <p:ext uri="{BB962C8B-B14F-4D97-AF65-F5344CB8AC3E}">
        <p14:creationId xmlns:p14="http://schemas.microsoft.com/office/powerpoint/2010/main" val="849431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a:stretch>
            <a:fillRect/>
          </a:stretch>
        </p:blipFill>
        <p:spPr>
          <a:xfrm>
            <a:off x="2229491" y="163916"/>
            <a:ext cx="5275519" cy="768091"/>
          </a:xfrm>
          <a:prstGeom prst="rect">
            <a:avLst/>
          </a:prstGeom>
        </p:spPr>
      </p:pic>
      <p:sp>
        <p:nvSpPr>
          <p:cNvPr id="3" name="TextBox 2"/>
          <p:cNvSpPr txBox="1"/>
          <p:nvPr/>
        </p:nvSpPr>
        <p:spPr>
          <a:xfrm>
            <a:off x="2061031" y="317130"/>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Культура</a:t>
            </a:r>
          </a:p>
        </p:txBody>
      </p:sp>
      <p:sp>
        <p:nvSpPr>
          <p:cNvPr id="50" name="TextBox 49"/>
          <p:cNvSpPr txBox="1"/>
          <p:nvPr/>
        </p:nvSpPr>
        <p:spPr>
          <a:xfrm>
            <a:off x="7112117"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28</a:t>
            </a:r>
          </a:p>
        </p:txBody>
      </p:sp>
      <p:sp>
        <p:nvSpPr>
          <p:cNvPr id="2" name="Прямоугольник 1"/>
          <p:cNvSpPr/>
          <p:nvPr/>
        </p:nvSpPr>
        <p:spPr>
          <a:xfrm>
            <a:off x="2061031" y="3880756"/>
            <a:ext cx="4867046" cy="738664"/>
          </a:xfrm>
          <a:prstGeom prst="rect">
            <a:avLst/>
          </a:prstGeom>
        </p:spPr>
        <p:txBody>
          <a:bodyPr wrap="square">
            <a:spAutoFit/>
          </a:bodyPr>
          <a:lstStyle/>
          <a:p>
            <a:pPr algn="ctr"/>
            <a:r>
              <a:rPr lang="ru-RU" dirty="0">
                <a:latin typeface="Open Sans" panose="020B0606030504020204" pitchFamily="34" charset="0"/>
                <a:ea typeface="Open Sans" panose="020B0606030504020204" pitchFamily="34" charset="0"/>
                <a:cs typeface="Open Sans" panose="020B0606030504020204" pitchFamily="34" charset="0"/>
              </a:rPr>
              <a:t>В </a:t>
            </a:r>
            <a:r>
              <a:rPr lang="ru-RU" dirty="0" smtClean="0">
                <a:latin typeface="Open Sans" panose="020B0606030504020204" pitchFamily="34" charset="0"/>
                <a:ea typeface="Open Sans" panose="020B0606030504020204" pitchFamily="34" charset="0"/>
                <a:cs typeface="Open Sans" panose="020B0606030504020204" pitchFamily="34" charset="0"/>
              </a:rPr>
              <a:t>2025 </a:t>
            </a:r>
            <a:r>
              <a:rPr lang="ru-RU" dirty="0">
                <a:latin typeface="Open Sans" panose="020B0606030504020204" pitchFamily="34" charset="0"/>
                <a:ea typeface="Open Sans" panose="020B0606030504020204" pitchFamily="34" charset="0"/>
                <a:cs typeface="Open Sans" panose="020B0606030504020204" pitchFamily="34" charset="0"/>
              </a:rPr>
              <a:t>г. проведено</a:t>
            </a:r>
          </a:p>
          <a:p>
            <a:pPr algn="ctr"/>
            <a:r>
              <a:rPr lang="ru-RU" sz="2400" b="1" dirty="0" smtClean="0">
                <a:latin typeface="Open Sans Semibold" panose="020B0706030804020204" pitchFamily="34" charset="0"/>
                <a:ea typeface="Open Sans Semibold" panose="020B0706030804020204" pitchFamily="34" charset="0"/>
                <a:cs typeface="Open Sans Semibold" panose="020B0706030804020204" pitchFamily="34" charset="0"/>
              </a:rPr>
              <a:t>3264 </a:t>
            </a:r>
            <a:r>
              <a:rPr lang="ru-RU" dirty="0" smtClean="0">
                <a:latin typeface="Open Sans" panose="020B0606030504020204" pitchFamily="34" charset="0"/>
                <a:ea typeface="Open Sans" panose="020B0606030504020204" pitchFamily="34" charset="0"/>
                <a:cs typeface="Open Sans" panose="020B0606030504020204" pitchFamily="34" charset="0"/>
              </a:rPr>
              <a:t>мероприятия </a:t>
            </a:r>
            <a:r>
              <a:rPr lang="ru-RU" dirty="0">
                <a:latin typeface="Open Sans" panose="020B0606030504020204" pitchFamily="34" charset="0"/>
                <a:ea typeface="Open Sans" panose="020B0606030504020204" pitchFamily="34" charset="0"/>
                <a:cs typeface="Open Sans" panose="020B0606030504020204" pitchFamily="34" charset="0"/>
              </a:rPr>
              <a:t>в сфере культуры</a:t>
            </a:r>
          </a:p>
        </p:txBody>
      </p:sp>
      <p:sp>
        <p:nvSpPr>
          <p:cNvPr id="4" name="Прямоугольник 3"/>
          <p:cNvSpPr/>
          <p:nvPr/>
        </p:nvSpPr>
        <p:spPr>
          <a:xfrm>
            <a:off x="2788753" y="4594687"/>
            <a:ext cx="4251204" cy="830997"/>
          </a:xfrm>
          <a:prstGeom prst="rect">
            <a:avLst/>
          </a:prstGeom>
        </p:spPr>
        <p:txBody>
          <a:bodyPr wrap="square">
            <a:spAutoFit/>
          </a:bodyPr>
          <a:lstStyle/>
          <a:p>
            <a:pPr algn="ctr"/>
            <a:r>
              <a:rPr lang="ru-RU" dirty="0">
                <a:latin typeface="Open Sans" panose="020B0606030504020204" pitchFamily="34" charset="0"/>
                <a:ea typeface="Open Sans" panose="020B0606030504020204" pitchFamily="34" charset="0"/>
                <a:cs typeface="Open Sans" panose="020B0606030504020204" pitchFamily="34" charset="0"/>
              </a:rPr>
              <a:t>В </a:t>
            </a:r>
            <a:r>
              <a:rPr lang="ru-RU" sz="2400" b="1" dirty="0" smtClean="0">
                <a:latin typeface="Open Sans Semibold" panose="020B0706030804020204" pitchFamily="34" charset="0"/>
                <a:ea typeface="Open Sans Semibold" panose="020B0706030804020204" pitchFamily="34" charset="0"/>
                <a:cs typeface="Open Sans Semibold" panose="020B0706030804020204" pitchFamily="34" charset="0"/>
              </a:rPr>
              <a:t>115</a:t>
            </a:r>
            <a:r>
              <a:rPr lang="ru-RU" sz="2400" b="1" dirty="0" smtClean="0">
                <a:solidFill>
                  <a:srgbClr val="40B640"/>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dirty="0">
                <a:latin typeface="Open Sans" panose="020B0606030504020204" pitchFamily="34" charset="0"/>
                <a:ea typeface="Open Sans" panose="020B0606030504020204" pitchFamily="34" charset="0"/>
                <a:cs typeface="Open Sans" panose="020B0606030504020204" pitchFamily="34" charset="0"/>
              </a:rPr>
              <a:t>клубных формированиях занимаются </a:t>
            </a:r>
            <a:r>
              <a:rPr lang="ru-RU" sz="2400" b="1" dirty="0" smtClean="0">
                <a:latin typeface="Open Sans Semibold" panose="020B0706030804020204" pitchFamily="34" charset="0"/>
                <a:ea typeface="Open Sans Semibold" panose="020B0706030804020204" pitchFamily="34" charset="0"/>
                <a:cs typeface="Open Sans Semibold" panose="020B0706030804020204" pitchFamily="34" charset="0"/>
              </a:rPr>
              <a:t>842</a:t>
            </a:r>
            <a:r>
              <a:rPr lang="ru-RU" sz="2400" b="1" dirty="0" smtClean="0">
                <a:solidFill>
                  <a:srgbClr val="40B640"/>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dirty="0">
                <a:latin typeface="Open Sans" panose="020B0606030504020204" pitchFamily="34" charset="0"/>
                <a:ea typeface="Open Sans" panose="020B0606030504020204" pitchFamily="34" charset="0"/>
                <a:cs typeface="Open Sans" panose="020B0606030504020204" pitchFamily="34" charset="0"/>
              </a:rPr>
              <a:t>человека</a:t>
            </a:r>
          </a:p>
        </p:txBody>
      </p:sp>
      <p:sp>
        <p:nvSpPr>
          <p:cNvPr id="44" name="TextBox 43"/>
          <p:cNvSpPr txBox="1"/>
          <p:nvPr/>
        </p:nvSpPr>
        <p:spPr>
          <a:xfrm>
            <a:off x="1958033" y="5363087"/>
            <a:ext cx="4164860" cy="1169551"/>
          </a:xfrm>
          <a:prstGeom prst="rect">
            <a:avLst/>
          </a:prstGeom>
          <a:noFill/>
        </p:spPr>
        <p:txBody>
          <a:bodyPr wrap="square" rtlCol="0">
            <a:spAutoFit/>
          </a:bodyPr>
          <a:lstStyle/>
          <a:p>
            <a:pPr algn="ctr"/>
            <a:r>
              <a:rPr lang="ru-RU" dirty="0">
                <a:latin typeface="Open Sans" panose="020B0606030504020204" pitchFamily="34" charset="0"/>
                <a:ea typeface="Open Sans" panose="020B0606030504020204" pitchFamily="34" charset="0"/>
                <a:cs typeface="Open Sans" panose="020B0606030504020204" pitchFamily="34" charset="0"/>
              </a:rPr>
              <a:t>В библиотеках зарегистрировано </a:t>
            </a:r>
            <a:r>
              <a:rPr lang="ru-RU" sz="2400" b="1" dirty="0" smtClean="0">
                <a:latin typeface="Open Sans Semibold" panose="020B0706030804020204" pitchFamily="34" charset="0"/>
                <a:ea typeface="Open Sans Semibold" panose="020B0706030804020204" pitchFamily="34" charset="0"/>
                <a:cs typeface="Open Sans Semibold" panose="020B0706030804020204" pitchFamily="34" charset="0"/>
              </a:rPr>
              <a:t>7203 </a:t>
            </a:r>
            <a:r>
              <a:rPr lang="ru-RU" dirty="0" smtClean="0">
                <a:latin typeface="Open Sans" panose="020B0606030504020204" pitchFamily="34" charset="0"/>
                <a:ea typeface="Open Sans" panose="020B0606030504020204" pitchFamily="34" charset="0"/>
                <a:cs typeface="Open Sans" panose="020B0606030504020204" pitchFamily="34" charset="0"/>
              </a:rPr>
              <a:t>читателей,</a:t>
            </a:r>
          </a:p>
          <a:p>
            <a:pPr algn="ctr"/>
            <a:r>
              <a:rPr lang="ru-RU" dirty="0" smtClean="0">
                <a:latin typeface="Open Sans" panose="020B0606030504020204" pitchFamily="34" charset="0"/>
                <a:ea typeface="Open Sans" panose="020B0606030504020204" pitchFamily="34" charset="0"/>
                <a:cs typeface="Open Sans" panose="020B0606030504020204" pitchFamily="34" charset="0"/>
              </a:rPr>
              <a:t>книговыдача</a:t>
            </a:r>
            <a:r>
              <a:rPr lang="ru-RU" sz="2800" dirty="0" smtClean="0">
                <a:latin typeface="Open Sans" panose="020B0606030504020204" pitchFamily="34" charset="0"/>
                <a:ea typeface="Open Sans" panose="020B0606030504020204" pitchFamily="34" charset="0"/>
                <a:cs typeface="Open Sans" panose="020B0606030504020204" pitchFamily="34" charset="0"/>
              </a:rPr>
              <a:t> </a:t>
            </a:r>
            <a:r>
              <a:rPr lang="ru-RU" sz="2400" b="1" dirty="0" smtClean="0">
                <a:latin typeface="Open Sans Semibold" panose="020B0706030804020204" pitchFamily="34" charset="0"/>
                <a:ea typeface="Open Sans Semibold" panose="020B0706030804020204" pitchFamily="34" charset="0"/>
                <a:cs typeface="Open Sans Semibold" panose="020B0706030804020204" pitchFamily="34" charset="0"/>
              </a:rPr>
              <a:t>169527 </a:t>
            </a:r>
            <a:r>
              <a:rPr lang="ru-RU" dirty="0" smtClean="0">
                <a:latin typeface="Open Sans" panose="020B0606030504020204" pitchFamily="34" charset="0"/>
                <a:ea typeface="Open Sans" panose="020B0606030504020204" pitchFamily="34" charset="0"/>
                <a:cs typeface="Open Sans" panose="020B0606030504020204" pitchFamily="34" charset="0"/>
              </a:rPr>
              <a:t>экземпляров</a:t>
            </a:r>
            <a:endParaRPr lang="ru-RU" dirty="0">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p:cNvSpPr txBox="1"/>
          <p:nvPr/>
        </p:nvSpPr>
        <p:spPr>
          <a:xfrm>
            <a:off x="925221" y="52591"/>
            <a:ext cx="1237839" cy="938719"/>
          </a:xfrm>
          <a:prstGeom prst="rect">
            <a:avLst/>
          </a:prstGeom>
          <a:noFill/>
        </p:spPr>
        <p:txBody>
          <a:bodyPr wrap="none" rtlCol="0">
            <a:spAutoFit/>
          </a:bodyPr>
          <a:lstStyle/>
          <a:p>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45" name="Рисунок 44"/>
          <p:cNvPicPr>
            <a:picLocks noChangeAspect="1"/>
          </p:cNvPicPr>
          <p:nvPr/>
        </p:nvPicPr>
        <p:blipFill>
          <a:blip r:embed="rId4"/>
          <a:stretch>
            <a:fillRect/>
          </a:stretch>
        </p:blipFill>
        <p:spPr>
          <a:xfrm>
            <a:off x="219455" y="83868"/>
            <a:ext cx="737118" cy="912826"/>
          </a:xfrm>
          <a:prstGeom prst="rect">
            <a:avLst/>
          </a:prstGeom>
        </p:spPr>
      </p:pic>
      <p:pic>
        <p:nvPicPr>
          <p:cNvPr id="46" name="Picture 3" descr="C:\FAO\инвестпаспорт\ИНВЕСТИЦИОННЫЙ ПАСПОРТ\ДК Центральный.JPG"/>
          <p:cNvPicPr>
            <a:picLocks noChangeAspect="1" noChangeArrowheads="1"/>
          </p:cNvPicPr>
          <p:nvPr/>
        </p:nvPicPr>
        <p:blipFill rotWithShape="1">
          <a:blip r:embed="rId5" cstate="print"/>
          <a:srcRect l="18371" r="16295"/>
          <a:stretch/>
        </p:blipFill>
        <p:spPr bwMode="auto">
          <a:xfrm>
            <a:off x="437657" y="3748027"/>
            <a:ext cx="955485" cy="955485"/>
          </a:xfrm>
          <a:prstGeom prst="ellipse">
            <a:avLst/>
          </a:prstGeom>
        </p:spPr>
      </p:pic>
      <p:pic>
        <p:nvPicPr>
          <p:cNvPr id="47" name="Рисунок 4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2075" y="3717472"/>
            <a:ext cx="968441" cy="968441"/>
          </a:xfrm>
          <a:prstGeom prst="rect">
            <a:avLst/>
          </a:prstGeom>
        </p:spPr>
      </p:pic>
      <p:pic>
        <p:nvPicPr>
          <p:cNvPr id="48" name="Рисунок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1723" y="5169774"/>
            <a:ext cx="991512" cy="991512"/>
          </a:xfrm>
          <a:prstGeom prst="rect">
            <a:avLst/>
          </a:prstGeom>
        </p:spPr>
      </p:pic>
      <p:pic>
        <p:nvPicPr>
          <p:cNvPr id="49" name="Рисунок 4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5937" y="1157962"/>
            <a:ext cx="994249" cy="994249"/>
          </a:xfrm>
          <a:prstGeom prst="rect">
            <a:avLst/>
          </a:prstGeom>
        </p:spPr>
      </p:pic>
      <p:sp>
        <p:nvSpPr>
          <p:cNvPr id="51" name="TextBox 50"/>
          <p:cNvSpPr txBox="1"/>
          <p:nvPr/>
        </p:nvSpPr>
        <p:spPr>
          <a:xfrm>
            <a:off x="113293" y="2174362"/>
            <a:ext cx="1686560" cy="276999"/>
          </a:xfrm>
          <a:prstGeom prst="rect">
            <a:avLst/>
          </a:prstGeom>
          <a:noFill/>
        </p:spPr>
        <p:txBody>
          <a:bodyPr wrap="square" rtlCol="0">
            <a:spAutoFit/>
          </a:bodyPr>
          <a:lstStyle>
            <a:defPPr>
              <a:defRPr lang="en-US"/>
            </a:defPPr>
            <a:lvl1pPr>
              <a:defRPr sz="1400" b="1">
                <a:solidFill>
                  <a:srgbClr val="245776"/>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ru-RU" sz="1200" dirty="0"/>
              <a:t>Городской парк</a:t>
            </a:r>
          </a:p>
        </p:txBody>
      </p:sp>
      <p:sp>
        <p:nvSpPr>
          <p:cNvPr id="52" name="TextBox 51"/>
          <p:cNvSpPr txBox="1"/>
          <p:nvPr/>
        </p:nvSpPr>
        <p:spPr>
          <a:xfrm>
            <a:off x="0" y="4706825"/>
            <a:ext cx="1925897" cy="276999"/>
          </a:xfrm>
          <a:prstGeom prst="rect">
            <a:avLst/>
          </a:prstGeom>
          <a:noFill/>
        </p:spPr>
        <p:txBody>
          <a:bodyPr wrap="square" rtlCol="0">
            <a:spAutoFit/>
          </a:bodyPr>
          <a:lstStyle>
            <a:defPPr>
              <a:defRPr lang="en-US"/>
            </a:defPPr>
            <a:lvl1pPr algn="ctr">
              <a:defRPr sz="1200" b="1">
                <a:solidFill>
                  <a:srgbClr val="245776"/>
                </a:solidFill>
                <a:latin typeface="Open Sans" panose="020B0606030504020204" pitchFamily="34" charset="0"/>
                <a:ea typeface="Open Sans" panose="020B0606030504020204" pitchFamily="34" charset="0"/>
                <a:cs typeface="Open Sans" panose="020B0606030504020204" pitchFamily="34" charset="0"/>
              </a:defRPr>
            </a:lvl1pPr>
          </a:lstStyle>
          <a:p>
            <a:r>
              <a:rPr lang="ru-RU" dirty="0"/>
              <a:t>Клубные учреждения</a:t>
            </a:r>
          </a:p>
        </p:txBody>
      </p:sp>
      <p:sp>
        <p:nvSpPr>
          <p:cNvPr id="53" name="TextBox 52"/>
          <p:cNvSpPr txBox="1"/>
          <p:nvPr/>
        </p:nvSpPr>
        <p:spPr>
          <a:xfrm>
            <a:off x="243327" y="6204147"/>
            <a:ext cx="1402612" cy="276999"/>
          </a:xfrm>
          <a:prstGeom prst="rect">
            <a:avLst/>
          </a:prstGeom>
          <a:noFill/>
        </p:spPr>
        <p:txBody>
          <a:bodyPr wrap="square" rtlCol="0">
            <a:spAutoFit/>
          </a:bodyPr>
          <a:lstStyle/>
          <a:p>
            <a:pPr algn="ctr"/>
            <a:r>
              <a:rPr lang="ru-RU" sz="12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Библиотеки</a:t>
            </a:r>
          </a:p>
        </p:txBody>
      </p:sp>
      <p:sp>
        <p:nvSpPr>
          <p:cNvPr id="54" name="TextBox 53"/>
          <p:cNvSpPr txBox="1"/>
          <p:nvPr/>
        </p:nvSpPr>
        <p:spPr>
          <a:xfrm>
            <a:off x="497840" y="5338922"/>
            <a:ext cx="752129" cy="769441"/>
          </a:xfrm>
          <a:prstGeom prst="rect">
            <a:avLst/>
          </a:prstGeom>
          <a:noFill/>
        </p:spPr>
        <p:txBody>
          <a:bodyPr wrap="none" rtlCol="0">
            <a:spAutoFit/>
          </a:bodyPr>
          <a:lstStyle/>
          <a:p>
            <a:pPr algn="ctr"/>
            <a:r>
              <a:rPr lang="ru-RU" sz="44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18</a:t>
            </a:r>
            <a:endParaRPr lang="ru-RU" sz="4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5" name="TextBox 54"/>
          <p:cNvSpPr txBox="1"/>
          <p:nvPr/>
        </p:nvSpPr>
        <p:spPr>
          <a:xfrm>
            <a:off x="699918" y="1289899"/>
            <a:ext cx="366286" cy="707886"/>
          </a:xfrm>
          <a:prstGeom prst="rect">
            <a:avLst/>
          </a:prstGeom>
          <a:noFill/>
        </p:spPr>
        <p:txBody>
          <a:bodyPr wrap="square" rtlCol="0">
            <a:spAutoFit/>
          </a:bodyPr>
          <a:lstStyle/>
          <a:p>
            <a:pPr algn="ctr"/>
            <a:r>
              <a:rPr lang="ru-RU" sz="40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1</a:t>
            </a:r>
            <a:endParaRPr lang="ru-RU" sz="4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6" name="TextBox 55"/>
          <p:cNvSpPr txBox="1"/>
          <p:nvPr/>
        </p:nvSpPr>
        <p:spPr>
          <a:xfrm>
            <a:off x="437657" y="3841048"/>
            <a:ext cx="903389" cy="769441"/>
          </a:xfrm>
          <a:prstGeom prst="rect">
            <a:avLst/>
          </a:prstGeom>
          <a:noFill/>
        </p:spPr>
        <p:txBody>
          <a:bodyPr wrap="square" rtlCol="0">
            <a:spAutoFit/>
          </a:bodyPr>
          <a:lstStyle/>
          <a:p>
            <a:pPr algn="ctr"/>
            <a:r>
              <a:rPr lang="ru-RU" sz="4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r>
              <a:rPr lang="ru-RU" sz="44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4</a:t>
            </a:r>
            <a:endParaRPr lang="ru-RU" sz="4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7" name="Рисунок 5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8888" y="2482808"/>
            <a:ext cx="994254" cy="994254"/>
          </a:xfrm>
          <a:prstGeom prst="rect">
            <a:avLst/>
          </a:prstGeom>
        </p:spPr>
      </p:pic>
      <p:sp>
        <p:nvSpPr>
          <p:cNvPr id="58" name="TextBox 57"/>
          <p:cNvSpPr txBox="1"/>
          <p:nvPr/>
        </p:nvSpPr>
        <p:spPr>
          <a:xfrm>
            <a:off x="362952" y="3440473"/>
            <a:ext cx="1040218" cy="276999"/>
          </a:xfrm>
          <a:prstGeom prst="rect">
            <a:avLst/>
          </a:prstGeom>
          <a:noFill/>
        </p:spPr>
        <p:txBody>
          <a:bodyPr wrap="square" rtlCol="0">
            <a:spAutoFit/>
          </a:bodyPr>
          <a:lstStyle/>
          <a:p>
            <a:pPr algn="ctr"/>
            <a:r>
              <a:rPr lang="ru-RU" sz="12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Музеи</a:t>
            </a:r>
          </a:p>
        </p:txBody>
      </p:sp>
      <p:sp>
        <p:nvSpPr>
          <p:cNvPr id="59" name="TextBox 58"/>
          <p:cNvSpPr txBox="1"/>
          <p:nvPr/>
        </p:nvSpPr>
        <p:spPr>
          <a:xfrm>
            <a:off x="505259" y="2584737"/>
            <a:ext cx="698460" cy="769441"/>
          </a:xfrm>
          <a:prstGeom prst="rect">
            <a:avLst/>
          </a:prstGeom>
          <a:noFill/>
        </p:spPr>
        <p:txBody>
          <a:bodyPr wrap="square" rtlCol="0">
            <a:spAutoFit/>
          </a:bodyPr>
          <a:lstStyle/>
          <a:p>
            <a:pPr algn="ctr"/>
            <a:r>
              <a:rPr lang="ru-RU" sz="4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pic>
        <p:nvPicPr>
          <p:cNvPr id="18" name="Рисунок 17"/>
          <p:cNvPicPr>
            <a:picLocks noChangeAspect="1"/>
          </p:cNvPicPr>
          <p:nvPr/>
        </p:nvPicPr>
        <p:blipFill>
          <a:blip r:embed="rId10"/>
          <a:stretch>
            <a:fillRect/>
          </a:stretch>
        </p:blipFill>
        <p:spPr>
          <a:xfrm>
            <a:off x="5095820" y="1081456"/>
            <a:ext cx="2318850" cy="506327"/>
          </a:xfrm>
          <a:prstGeom prst="rect">
            <a:avLst/>
          </a:prstGeom>
        </p:spPr>
      </p:pic>
      <p:sp>
        <p:nvSpPr>
          <p:cNvPr id="21" name="Прямоугольник 20"/>
          <p:cNvSpPr/>
          <p:nvPr/>
        </p:nvSpPr>
        <p:spPr>
          <a:xfrm>
            <a:off x="5077881" y="1066252"/>
            <a:ext cx="2481794" cy="523220"/>
          </a:xfrm>
          <a:prstGeom prst="rect">
            <a:avLst/>
          </a:prstGeom>
        </p:spPr>
        <p:txBody>
          <a:bodyPr wrap="square">
            <a:spAutoFit/>
          </a:bodyPr>
          <a:lstStyle/>
          <a:p>
            <a:pPr lvl="0" algn="ctr"/>
            <a:r>
              <a:rPr lang="ru-RU" sz="1400" b="1" dirty="0">
                <a:solidFill>
                  <a:prstClr val="white"/>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Районный Дом Культуры</a:t>
            </a:r>
          </a:p>
        </p:txBody>
      </p:sp>
      <p:pic>
        <p:nvPicPr>
          <p:cNvPr id="16" name="Рисунок 15"/>
          <p:cNvPicPr>
            <a:picLocks noChangeAspect="1"/>
          </p:cNvPicPr>
          <p:nvPr/>
        </p:nvPicPr>
        <p:blipFill>
          <a:blip r:embed="rId10"/>
          <a:stretch>
            <a:fillRect/>
          </a:stretch>
        </p:blipFill>
        <p:spPr>
          <a:xfrm>
            <a:off x="1660546" y="3077424"/>
            <a:ext cx="2389724" cy="750454"/>
          </a:xfrm>
          <a:prstGeom prst="rect">
            <a:avLst/>
          </a:prstGeom>
        </p:spPr>
      </p:pic>
      <p:sp>
        <p:nvSpPr>
          <p:cNvPr id="24" name="Прямоугольник 23"/>
          <p:cNvSpPr/>
          <p:nvPr/>
        </p:nvSpPr>
        <p:spPr>
          <a:xfrm>
            <a:off x="1591785" y="3101671"/>
            <a:ext cx="2393937" cy="738664"/>
          </a:xfrm>
          <a:prstGeom prst="rect">
            <a:avLst/>
          </a:prstGeom>
        </p:spPr>
        <p:txBody>
          <a:bodyPr wrap="square">
            <a:spAutoFit/>
          </a:bodyPr>
          <a:lstStyle/>
          <a:p>
            <a:pPr lvl="0" algn="ctr"/>
            <a:r>
              <a:rPr lang="ru-RU" sz="1400" b="1" dirty="0">
                <a:solidFill>
                  <a:prstClr val="white"/>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МБУК </a:t>
            </a:r>
            <a:r>
              <a:rPr lang="ru-RU" sz="1400" b="1" dirty="0" smtClean="0">
                <a:solidFill>
                  <a:prstClr val="white"/>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a:t>
            </a:r>
            <a:r>
              <a:rPr lang="ru-RU" sz="1400" b="1" dirty="0" err="1" smtClean="0">
                <a:solidFill>
                  <a:prstClr val="white"/>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400" b="1" dirty="0" smtClean="0">
                <a:solidFill>
                  <a:prstClr val="white"/>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 </a:t>
            </a:r>
            <a:r>
              <a:rPr lang="ru-RU" sz="1400" b="1" dirty="0">
                <a:solidFill>
                  <a:prstClr val="white"/>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районный историко-краеведческий музей»</a:t>
            </a:r>
          </a:p>
        </p:txBody>
      </p:sp>
      <p:pic>
        <p:nvPicPr>
          <p:cNvPr id="5" name="Рисунок 4">
            <a:extLst>
              <a:ext uri="{FF2B5EF4-FFF2-40B4-BE49-F238E27FC236}">
                <a16:creationId xmlns:a16="http://schemas.microsoft.com/office/drawing/2014/main" id="{F5A0CFAC-77EE-DB51-6CE2-0D4D025ECC8F}"/>
              </a:ext>
            </a:extLst>
          </p:cNvPr>
          <p:cNvPicPr>
            <a:picLocks noChangeAspect="1"/>
          </p:cNvPicPr>
          <p:nvPr/>
        </p:nvPicPr>
        <p:blipFill>
          <a:blip r:embed="rId11"/>
          <a:stretch>
            <a:fillRect/>
          </a:stretch>
        </p:blipFill>
        <p:spPr>
          <a:xfrm>
            <a:off x="0" y="6657723"/>
            <a:ext cx="2799495" cy="901689"/>
          </a:xfrm>
          <a:prstGeom prst="rect">
            <a:avLst/>
          </a:prstGeom>
        </p:spPr>
      </p:pic>
      <p:pic>
        <p:nvPicPr>
          <p:cNvPr id="6" name="Рисунок 5"/>
          <p:cNvPicPr>
            <a:picLocks noChangeAspect="1"/>
          </p:cNvPicPr>
          <p:nvPr/>
        </p:nvPicPr>
        <p:blipFill>
          <a:blip r:embed="rId12"/>
          <a:stretch>
            <a:fillRect/>
          </a:stretch>
        </p:blipFill>
        <p:spPr>
          <a:xfrm>
            <a:off x="4273646" y="1559805"/>
            <a:ext cx="3286029" cy="1646063"/>
          </a:xfrm>
          <a:prstGeom prst="rect">
            <a:avLst/>
          </a:prstGeom>
        </p:spPr>
      </p:pic>
      <p:pic>
        <p:nvPicPr>
          <p:cNvPr id="7" name="Рисунок 6"/>
          <p:cNvPicPr>
            <a:picLocks noChangeAspect="1"/>
          </p:cNvPicPr>
          <p:nvPr/>
        </p:nvPicPr>
        <p:blipFill>
          <a:blip r:embed="rId13"/>
          <a:stretch>
            <a:fillRect/>
          </a:stretch>
        </p:blipFill>
        <p:spPr>
          <a:xfrm>
            <a:off x="1586147" y="1244327"/>
            <a:ext cx="2884253" cy="1896020"/>
          </a:xfrm>
          <a:prstGeom prst="rect">
            <a:avLst/>
          </a:prstGeom>
        </p:spPr>
      </p:pic>
    </p:spTree>
    <p:extLst>
      <p:ext uri="{BB962C8B-B14F-4D97-AF65-F5344CB8AC3E}">
        <p14:creationId xmlns:p14="http://schemas.microsoft.com/office/powerpoint/2010/main" val="2856266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871" y="3980507"/>
            <a:ext cx="815476" cy="815476"/>
          </a:xfrm>
          <a:prstGeom prst="rect">
            <a:avLst/>
          </a:prstGeom>
        </p:spPr>
      </p:pic>
      <p:pic>
        <p:nvPicPr>
          <p:cNvPr id="18" name="Рисунок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054" y="2568222"/>
            <a:ext cx="811435" cy="811435"/>
          </a:xfrm>
          <a:prstGeom prst="rect">
            <a:avLst/>
          </a:prstGeom>
        </p:spPr>
      </p:pic>
      <p:pic>
        <p:nvPicPr>
          <p:cNvPr id="16" name="Рисунок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9110" y="1155700"/>
            <a:ext cx="973589" cy="886100"/>
          </a:xfrm>
          <a:prstGeom prst="rect">
            <a:avLst/>
          </a:prstGeom>
        </p:spPr>
      </p:pic>
      <p:pic>
        <p:nvPicPr>
          <p:cNvPr id="4" name="Рисунок 3"/>
          <p:cNvPicPr>
            <a:picLocks noChangeAspect="1"/>
          </p:cNvPicPr>
          <p:nvPr/>
        </p:nvPicPr>
        <p:blipFill>
          <a:blip r:embed="rId6"/>
          <a:stretch>
            <a:fillRect/>
          </a:stretch>
        </p:blipFill>
        <p:spPr>
          <a:xfrm>
            <a:off x="2383603" y="156237"/>
            <a:ext cx="5116687" cy="768091"/>
          </a:xfrm>
          <a:prstGeom prst="rect">
            <a:avLst/>
          </a:prstGeom>
        </p:spPr>
      </p:pic>
      <p:sp>
        <p:nvSpPr>
          <p:cNvPr id="5" name="TextBox 4"/>
          <p:cNvSpPr txBox="1"/>
          <p:nvPr/>
        </p:nvSpPr>
        <p:spPr>
          <a:xfrm>
            <a:off x="2061031" y="317130"/>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Туризм</a:t>
            </a:r>
          </a:p>
        </p:txBody>
      </p:sp>
      <p:sp>
        <p:nvSpPr>
          <p:cNvPr id="13" name="TextBox 12"/>
          <p:cNvSpPr txBox="1"/>
          <p:nvPr/>
        </p:nvSpPr>
        <p:spPr>
          <a:xfrm>
            <a:off x="7121735"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29</a:t>
            </a:r>
          </a:p>
        </p:txBody>
      </p:sp>
      <p:sp>
        <p:nvSpPr>
          <p:cNvPr id="59" name="TextBox 58"/>
          <p:cNvSpPr txBox="1"/>
          <p:nvPr/>
        </p:nvSpPr>
        <p:spPr>
          <a:xfrm>
            <a:off x="254001" y="1181100"/>
            <a:ext cx="1155700" cy="769441"/>
          </a:xfrm>
          <a:prstGeom prst="rect">
            <a:avLst/>
          </a:prstGeom>
          <a:noFill/>
        </p:spPr>
        <p:txBody>
          <a:bodyPr wrap="square" rtlCol="0">
            <a:spAutoFit/>
          </a:bodyPr>
          <a:lstStyle/>
          <a:p>
            <a:pPr algn="ctr"/>
            <a:r>
              <a:rPr lang="ru-RU" sz="4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69" name="TextBox 68"/>
          <p:cNvSpPr txBox="1"/>
          <p:nvPr/>
        </p:nvSpPr>
        <p:spPr>
          <a:xfrm>
            <a:off x="451413" y="2615878"/>
            <a:ext cx="1400536" cy="646331"/>
          </a:xfrm>
          <a:prstGeom prst="rect">
            <a:avLst/>
          </a:prstGeom>
          <a:noFill/>
        </p:spPr>
        <p:txBody>
          <a:bodyPr wrap="square" rtlCol="0">
            <a:spAutoFit/>
          </a:bodyPr>
          <a:lstStyle/>
          <a:p>
            <a:r>
              <a:rPr lang="ru-RU" sz="36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34</a:t>
            </a:r>
            <a:endParaRPr lang="ru-RU" sz="3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0" name="TextBox 69"/>
          <p:cNvSpPr txBox="1"/>
          <p:nvPr/>
        </p:nvSpPr>
        <p:spPr>
          <a:xfrm>
            <a:off x="0" y="2077263"/>
            <a:ext cx="1546659" cy="430887"/>
          </a:xfrm>
          <a:prstGeom prst="rect">
            <a:avLst/>
          </a:prstGeom>
          <a:noFill/>
        </p:spPr>
        <p:txBody>
          <a:bodyPr wrap="square" rtlCol="0">
            <a:spAutoFit/>
          </a:bodyPr>
          <a:lstStyle/>
          <a:p>
            <a:pPr algn="ctr"/>
            <a:r>
              <a:rPr lang="ru-RU" sz="11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Средства </a:t>
            </a:r>
            <a:r>
              <a:rPr lang="ru-RU" sz="1100" b="1" dirty="0" smtClean="0">
                <a:solidFill>
                  <a:srgbClr val="245776"/>
                </a:solidFill>
                <a:latin typeface="Open Sans" panose="020B0606030504020204" pitchFamily="34" charset="0"/>
                <a:ea typeface="Open Sans" panose="020B0606030504020204" pitchFamily="34" charset="0"/>
                <a:cs typeface="Open Sans" panose="020B0606030504020204" pitchFamily="34" charset="0"/>
              </a:rPr>
              <a:t>размещения</a:t>
            </a:r>
            <a:endParaRPr lang="ru-RU" sz="1100" b="1" dirty="0">
              <a:solidFill>
                <a:srgbClr val="245776"/>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3" name="TextBox 72"/>
          <p:cNvSpPr txBox="1"/>
          <p:nvPr/>
        </p:nvSpPr>
        <p:spPr>
          <a:xfrm>
            <a:off x="-33161" y="3421150"/>
            <a:ext cx="1546659" cy="600164"/>
          </a:xfrm>
          <a:prstGeom prst="rect">
            <a:avLst/>
          </a:prstGeom>
          <a:noFill/>
        </p:spPr>
        <p:txBody>
          <a:bodyPr wrap="square" rtlCol="0">
            <a:spAutoFit/>
          </a:bodyPr>
          <a:lstStyle/>
          <a:p>
            <a:pPr algn="ctr"/>
            <a:r>
              <a:rPr lang="ru-RU" sz="11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Объекты культурного наследия</a:t>
            </a:r>
          </a:p>
        </p:txBody>
      </p:sp>
      <p:sp>
        <p:nvSpPr>
          <p:cNvPr id="75" name="TextBox 74"/>
          <p:cNvSpPr txBox="1"/>
          <p:nvPr/>
        </p:nvSpPr>
        <p:spPr>
          <a:xfrm>
            <a:off x="370757" y="4051883"/>
            <a:ext cx="875643" cy="646331"/>
          </a:xfrm>
          <a:prstGeom prst="rect">
            <a:avLst/>
          </a:prstGeom>
          <a:noFill/>
        </p:spPr>
        <p:txBody>
          <a:bodyPr wrap="square" rtlCol="0">
            <a:spAutoFit/>
          </a:bodyPr>
          <a:lstStyle/>
          <a:p>
            <a:r>
              <a:rPr lang="ru-RU" sz="36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29</a:t>
            </a:r>
            <a:endParaRPr lang="ru-RU" sz="3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6" name="TextBox 75"/>
          <p:cNvSpPr txBox="1"/>
          <p:nvPr/>
        </p:nvSpPr>
        <p:spPr>
          <a:xfrm>
            <a:off x="-62264" y="4805378"/>
            <a:ext cx="1546659" cy="600164"/>
          </a:xfrm>
          <a:prstGeom prst="rect">
            <a:avLst/>
          </a:prstGeom>
          <a:noFill/>
        </p:spPr>
        <p:txBody>
          <a:bodyPr wrap="square" rtlCol="0">
            <a:spAutoFit/>
          </a:bodyPr>
          <a:lstStyle/>
          <a:p>
            <a:pPr algn="ctr"/>
            <a:r>
              <a:rPr lang="ru-RU" sz="11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Объекты археологического наследия</a:t>
            </a:r>
          </a:p>
        </p:txBody>
      </p:sp>
      <p:sp>
        <p:nvSpPr>
          <p:cNvPr id="42" name="TextBox 41"/>
          <p:cNvSpPr txBox="1"/>
          <p:nvPr/>
        </p:nvSpPr>
        <p:spPr>
          <a:xfrm>
            <a:off x="947765" y="70619"/>
            <a:ext cx="1367645" cy="769441"/>
          </a:xfrm>
          <a:prstGeom prst="rect">
            <a:avLst/>
          </a:prstGeom>
          <a:noFill/>
        </p:spPr>
        <p:txBody>
          <a:bodyPr wrap="square" rtlCol="0">
            <a:spAutoFit/>
          </a:bodyPr>
          <a:lstStyle/>
          <a:p>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 округ</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46" name="Рисунок 45"/>
          <p:cNvPicPr>
            <a:picLocks noChangeAspect="1"/>
          </p:cNvPicPr>
          <p:nvPr/>
        </p:nvPicPr>
        <p:blipFill>
          <a:blip r:embed="rId7"/>
          <a:stretch>
            <a:fillRect/>
          </a:stretch>
        </p:blipFill>
        <p:spPr>
          <a:xfrm>
            <a:off x="219455" y="83868"/>
            <a:ext cx="737118" cy="912826"/>
          </a:xfrm>
          <a:prstGeom prst="rect">
            <a:avLst/>
          </a:prstGeom>
        </p:spPr>
      </p:pic>
      <p:sp>
        <p:nvSpPr>
          <p:cNvPr id="47" name="TextBox 46"/>
          <p:cNvSpPr txBox="1"/>
          <p:nvPr/>
        </p:nvSpPr>
        <p:spPr>
          <a:xfrm>
            <a:off x="170181" y="6251995"/>
            <a:ext cx="1106855" cy="261610"/>
          </a:xfrm>
          <a:prstGeom prst="rect">
            <a:avLst/>
          </a:prstGeom>
          <a:noFill/>
        </p:spPr>
        <p:txBody>
          <a:bodyPr wrap="square" rtlCol="0">
            <a:spAutoFit/>
          </a:bodyPr>
          <a:lstStyle/>
          <a:p>
            <a:pPr algn="ctr"/>
            <a:r>
              <a:rPr lang="ru-RU" sz="11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Церкви</a:t>
            </a:r>
          </a:p>
        </p:txBody>
      </p:sp>
      <p:pic>
        <p:nvPicPr>
          <p:cNvPr id="48" name="Рисунок 4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0054" y="5392894"/>
            <a:ext cx="817839" cy="817839"/>
          </a:xfrm>
          <a:prstGeom prst="rect">
            <a:avLst/>
          </a:prstGeom>
        </p:spPr>
      </p:pic>
      <p:sp>
        <p:nvSpPr>
          <p:cNvPr id="49" name="TextBox 48"/>
          <p:cNvSpPr txBox="1"/>
          <p:nvPr/>
        </p:nvSpPr>
        <p:spPr>
          <a:xfrm>
            <a:off x="418983" y="5446804"/>
            <a:ext cx="685179" cy="646331"/>
          </a:xfrm>
          <a:prstGeom prst="rect">
            <a:avLst/>
          </a:prstGeom>
          <a:noFill/>
        </p:spPr>
        <p:txBody>
          <a:bodyPr wrap="square" rtlCol="0">
            <a:spAutoFit/>
          </a:bodyPr>
          <a:lstStyle/>
          <a:p>
            <a:pPr algn="ctr"/>
            <a:r>
              <a:rPr lang="ru-RU" sz="36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2</a:t>
            </a:r>
            <a:endParaRPr lang="ru-RU" sz="3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0" name="Рисунок 49"/>
          <p:cNvPicPr>
            <a:picLocks noChangeAspect="1"/>
          </p:cNvPicPr>
          <p:nvPr/>
        </p:nvPicPr>
        <p:blipFill>
          <a:blip r:embed="rId9" cstate="print">
            <a:lum bright="70000" contrast="-70000"/>
            <a:extLst>
              <a:ext uri="{BEBA8EAE-BF5A-486C-A8C5-ECC9F3942E4B}">
                <a14:imgProps xmlns:a14="http://schemas.microsoft.com/office/drawing/2010/main">
                  <a14:imgLayer r:embed="rId10">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92702" y="4758890"/>
            <a:ext cx="1975546" cy="543273"/>
          </a:xfrm>
          <a:prstGeom prst="rect">
            <a:avLst/>
          </a:prstGeom>
        </p:spPr>
      </p:pic>
      <p:sp>
        <p:nvSpPr>
          <p:cNvPr id="56" name="TextBox 55"/>
          <p:cNvSpPr txBox="1"/>
          <p:nvPr/>
        </p:nvSpPr>
        <p:spPr>
          <a:xfrm>
            <a:off x="1823594" y="4760890"/>
            <a:ext cx="1982440" cy="523220"/>
          </a:xfrm>
          <a:prstGeom prst="rect">
            <a:avLst/>
          </a:prstGeom>
          <a:noFill/>
        </p:spPr>
        <p:txBody>
          <a:bodyPr wrap="square" rtlCol="0">
            <a:spAutoFit/>
          </a:bodyPr>
          <a:lstStyle/>
          <a:p>
            <a:pPr algn="ctr"/>
            <a:r>
              <a:rPr lang="ru-RU" sz="1400" b="1" dirty="0">
                <a:solidFill>
                  <a:srgbClr val="0070C0"/>
                </a:solidFill>
                <a:latin typeface="Open Sans Semibold" panose="020B0706030804020204" pitchFamily="34" charset="0"/>
                <a:ea typeface="Open Sans Semibold" panose="020B0706030804020204" pitchFamily="34" charset="0"/>
                <a:cs typeface="Open Sans Semibold" panose="020B0706030804020204" pitchFamily="34" charset="0"/>
              </a:rPr>
              <a:t>Приоритетные направления:</a:t>
            </a:r>
          </a:p>
        </p:txBody>
      </p:sp>
      <p:sp>
        <p:nvSpPr>
          <p:cNvPr id="74" name="TextBox 73"/>
          <p:cNvSpPr txBox="1"/>
          <p:nvPr/>
        </p:nvSpPr>
        <p:spPr>
          <a:xfrm>
            <a:off x="2387600" y="5715001"/>
            <a:ext cx="1231900" cy="276999"/>
          </a:xfrm>
          <a:prstGeom prst="rect">
            <a:avLst/>
          </a:prstGeom>
          <a:noFill/>
        </p:spPr>
        <p:txBody>
          <a:bodyPr wrap="square" rtlCol="0">
            <a:spAutoFit/>
          </a:bodyPr>
          <a:lstStyle/>
          <a:p>
            <a:r>
              <a:rPr lang="ru-RU" sz="12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Рекреационный</a:t>
            </a:r>
          </a:p>
        </p:txBody>
      </p:sp>
      <p:sp>
        <p:nvSpPr>
          <p:cNvPr id="77" name="TextBox 76"/>
          <p:cNvSpPr txBox="1"/>
          <p:nvPr/>
        </p:nvSpPr>
        <p:spPr>
          <a:xfrm>
            <a:off x="2857501" y="6411796"/>
            <a:ext cx="1130300" cy="461665"/>
          </a:xfrm>
          <a:prstGeom prst="rect">
            <a:avLst/>
          </a:prstGeom>
          <a:noFill/>
        </p:spPr>
        <p:txBody>
          <a:bodyPr wrap="square" rtlCol="0">
            <a:spAutoFit/>
          </a:bodyPr>
          <a:lstStyle/>
          <a:p>
            <a:r>
              <a:rPr lang="ru-RU" sz="12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Сельский и</a:t>
            </a:r>
          </a:p>
          <a:p>
            <a:r>
              <a:rPr lang="ru-RU" sz="12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экологический</a:t>
            </a:r>
          </a:p>
        </p:txBody>
      </p:sp>
      <p:sp>
        <p:nvSpPr>
          <p:cNvPr id="78" name="TextBox 77"/>
          <p:cNvSpPr txBox="1"/>
          <p:nvPr/>
        </p:nvSpPr>
        <p:spPr>
          <a:xfrm>
            <a:off x="1901711" y="6002518"/>
            <a:ext cx="1404777" cy="461665"/>
          </a:xfrm>
          <a:prstGeom prst="rect">
            <a:avLst/>
          </a:prstGeom>
          <a:noFill/>
        </p:spPr>
        <p:txBody>
          <a:bodyPr wrap="square" rtlCol="0">
            <a:spAutoFit/>
          </a:bodyPr>
          <a:lstStyle/>
          <a:p>
            <a:endParaRPr lang="ru-RU" sz="12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endParaRPr>
          </a:p>
          <a:p>
            <a:r>
              <a:rPr lang="ru-RU" sz="12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Религиозный</a:t>
            </a:r>
          </a:p>
        </p:txBody>
      </p:sp>
      <p:sp>
        <p:nvSpPr>
          <p:cNvPr id="81" name="TextBox 80"/>
          <p:cNvSpPr txBox="1"/>
          <p:nvPr/>
        </p:nvSpPr>
        <p:spPr>
          <a:xfrm>
            <a:off x="1921397" y="4914664"/>
            <a:ext cx="3067292" cy="830997"/>
          </a:xfrm>
          <a:prstGeom prst="rect">
            <a:avLst/>
          </a:prstGeom>
          <a:noFill/>
        </p:spPr>
        <p:txBody>
          <a:bodyPr wrap="square" rtlCol="0">
            <a:spAutoFit/>
          </a:bodyPr>
          <a:lstStyle/>
          <a:p>
            <a:endParaRPr lang="ru-RU" sz="12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endParaRPr>
          </a:p>
          <a:p>
            <a:endParaRPr lang="ru-RU" sz="12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endParaRPr>
          </a:p>
          <a:p>
            <a:r>
              <a:rPr lang="ru-RU" sz="12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Культурно-</a:t>
            </a:r>
          </a:p>
          <a:p>
            <a:r>
              <a:rPr lang="ru-RU" sz="12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познавательный</a:t>
            </a:r>
          </a:p>
        </p:txBody>
      </p:sp>
      <p:pic>
        <p:nvPicPr>
          <p:cNvPr id="82" name="Рисунок 8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870671" y="5673008"/>
            <a:ext cx="523845" cy="523845"/>
          </a:xfrm>
          <a:prstGeom prst="rect">
            <a:avLst/>
          </a:prstGeom>
        </p:spPr>
      </p:pic>
      <p:pic>
        <p:nvPicPr>
          <p:cNvPr id="83" name="Рисунок 8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1393817" y="5209323"/>
            <a:ext cx="489396" cy="489396"/>
          </a:xfrm>
          <a:prstGeom prst="rect">
            <a:avLst/>
          </a:prstGeom>
        </p:spPr>
      </p:pic>
      <p:pic>
        <p:nvPicPr>
          <p:cNvPr id="84" name="Рисунок 83"/>
          <p:cNvPicPr>
            <a:picLocks noChangeAspect="1"/>
          </p:cNvPicPr>
          <p:nvPr/>
        </p:nvPicPr>
        <p:blipFill>
          <a:blip r:embed="rId1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423995" y="6058880"/>
            <a:ext cx="486825" cy="486825"/>
          </a:xfrm>
          <a:prstGeom prst="rect">
            <a:avLst/>
          </a:prstGeom>
        </p:spPr>
      </p:pic>
      <p:pic>
        <p:nvPicPr>
          <p:cNvPr id="85" name="Рисунок 8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983675" y="6015081"/>
            <a:ext cx="512831" cy="512831"/>
          </a:xfrm>
          <a:prstGeom prst="rect">
            <a:avLst/>
          </a:prstGeom>
        </p:spPr>
      </p:pic>
      <p:pic>
        <p:nvPicPr>
          <p:cNvPr id="87" name="Рисунок 86"/>
          <p:cNvPicPr>
            <a:picLocks noChangeAspect="1"/>
          </p:cNvPicPr>
          <p:nvPr/>
        </p:nvPicPr>
        <p:blipFill>
          <a:blip r:embed="rId15" cstate="print">
            <a:duotone>
              <a:prstClr val="black"/>
              <a:srgbClr val="8ACE52">
                <a:tint val="45000"/>
                <a:satMod val="400000"/>
              </a:srgbClr>
            </a:duotone>
            <a:extLst>
              <a:ext uri="{BEBA8EAE-BF5A-486C-A8C5-ECC9F3942E4B}">
                <a14:imgProps xmlns:a14="http://schemas.microsoft.com/office/drawing/2010/main">
                  <a14:imgLayer r:embed="rId16">
                    <a14:imgEffect>
                      <a14:colorTemperature colorTemp="47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597401" y="901700"/>
            <a:ext cx="2565400" cy="685800"/>
          </a:xfrm>
          <a:prstGeom prst="rect">
            <a:avLst/>
          </a:prstGeom>
        </p:spPr>
      </p:pic>
      <p:sp>
        <p:nvSpPr>
          <p:cNvPr id="88" name="TextBox 87"/>
          <p:cNvSpPr txBox="1"/>
          <p:nvPr/>
        </p:nvSpPr>
        <p:spPr>
          <a:xfrm>
            <a:off x="4639365" y="1028700"/>
            <a:ext cx="2485336" cy="461665"/>
          </a:xfrm>
          <a:prstGeom prst="rect">
            <a:avLst/>
          </a:prstGeom>
          <a:noFill/>
        </p:spPr>
        <p:txBody>
          <a:bodyPr wrap="square" rtlCol="0">
            <a:spAutoFit/>
          </a:bodyPr>
          <a:lstStyle/>
          <a:p>
            <a:pPr algn="ctr"/>
            <a:r>
              <a:rPr lang="ru-RU" sz="12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Фестиваль </a:t>
            </a:r>
          </a:p>
          <a:p>
            <a:pPr algn="ctr"/>
            <a:r>
              <a:rPr lang="ru-RU" sz="1200" b="1" dirty="0" smtClean="0">
                <a:solidFill>
                  <a:srgbClr val="FFFFFF"/>
                </a:solidFill>
                <a:latin typeface="Open Sans" panose="020B0606030504020204" pitchFamily="34" charset="0"/>
                <a:ea typeface="Open Sans" panose="020B0606030504020204" pitchFamily="34" charset="0"/>
                <a:cs typeface="Open Sans" panose="020B0606030504020204" pitchFamily="34" charset="0"/>
              </a:rPr>
              <a:t>«Макушка лета»</a:t>
            </a:r>
            <a:endParaRPr lang="ru-RU" sz="1200" b="1"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5" name="TextBox 64"/>
          <p:cNvSpPr txBox="1"/>
          <p:nvPr/>
        </p:nvSpPr>
        <p:spPr>
          <a:xfrm>
            <a:off x="4648361" y="4551666"/>
            <a:ext cx="2517775" cy="307777"/>
          </a:xfrm>
          <a:prstGeom prst="rect">
            <a:avLst/>
          </a:prstGeom>
          <a:noFill/>
        </p:spPr>
        <p:txBody>
          <a:bodyPr wrap="square" rtlCol="0">
            <a:spAutoFit/>
          </a:bodyPr>
          <a:lstStyle/>
          <a:p>
            <a:pPr algn="ctr"/>
            <a:r>
              <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Событийный туризм</a:t>
            </a:r>
          </a:p>
        </p:txBody>
      </p:sp>
      <p:pic>
        <p:nvPicPr>
          <p:cNvPr id="66" name="Рисунок 6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421618" y="5338325"/>
            <a:ext cx="266700" cy="233469"/>
          </a:xfrm>
          <a:prstGeom prst="rect">
            <a:avLst/>
          </a:prstGeom>
        </p:spPr>
      </p:pic>
      <p:pic>
        <p:nvPicPr>
          <p:cNvPr id="67" name="Рисунок 6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438907" y="4863201"/>
            <a:ext cx="266700" cy="233469"/>
          </a:xfrm>
          <a:prstGeom prst="rect">
            <a:avLst/>
          </a:prstGeom>
        </p:spPr>
      </p:pic>
      <p:sp>
        <p:nvSpPr>
          <p:cNvPr id="68" name="TextBox 67"/>
          <p:cNvSpPr txBox="1"/>
          <p:nvPr/>
        </p:nvSpPr>
        <p:spPr>
          <a:xfrm>
            <a:off x="4242451" y="5342038"/>
            <a:ext cx="3143604" cy="261610"/>
          </a:xfrm>
          <a:prstGeom prst="rect">
            <a:avLst/>
          </a:prstGeom>
          <a:noFill/>
        </p:spPr>
        <p:txBody>
          <a:bodyPr wrap="square" rtlCol="0">
            <a:spAutoFit/>
          </a:bodyPr>
          <a:lstStyle/>
          <a:p>
            <a:pPr lvl="0" algn="ctr"/>
            <a:r>
              <a:rPr lang="ru-RU" sz="1100" dirty="0">
                <a:latin typeface="Open Sans" panose="020B0606030504020204" pitchFamily="34" charset="0"/>
                <a:ea typeface="Open Sans" panose="020B0606030504020204" pitchFamily="34" charset="0"/>
                <a:cs typeface="Open Sans" panose="020B0606030504020204" pitchFamily="34" charset="0"/>
              </a:rPr>
              <a:t>Июль </a:t>
            </a:r>
            <a:r>
              <a:rPr lang="ru-RU" sz="1100" dirty="0" smtClean="0">
                <a:latin typeface="Open Sans" panose="020B0606030504020204" pitchFamily="34" charset="0"/>
                <a:ea typeface="Open Sans" panose="020B0606030504020204" pitchFamily="34" charset="0"/>
                <a:cs typeface="Open Sans" panose="020B0606030504020204" pitchFamily="34" charset="0"/>
              </a:rPr>
              <a:t> - Этно-</a:t>
            </a:r>
            <a:r>
              <a:rPr lang="ru-RU" sz="11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фестиваль «Макушка лета»</a:t>
            </a:r>
            <a:endParaRPr lang="ru-RU" sz="11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5" name="Рисунок 44"/>
          <p:cNvPicPr>
            <a:picLocks noChangeAspect="1"/>
          </p:cNvPicPr>
          <p:nvPr/>
        </p:nvPicPr>
        <p:blipFill>
          <a:blip r:embed="rId15" cstate="print">
            <a:duotone>
              <a:prstClr val="black"/>
              <a:srgbClr val="8ACE52">
                <a:tint val="45000"/>
                <a:satMod val="400000"/>
              </a:srgbClr>
            </a:duotone>
            <a:extLst>
              <a:ext uri="{BEBA8EAE-BF5A-486C-A8C5-ECC9F3942E4B}">
                <a14:imgProps xmlns:a14="http://schemas.microsoft.com/office/drawing/2010/main">
                  <a14:imgLayer r:embed="rId16">
                    <a14:imgEffect>
                      <a14:colorTemperature colorTemp="47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032000" y="909929"/>
            <a:ext cx="2374900" cy="654725"/>
          </a:xfrm>
          <a:prstGeom prst="rect">
            <a:avLst/>
          </a:prstGeom>
        </p:spPr>
      </p:pic>
      <p:sp>
        <p:nvSpPr>
          <p:cNvPr id="63" name="TextBox 62"/>
          <p:cNvSpPr txBox="1"/>
          <p:nvPr/>
        </p:nvSpPr>
        <p:spPr>
          <a:xfrm>
            <a:off x="1754926" y="1028700"/>
            <a:ext cx="2537674" cy="461665"/>
          </a:xfrm>
          <a:prstGeom prst="rect">
            <a:avLst/>
          </a:prstGeom>
          <a:noFill/>
        </p:spPr>
        <p:txBody>
          <a:bodyPr wrap="square" rtlCol="0">
            <a:spAutoFit/>
          </a:bodyPr>
          <a:lstStyle/>
          <a:p>
            <a:pPr algn="ctr"/>
            <a:r>
              <a:rPr lang="ru-RU" sz="12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Церковь Успения Пресвятой Богородицы</a:t>
            </a:r>
            <a:endParaRPr lang="ru-RU"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Рисунок 2"/>
          <p:cNvPicPr>
            <a:picLocks noChangeAspect="1"/>
          </p:cNvPicPr>
          <p:nvPr/>
        </p:nvPicPr>
        <p:blipFill>
          <a:blip r:embed="rId18"/>
          <a:stretch>
            <a:fillRect/>
          </a:stretch>
        </p:blipFill>
        <p:spPr>
          <a:xfrm>
            <a:off x="4421617" y="5743702"/>
            <a:ext cx="268247" cy="231668"/>
          </a:xfrm>
          <a:prstGeom prst="rect">
            <a:avLst/>
          </a:prstGeom>
        </p:spPr>
      </p:pic>
      <p:sp>
        <p:nvSpPr>
          <p:cNvPr id="51" name="TextBox 50"/>
          <p:cNvSpPr txBox="1"/>
          <p:nvPr/>
        </p:nvSpPr>
        <p:spPr>
          <a:xfrm>
            <a:off x="4165279" y="4887892"/>
            <a:ext cx="2771775" cy="261610"/>
          </a:xfrm>
          <a:prstGeom prst="rect">
            <a:avLst/>
          </a:prstGeom>
          <a:noFill/>
        </p:spPr>
        <p:txBody>
          <a:bodyPr wrap="square" rtlCol="0">
            <a:spAutoFit/>
          </a:bodyPr>
          <a:lstStyle/>
          <a:p>
            <a:pPr algn="ctr"/>
            <a:r>
              <a:rPr lang="ru-RU" sz="1100" dirty="0">
                <a:latin typeface="Open Sans" panose="020B0606030504020204" pitchFamily="34" charset="0"/>
                <a:ea typeface="Open Sans" panose="020B0606030504020204" pitchFamily="34" charset="0"/>
                <a:cs typeface="Open Sans" panose="020B0606030504020204" pitchFamily="34" charset="0"/>
              </a:rPr>
              <a:t>Февраль - «Проводы зимы»</a:t>
            </a:r>
          </a:p>
        </p:txBody>
      </p:sp>
      <p:sp>
        <p:nvSpPr>
          <p:cNvPr id="7" name="TextBox 6"/>
          <p:cNvSpPr txBox="1"/>
          <p:nvPr/>
        </p:nvSpPr>
        <p:spPr>
          <a:xfrm>
            <a:off x="4676172" y="5730217"/>
            <a:ext cx="2176041" cy="261610"/>
          </a:xfrm>
          <a:prstGeom prst="rect">
            <a:avLst/>
          </a:prstGeom>
          <a:noFill/>
        </p:spPr>
        <p:txBody>
          <a:bodyPr wrap="square" rtlCol="0">
            <a:spAutoFit/>
          </a:bodyPr>
          <a:lstStyle/>
          <a:p>
            <a:r>
              <a:rPr lang="ru-RU" sz="1100" dirty="0" smtClean="0">
                <a:latin typeface="Open Sans" panose="020B0606030504020204" pitchFamily="34" charset="0"/>
                <a:ea typeface="Open Sans" panose="020B0606030504020204" pitchFamily="34" charset="0"/>
                <a:cs typeface="Open Sans" panose="020B0606030504020204" pitchFamily="34" charset="0"/>
              </a:rPr>
              <a:t>Июль - Шахматный турнир</a:t>
            </a:r>
            <a:endParaRPr lang="ru-RU" sz="11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Рисунок 1">
            <a:extLst>
              <a:ext uri="{FF2B5EF4-FFF2-40B4-BE49-F238E27FC236}">
                <a16:creationId xmlns:a16="http://schemas.microsoft.com/office/drawing/2014/main" id="{0823B8DD-C98B-6F1F-9AD5-878974FF2F61}"/>
              </a:ext>
            </a:extLst>
          </p:cNvPr>
          <p:cNvPicPr>
            <a:picLocks noChangeAspect="1"/>
          </p:cNvPicPr>
          <p:nvPr/>
        </p:nvPicPr>
        <p:blipFill>
          <a:blip r:embed="rId19"/>
          <a:stretch>
            <a:fillRect/>
          </a:stretch>
        </p:blipFill>
        <p:spPr>
          <a:xfrm>
            <a:off x="-5931" y="6643655"/>
            <a:ext cx="2799495" cy="901689"/>
          </a:xfrm>
          <a:prstGeom prst="rect">
            <a:avLst/>
          </a:prstGeom>
        </p:spPr>
      </p:pic>
      <p:pic>
        <p:nvPicPr>
          <p:cNvPr id="6" name="Рисунок 5"/>
          <p:cNvPicPr>
            <a:picLocks noChangeAspect="1"/>
          </p:cNvPicPr>
          <p:nvPr/>
        </p:nvPicPr>
        <p:blipFill>
          <a:blip r:embed="rId20"/>
          <a:stretch>
            <a:fillRect/>
          </a:stretch>
        </p:blipFill>
        <p:spPr>
          <a:xfrm>
            <a:off x="1955800" y="1601785"/>
            <a:ext cx="2616200" cy="1636715"/>
          </a:xfrm>
          <a:prstGeom prst="rect">
            <a:avLst/>
          </a:prstGeom>
        </p:spPr>
      </p:pic>
      <p:pic>
        <p:nvPicPr>
          <p:cNvPr id="8" name="Рисунок 7"/>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634375" y="1630765"/>
            <a:ext cx="2489200" cy="1570760"/>
          </a:xfrm>
          <a:prstGeom prst="rect">
            <a:avLst/>
          </a:prstGeom>
          <a:ln w="38100">
            <a:solidFill>
              <a:srgbClr val="007FAC"/>
            </a:solidFill>
          </a:ln>
        </p:spPr>
      </p:pic>
      <p:pic>
        <p:nvPicPr>
          <p:cNvPr id="10" name="Рисунок 9"/>
          <p:cNvPicPr>
            <a:picLocks noChangeAspect="1"/>
          </p:cNvPicPr>
          <p:nvPr/>
        </p:nvPicPr>
        <p:blipFill>
          <a:blip r:embed="rId22"/>
          <a:stretch>
            <a:fillRect/>
          </a:stretch>
        </p:blipFill>
        <p:spPr>
          <a:xfrm>
            <a:off x="2044700" y="3204637"/>
            <a:ext cx="1983290" cy="1363047"/>
          </a:xfrm>
          <a:prstGeom prst="rect">
            <a:avLst/>
          </a:prstGeom>
          <a:ln w="38100">
            <a:solidFill>
              <a:srgbClr val="007FAC"/>
            </a:solidFill>
          </a:ln>
        </p:spPr>
      </p:pic>
      <p:pic>
        <p:nvPicPr>
          <p:cNvPr id="12" name="Рисунок 11"/>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669174" y="3213061"/>
            <a:ext cx="2590393" cy="1335789"/>
          </a:xfrm>
          <a:prstGeom prst="rect">
            <a:avLst/>
          </a:prstGeom>
          <a:ln w="38100">
            <a:solidFill>
              <a:srgbClr val="007FAC"/>
            </a:solidFill>
          </a:ln>
        </p:spPr>
      </p:pic>
    </p:spTree>
    <p:extLst>
      <p:ext uri="{BB962C8B-B14F-4D97-AF65-F5344CB8AC3E}">
        <p14:creationId xmlns:p14="http://schemas.microsoft.com/office/powerpoint/2010/main" val="1423308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Рисунок 36"/>
          <p:cNvPicPr>
            <a:picLocks noChangeAspect="1"/>
          </p:cNvPicPr>
          <p:nvPr/>
        </p:nvPicPr>
        <p:blipFill>
          <a:blip r:embed="rId2"/>
          <a:stretch>
            <a:fillRect/>
          </a:stretch>
        </p:blipFill>
        <p:spPr>
          <a:xfrm>
            <a:off x="2363057" y="156237"/>
            <a:ext cx="5196618" cy="768091"/>
          </a:xfrm>
          <a:prstGeom prst="rect">
            <a:avLst/>
          </a:prstGeom>
        </p:spPr>
      </p:pic>
      <p:sp>
        <p:nvSpPr>
          <p:cNvPr id="42" name="TextBox 41"/>
          <p:cNvSpPr txBox="1"/>
          <p:nvPr/>
        </p:nvSpPr>
        <p:spPr>
          <a:xfrm>
            <a:off x="2061031" y="312564"/>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Историческая справка</a:t>
            </a:r>
          </a:p>
        </p:txBody>
      </p:sp>
      <p:sp>
        <p:nvSpPr>
          <p:cNvPr id="43" name="TextBox 42"/>
          <p:cNvSpPr txBox="1"/>
          <p:nvPr/>
        </p:nvSpPr>
        <p:spPr>
          <a:xfrm>
            <a:off x="7257989" y="7190343"/>
            <a:ext cx="311304"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3</a:t>
            </a:r>
          </a:p>
        </p:txBody>
      </p:sp>
      <p:grpSp>
        <p:nvGrpSpPr>
          <p:cNvPr id="4" name="Группа 3"/>
          <p:cNvGrpSpPr/>
          <p:nvPr/>
        </p:nvGrpSpPr>
        <p:grpSpPr>
          <a:xfrm>
            <a:off x="192191" y="1299394"/>
            <a:ext cx="7065798" cy="4567642"/>
            <a:chOff x="282080" y="1334986"/>
            <a:chExt cx="7126752" cy="4495271"/>
          </a:xfrm>
        </p:grpSpPr>
        <p:sp>
          <p:nvSpPr>
            <p:cNvPr id="40" name="Стрелка вправо 39"/>
            <p:cNvSpPr/>
            <p:nvPr/>
          </p:nvSpPr>
          <p:spPr>
            <a:xfrm>
              <a:off x="4475168" y="5314915"/>
              <a:ext cx="812936" cy="143148"/>
            </a:xfrm>
            <a:prstGeom prst="rightArrow">
              <a:avLst/>
            </a:prstGeom>
            <a:solidFill>
              <a:srgbClr val="48F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Стрелка вправо 35"/>
            <p:cNvSpPr/>
            <p:nvPr/>
          </p:nvSpPr>
          <p:spPr>
            <a:xfrm>
              <a:off x="2867749" y="5314915"/>
              <a:ext cx="812936" cy="143148"/>
            </a:xfrm>
            <a:prstGeom prst="rightArrow">
              <a:avLst/>
            </a:prstGeom>
            <a:solidFill>
              <a:srgbClr val="48F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Стрелка вправо 2"/>
            <p:cNvSpPr/>
            <p:nvPr/>
          </p:nvSpPr>
          <p:spPr>
            <a:xfrm>
              <a:off x="1238763" y="5300775"/>
              <a:ext cx="812936" cy="143148"/>
            </a:xfrm>
            <a:prstGeom prst="rightArrow">
              <a:avLst/>
            </a:prstGeom>
            <a:solidFill>
              <a:srgbClr val="48F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9" name="Рисунок 38"/>
            <p:cNvPicPr>
              <a:picLocks noChangeAspect="1"/>
            </p:cNvPicPr>
            <p:nvPr/>
          </p:nvPicPr>
          <p:blipFill>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82080" y="3196720"/>
              <a:ext cx="4168208" cy="1530040"/>
            </a:xfrm>
            <a:prstGeom prst="rect">
              <a:avLst/>
            </a:prstGeom>
            <a:ln w="38100">
              <a:solidFill>
                <a:srgbClr val="77DAFF"/>
              </a:solidFill>
              <a:prstDash val="sysDash"/>
            </a:ln>
          </p:spPr>
        </p:pic>
        <p:pic>
          <p:nvPicPr>
            <p:cNvPr id="30" name="Рисунок 29"/>
            <p:cNvPicPr>
              <a:picLocks noChangeAspect="1"/>
            </p:cNvPicPr>
            <p:nvPr/>
          </p:nvPicPr>
          <p:blipFill>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430139" y="1334986"/>
              <a:ext cx="3978693" cy="1460474"/>
            </a:xfrm>
            <a:prstGeom prst="rect">
              <a:avLst/>
            </a:prstGeom>
            <a:ln w="38100">
              <a:solidFill>
                <a:srgbClr val="77DAFF"/>
              </a:solidFill>
              <a:prstDash val="sysDash"/>
            </a:ln>
          </p:spPr>
        </p:pic>
        <p:sp>
          <p:nvSpPr>
            <p:cNvPr id="34" name="Овал 33"/>
            <p:cNvSpPr/>
            <p:nvPr/>
          </p:nvSpPr>
          <p:spPr>
            <a:xfrm>
              <a:off x="5288104" y="4916188"/>
              <a:ext cx="942420" cy="912323"/>
            </a:xfrm>
            <a:prstGeom prst="ellipse">
              <a:avLst/>
            </a:prstGeom>
            <a:solidFill>
              <a:srgbClr val="A2D7D7"/>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Овал 32"/>
            <p:cNvSpPr/>
            <p:nvPr/>
          </p:nvSpPr>
          <p:spPr>
            <a:xfrm>
              <a:off x="3685824" y="4917932"/>
              <a:ext cx="942420" cy="912323"/>
            </a:xfrm>
            <a:prstGeom prst="ellipse">
              <a:avLst/>
            </a:prstGeom>
            <a:solidFill>
              <a:srgbClr val="D4EA80"/>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Овал 31"/>
            <p:cNvSpPr/>
            <p:nvPr/>
          </p:nvSpPr>
          <p:spPr>
            <a:xfrm>
              <a:off x="2055510" y="4917933"/>
              <a:ext cx="942420" cy="912323"/>
            </a:xfrm>
            <a:prstGeom prst="ellipse">
              <a:avLst/>
            </a:prstGeom>
            <a:solidFill>
              <a:srgbClr val="77DAFF"/>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Овал 1"/>
            <p:cNvSpPr/>
            <p:nvPr/>
          </p:nvSpPr>
          <p:spPr>
            <a:xfrm>
              <a:off x="545661" y="4917934"/>
              <a:ext cx="942420" cy="912323"/>
            </a:xfrm>
            <a:prstGeom prst="ellipse">
              <a:avLst/>
            </a:prstGeom>
            <a:solidFill>
              <a:srgbClr val="C0C966"/>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48" name="TextBox 47"/>
          <p:cNvSpPr txBox="1"/>
          <p:nvPr/>
        </p:nvSpPr>
        <p:spPr>
          <a:xfrm>
            <a:off x="3340250" y="1719072"/>
            <a:ext cx="3917740" cy="830997"/>
          </a:xfrm>
          <a:prstGeom prst="rect">
            <a:avLst/>
          </a:prstGeom>
          <a:noFill/>
        </p:spPr>
        <p:txBody>
          <a:bodyPr wrap="square" rtlCol="0">
            <a:spAutoFit/>
          </a:bodyPr>
          <a:lstStyle/>
          <a:p>
            <a:pPr indent="355600" algn="just"/>
            <a:r>
              <a:rPr lang="ru-RU" sz="1200" dirty="0">
                <a:latin typeface="Open Sans" panose="020B0606030504020204" pitchFamily="34" charset="0"/>
                <a:ea typeface="Open Sans" panose="020B0606030504020204" pitchFamily="34" charset="0"/>
                <a:cs typeface="Open Sans" panose="020B0606030504020204" pitchFamily="34" charset="0"/>
              </a:rPr>
              <a:t> Свое название Монастырщина получила  от появившегося здесь на рубеже XIII-XIV веков монастырского скита на том месте, где р. Вихра круто поворачивает на запад. Здесь были основаны таможня и торговая палата. </a:t>
            </a:r>
          </a:p>
        </p:txBody>
      </p:sp>
      <p:sp>
        <p:nvSpPr>
          <p:cNvPr id="53" name="TextBox 52"/>
          <p:cNvSpPr txBox="1"/>
          <p:nvPr/>
        </p:nvSpPr>
        <p:spPr>
          <a:xfrm>
            <a:off x="411318" y="5192434"/>
            <a:ext cx="1031328" cy="461665"/>
          </a:xfrm>
          <a:prstGeom prst="rect">
            <a:avLst/>
          </a:prstGeom>
          <a:noFill/>
        </p:spPr>
        <p:txBody>
          <a:bodyPr wrap="square" rtlCol="0">
            <a:spAutoFit/>
          </a:bodyPr>
          <a:lstStyle/>
          <a:p>
            <a:pPr algn="ctr"/>
            <a:r>
              <a:rPr lang="ru-RU" sz="2400" b="1"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1390</a:t>
            </a:r>
            <a:endParaRPr lang="ru-RU" sz="24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4" name="TextBox 53"/>
          <p:cNvSpPr txBox="1"/>
          <p:nvPr/>
        </p:nvSpPr>
        <p:spPr>
          <a:xfrm>
            <a:off x="206866" y="5887705"/>
            <a:ext cx="1394886" cy="461665"/>
          </a:xfrm>
          <a:prstGeom prst="rect">
            <a:avLst/>
          </a:prstGeom>
          <a:noFill/>
        </p:spPr>
        <p:txBody>
          <a:bodyPr wrap="square" rtlCol="0">
            <a:spAutoFit/>
          </a:bodyPr>
          <a:lstStyle/>
          <a:p>
            <a:pPr algn="ctr"/>
            <a:r>
              <a:rPr lang="ru-RU" sz="1200">
                <a:latin typeface="Open Sans" panose="020B0606030504020204" pitchFamily="34" charset="0"/>
                <a:ea typeface="Open Sans" panose="020B0606030504020204" pitchFamily="34" charset="0"/>
                <a:cs typeface="Open Sans" panose="020B0606030504020204" pitchFamily="34" charset="0"/>
              </a:rPr>
              <a:t>Первое упоминание о Монастырщине</a:t>
            </a:r>
            <a:endParaRPr lang="ru-RU"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55" name="TextBox 54"/>
          <p:cNvSpPr txBox="1"/>
          <p:nvPr/>
        </p:nvSpPr>
        <p:spPr>
          <a:xfrm>
            <a:off x="1638347" y="5846880"/>
            <a:ext cx="1596968" cy="646331"/>
          </a:xfrm>
          <a:prstGeom prst="rect">
            <a:avLst/>
          </a:prstGeom>
          <a:noFill/>
        </p:spPr>
        <p:txBody>
          <a:bodyPr wrap="square" rtlCol="0">
            <a:spAutoFit/>
          </a:bodyPr>
          <a:lstStyle/>
          <a:p>
            <a:pPr algn="ctr"/>
            <a:r>
              <a:rPr lang="ru-RU" sz="1200" dirty="0" smtClean="0">
                <a:latin typeface="Open Sans" panose="020B0606030504020204" pitchFamily="34" charset="0"/>
                <a:ea typeface="Open Sans" panose="020B0606030504020204" pitchFamily="34" charset="0"/>
                <a:cs typeface="Open Sans" panose="020B0606030504020204" pitchFamily="34" charset="0"/>
              </a:rPr>
              <a:t>Образование </a:t>
            </a:r>
            <a:r>
              <a:rPr lang="ru-RU" sz="1200" dirty="0" err="1" smtClean="0">
                <a:latin typeface="Open Sans" panose="020B0606030504020204" pitchFamily="34" charset="0"/>
                <a:ea typeface="Open Sans" panose="020B0606030504020204" pitchFamily="34" charset="0"/>
                <a:cs typeface="Open Sans" panose="020B0606030504020204" pitchFamily="34" charset="0"/>
              </a:rPr>
              <a:t>Монастырщинского</a:t>
            </a:r>
            <a:r>
              <a:rPr lang="ru-RU" sz="1200" dirty="0" smtClean="0">
                <a:latin typeface="Open Sans" panose="020B0606030504020204" pitchFamily="34" charset="0"/>
                <a:ea typeface="Open Sans" panose="020B0606030504020204" pitchFamily="34" charset="0"/>
                <a:cs typeface="Open Sans" panose="020B0606030504020204" pitchFamily="34" charset="0"/>
              </a:rPr>
              <a:t> района</a:t>
            </a:r>
            <a:endParaRPr lang="ru-RU"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56" name="TextBox 55"/>
          <p:cNvSpPr txBox="1"/>
          <p:nvPr/>
        </p:nvSpPr>
        <p:spPr>
          <a:xfrm>
            <a:off x="3399739" y="5872820"/>
            <a:ext cx="1378403" cy="646331"/>
          </a:xfrm>
          <a:prstGeom prst="rect">
            <a:avLst/>
          </a:prstGeom>
          <a:noFill/>
        </p:spPr>
        <p:txBody>
          <a:bodyPr wrap="square" rtlCol="0">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Монастырщина </a:t>
            </a:r>
            <a:r>
              <a:rPr lang="ru-RU" sz="1200" dirty="0" smtClean="0">
                <a:latin typeface="Open Sans" panose="020B0606030504020204" pitchFamily="34" charset="0"/>
                <a:ea typeface="Open Sans" panose="020B0606030504020204" pitchFamily="34" charset="0"/>
                <a:cs typeface="Open Sans" panose="020B0606030504020204" pitchFamily="34" charset="0"/>
              </a:rPr>
              <a:t>-посёлок </a:t>
            </a:r>
            <a:r>
              <a:rPr lang="ru-RU" sz="1200" dirty="0">
                <a:latin typeface="Open Sans" panose="020B0606030504020204" pitchFamily="34" charset="0"/>
                <a:ea typeface="Open Sans" panose="020B0606030504020204" pitchFamily="34" charset="0"/>
                <a:cs typeface="Open Sans" panose="020B0606030504020204" pitchFamily="34" charset="0"/>
              </a:rPr>
              <a:t>городского типа</a:t>
            </a:r>
          </a:p>
        </p:txBody>
      </p:sp>
      <p:sp>
        <p:nvSpPr>
          <p:cNvPr id="57" name="TextBox 56"/>
          <p:cNvSpPr txBox="1"/>
          <p:nvPr/>
        </p:nvSpPr>
        <p:spPr>
          <a:xfrm>
            <a:off x="4900257" y="5872820"/>
            <a:ext cx="1646992" cy="1015663"/>
          </a:xfrm>
          <a:prstGeom prst="rect">
            <a:avLst/>
          </a:prstGeom>
          <a:noFill/>
        </p:spPr>
        <p:txBody>
          <a:bodyPr wrap="square" rtlCol="0">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Официальный статус  муниципального образования «</a:t>
            </a:r>
            <a:r>
              <a:rPr lang="ru-RU" sz="1200" dirty="0" err="1">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200" dirty="0">
                <a:latin typeface="Open Sans" panose="020B0606030504020204" pitchFamily="34" charset="0"/>
                <a:ea typeface="Open Sans" panose="020B0606030504020204" pitchFamily="34" charset="0"/>
                <a:cs typeface="Open Sans" panose="020B0606030504020204" pitchFamily="34" charset="0"/>
              </a:rPr>
              <a:t> муниципальный округ»</a:t>
            </a:r>
          </a:p>
        </p:txBody>
      </p:sp>
      <p:sp>
        <p:nvSpPr>
          <p:cNvPr id="60" name="TextBox 59"/>
          <p:cNvSpPr txBox="1"/>
          <p:nvPr/>
        </p:nvSpPr>
        <p:spPr>
          <a:xfrm>
            <a:off x="256548" y="3578125"/>
            <a:ext cx="3937500" cy="830997"/>
          </a:xfrm>
          <a:prstGeom prst="rect">
            <a:avLst/>
          </a:prstGeom>
          <a:noFill/>
        </p:spPr>
        <p:txBody>
          <a:bodyPr wrap="square" rtlCol="0">
            <a:spAutoFit/>
          </a:bodyPr>
          <a:lstStyle/>
          <a:p>
            <a:pPr algn="just"/>
            <a:r>
              <a:rPr lang="ru-RU" sz="1200" dirty="0">
                <a:latin typeface="Open Sans" panose="020B0606030504020204" pitchFamily="34" charset="0"/>
                <a:ea typeface="Open Sans" panose="020B0606030504020204" pitchFamily="34" charset="0"/>
                <a:cs typeface="Open Sans" panose="020B0606030504020204" pitchFamily="34" charset="0"/>
              </a:rPr>
              <a:t> Монастырщина c 1619 г. входила в состав Речи </a:t>
            </a:r>
            <a:r>
              <a:rPr lang="ru-RU" sz="1200" dirty="0" err="1">
                <a:latin typeface="Open Sans" panose="020B0606030504020204" pitchFamily="34" charset="0"/>
                <a:ea typeface="Open Sans" panose="020B0606030504020204" pitchFamily="34" charset="0"/>
                <a:cs typeface="Open Sans" panose="020B0606030504020204" pitchFamily="34" charset="0"/>
              </a:rPr>
              <a:t>Посполитой</a:t>
            </a:r>
            <a:r>
              <a:rPr lang="ru-RU" sz="1200" dirty="0">
                <a:latin typeface="Open Sans" panose="020B0606030504020204" pitchFamily="34" charset="0"/>
                <a:ea typeface="Open Sans" panose="020B0606030504020204" pitchFamily="34" charset="0"/>
                <a:cs typeface="Open Sans" panose="020B0606030504020204" pitchFamily="34" charset="0"/>
              </a:rPr>
              <a:t> (Польша). В 1772 г. в составе Могилевской губернии отошла к России.</a:t>
            </a:r>
          </a:p>
          <a:p>
            <a:pPr algn="just"/>
            <a:r>
              <a:rPr lang="ru-RU" sz="1200" dirty="0">
                <a:latin typeface="Open Sans" panose="020B0606030504020204" pitchFamily="34" charset="0"/>
                <a:ea typeface="Open Sans" panose="020B0606030504020204" pitchFamily="34" charset="0"/>
                <a:cs typeface="Open Sans" panose="020B0606030504020204" pitchFamily="34" charset="0"/>
              </a:rPr>
              <a:t>    В 1908 году Монастырщина стала центром волости.</a:t>
            </a:r>
            <a:endParaRPr lang="ru-RU" sz="1050" dirty="0">
              <a:latin typeface="Open Sans" panose="020B0606030504020204" pitchFamily="34" charset="0"/>
              <a:ea typeface="Open Sans" panose="020B0606030504020204" pitchFamily="34" charset="0"/>
              <a:cs typeface="Open Sans" panose="020B0606030504020204" pitchFamily="34" charset="0"/>
            </a:endParaRPr>
          </a:p>
        </p:txBody>
      </p:sp>
      <p:sp>
        <p:nvSpPr>
          <p:cNvPr id="61" name="TextBox 60"/>
          <p:cNvSpPr txBox="1"/>
          <p:nvPr/>
        </p:nvSpPr>
        <p:spPr>
          <a:xfrm>
            <a:off x="1904188" y="5183938"/>
            <a:ext cx="1031328" cy="461665"/>
          </a:xfrm>
          <a:prstGeom prst="rect">
            <a:avLst/>
          </a:prstGeom>
          <a:noFill/>
        </p:spPr>
        <p:txBody>
          <a:bodyPr wrap="square" rtlCol="0">
            <a:spAutoFit/>
          </a:bodyPr>
          <a:lstStyle/>
          <a:p>
            <a:pPr algn="ctr"/>
            <a:r>
              <a:rPr lang="ru-RU" sz="2400" b="1">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1929</a:t>
            </a:r>
            <a:endParaRPr lang="ru-RU" sz="24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2" name="TextBox 61"/>
          <p:cNvSpPr txBox="1"/>
          <p:nvPr/>
        </p:nvSpPr>
        <p:spPr>
          <a:xfrm>
            <a:off x="3551481" y="5172371"/>
            <a:ext cx="1031328" cy="461665"/>
          </a:xfrm>
          <a:prstGeom prst="rect">
            <a:avLst/>
          </a:prstGeom>
          <a:noFill/>
        </p:spPr>
        <p:txBody>
          <a:bodyPr wrap="square" rtlCol="0">
            <a:spAutoFit/>
          </a:bodyPr>
          <a:lstStyle/>
          <a:p>
            <a:pPr algn="ctr"/>
            <a:r>
              <a:rPr lang="ru-RU" sz="2400" b="1"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1965</a:t>
            </a:r>
            <a:endParaRPr lang="ru-RU" sz="24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3" name="TextBox 62"/>
          <p:cNvSpPr txBox="1"/>
          <p:nvPr/>
        </p:nvSpPr>
        <p:spPr>
          <a:xfrm>
            <a:off x="5153761" y="5183127"/>
            <a:ext cx="1031328" cy="461665"/>
          </a:xfrm>
          <a:prstGeom prst="rect">
            <a:avLst/>
          </a:prstGeom>
          <a:noFill/>
        </p:spPr>
        <p:txBody>
          <a:bodyPr wrap="square" rtlCol="0">
            <a:spAutoFit/>
          </a:bodyPr>
          <a:lstStyle/>
          <a:p>
            <a:pPr algn="ctr"/>
            <a:r>
              <a:rPr lang="ru-RU" sz="2400" b="1"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2004</a:t>
            </a:r>
            <a:endParaRPr lang="ru-RU" sz="24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1" name="TextBox 30"/>
          <p:cNvSpPr txBox="1"/>
          <p:nvPr/>
        </p:nvSpPr>
        <p:spPr>
          <a:xfrm>
            <a:off x="956573" y="89957"/>
            <a:ext cx="1551397" cy="600164"/>
          </a:xfrm>
          <a:prstGeom prst="rect">
            <a:avLst/>
          </a:prstGeom>
          <a:noFill/>
        </p:spPr>
        <p:txBody>
          <a:bodyPr wrap="square" rtlCol="0">
            <a:spAutoFit/>
          </a:bodyPr>
          <a:lstStyle/>
          <a:p>
            <a:pPr lvl="0"/>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 округ</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 области</a:t>
            </a:r>
          </a:p>
        </p:txBody>
      </p:sp>
      <p:pic>
        <p:nvPicPr>
          <p:cNvPr id="35" name="Рисунок 34"/>
          <p:cNvPicPr>
            <a:picLocks noChangeAspect="1"/>
          </p:cNvPicPr>
          <p:nvPr/>
        </p:nvPicPr>
        <p:blipFill>
          <a:blip r:embed="rId5"/>
          <a:stretch>
            <a:fillRect/>
          </a:stretch>
        </p:blipFill>
        <p:spPr>
          <a:xfrm>
            <a:off x="219455" y="83868"/>
            <a:ext cx="737118" cy="912826"/>
          </a:xfrm>
          <a:prstGeom prst="rect">
            <a:avLst/>
          </a:prstGeom>
        </p:spPr>
      </p:pic>
      <p:pic>
        <p:nvPicPr>
          <p:cNvPr id="9" name="Рисунок 8">
            <a:extLst>
              <a:ext uri="{FF2B5EF4-FFF2-40B4-BE49-F238E27FC236}">
                <a16:creationId xmlns:a16="http://schemas.microsoft.com/office/drawing/2014/main" id="{0DDE2745-4F0A-6D24-8E28-ECEDC33675D2}"/>
              </a:ext>
            </a:extLst>
          </p:cNvPr>
          <p:cNvPicPr>
            <a:picLocks noChangeAspect="1"/>
          </p:cNvPicPr>
          <p:nvPr/>
        </p:nvPicPr>
        <p:blipFill>
          <a:blip r:embed="rId6"/>
          <a:stretch>
            <a:fillRect/>
          </a:stretch>
        </p:blipFill>
        <p:spPr>
          <a:xfrm>
            <a:off x="0" y="6657723"/>
            <a:ext cx="2799495" cy="901689"/>
          </a:xfrm>
          <a:prstGeom prst="rect">
            <a:avLst/>
          </a:prstGeom>
        </p:spPr>
      </p:pic>
      <p:pic>
        <p:nvPicPr>
          <p:cNvPr id="11" name="Рисунок 10"/>
          <p:cNvPicPr>
            <a:picLocks noChangeAspect="1"/>
          </p:cNvPicPr>
          <p:nvPr/>
        </p:nvPicPr>
        <p:blipFill>
          <a:blip r:embed="rId7"/>
          <a:stretch>
            <a:fillRect/>
          </a:stretch>
        </p:blipFill>
        <p:spPr>
          <a:xfrm>
            <a:off x="5846551" y="3292191"/>
            <a:ext cx="1713124" cy="1658256"/>
          </a:xfrm>
          <a:prstGeom prst="rect">
            <a:avLst/>
          </a:prstGeom>
        </p:spPr>
      </p:pic>
      <p:pic>
        <p:nvPicPr>
          <p:cNvPr id="12" name="Рисунок 11"/>
          <p:cNvPicPr>
            <a:picLocks noChangeAspect="1"/>
          </p:cNvPicPr>
          <p:nvPr/>
        </p:nvPicPr>
        <p:blipFill>
          <a:blip r:embed="rId8"/>
          <a:stretch>
            <a:fillRect/>
          </a:stretch>
        </p:blipFill>
        <p:spPr>
          <a:xfrm>
            <a:off x="4364935" y="2740703"/>
            <a:ext cx="1688738" cy="1688738"/>
          </a:xfrm>
          <a:prstGeom prst="rect">
            <a:avLst/>
          </a:prstGeom>
        </p:spPr>
      </p:pic>
      <p:pic>
        <p:nvPicPr>
          <p:cNvPr id="18" name="Рисунок 17"/>
          <p:cNvPicPr>
            <a:picLocks noChangeAspect="1"/>
          </p:cNvPicPr>
          <p:nvPr/>
        </p:nvPicPr>
        <p:blipFill>
          <a:blip r:embed="rId9"/>
          <a:stretch>
            <a:fillRect/>
          </a:stretch>
        </p:blipFill>
        <p:spPr>
          <a:xfrm>
            <a:off x="1611226" y="1482837"/>
            <a:ext cx="1682642" cy="1639966"/>
          </a:xfrm>
          <a:prstGeom prst="rect">
            <a:avLst/>
          </a:prstGeom>
        </p:spPr>
      </p:pic>
      <p:grpSp>
        <p:nvGrpSpPr>
          <p:cNvPr id="7" name="Группа 6"/>
          <p:cNvGrpSpPr/>
          <p:nvPr/>
        </p:nvGrpSpPr>
        <p:grpSpPr>
          <a:xfrm>
            <a:off x="81023" y="1053296"/>
            <a:ext cx="1666754" cy="1713054"/>
            <a:chOff x="0" y="1302462"/>
            <a:chExt cx="1655180" cy="1428227"/>
          </a:xfrm>
        </p:grpSpPr>
        <p:sp>
          <p:nvSpPr>
            <p:cNvPr id="8" name="Овал 7"/>
            <p:cNvSpPr/>
            <p:nvPr/>
          </p:nvSpPr>
          <p:spPr>
            <a:xfrm>
              <a:off x="0" y="1302462"/>
              <a:ext cx="1655180" cy="1369462"/>
            </a:xfrm>
            <a:prstGeom prst="ellipse">
              <a:avLst/>
            </a:prstGeom>
            <a:blipFill>
              <a:blip r:embed="rId10">
                <a:extLst>
                  <a:ext uri="{28A0092B-C50C-407E-A947-70E740481C1C}">
                    <a14:useLocalDpi xmlns:a14="http://schemas.microsoft.com/office/drawing/2010/main" val="0"/>
                  </a:ext>
                </a:extLst>
              </a:blip>
              <a:srcRect/>
              <a:stretch>
                <a:fillRect l="-25000" r="-2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0" name="Полилиния 9"/>
            <p:cNvSpPr/>
            <p:nvPr/>
          </p:nvSpPr>
          <p:spPr>
            <a:xfrm>
              <a:off x="142891" y="1627237"/>
              <a:ext cx="1369397" cy="1103452"/>
            </a:xfrm>
            <a:custGeom>
              <a:avLst/>
              <a:gdLst>
                <a:gd name="connsiteX0" fmla="*/ 0 w 1369397"/>
                <a:gd name="connsiteY0" fmla="*/ 0 h 1103452"/>
                <a:gd name="connsiteX1" fmla="*/ 1369397 w 1369397"/>
                <a:gd name="connsiteY1" fmla="*/ 0 h 1103452"/>
                <a:gd name="connsiteX2" fmla="*/ 1369397 w 1369397"/>
                <a:gd name="connsiteY2" fmla="*/ 1103452 h 1103452"/>
                <a:gd name="connsiteX3" fmla="*/ 0 w 1369397"/>
                <a:gd name="connsiteY3" fmla="*/ 1103452 h 1103452"/>
                <a:gd name="connsiteX4" fmla="*/ 0 w 1369397"/>
                <a:gd name="connsiteY4" fmla="*/ 0 h 1103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9397" h="1103452">
                  <a:moveTo>
                    <a:pt x="0" y="0"/>
                  </a:moveTo>
                  <a:lnTo>
                    <a:pt x="1369397" y="0"/>
                  </a:lnTo>
                  <a:lnTo>
                    <a:pt x="1369397" y="1103452"/>
                  </a:lnTo>
                  <a:lnTo>
                    <a:pt x="0" y="1103452"/>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lvl="0" algn="ctr" defTabSz="1689100">
                <a:lnSpc>
                  <a:spcPct val="90000"/>
                </a:lnSpc>
                <a:spcBef>
                  <a:spcPct val="0"/>
                </a:spcBef>
                <a:spcAft>
                  <a:spcPct val="35000"/>
                </a:spcAft>
              </a:pPr>
              <a:endParaRPr lang="ru-RU" sz="3800" kern="1200"/>
            </a:p>
          </p:txBody>
        </p:sp>
      </p:grpSp>
    </p:spTree>
    <p:extLst>
      <p:ext uri="{BB962C8B-B14F-4D97-AF65-F5344CB8AC3E}">
        <p14:creationId xmlns:p14="http://schemas.microsoft.com/office/powerpoint/2010/main" val="31257905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250040" y="156237"/>
            <a:ext cx="5198724" cy="768091"/>
          </a:xfrm>
          <a:prstGeom prst="rect">
            <a:avLst/>
          </a:prstGeom>
        </p:spPr>
      </p:pic>
      <p:sp>
        <p:nvSpPr>
          <p:cNvPr id="4" name="TextBox 3"/>
          <p:cNvSpPr txBox="1"/>
          <p:nvPr/>
        </p:nvSpPr>
        <p:spPr>
          <a:xfrm>
            <a:off x="2061031" y="317130"/>
            <a:ext cx="5498644" cy="461665"/>
          </a:xfrm>
          <a:prstGeom prst="rect">
            <a:avLst/>
          </a:prstGeom>
          <a:noFill/>
        </p:spPr>
        <p:txBody>
          <a:bodyPr wrap="square" rtlCol="0">
            <a:spAutoFit/>
          </a:bodyPr>
          <a:lstStyle/>
          <a:p>
            <a:pPr algn="ctr"/>
            <a:r>
              <a:rPr lang="en-US"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SWOT</a:t>
            </a: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-анализ</a:t>
            </a:r>
          </a:p>
        </p:txBody>
      </p:sp>
      <p:graphicFrame>
        <p:nvGraphicFramePr>
          <p:cNvPr id="8" name="Таблица 7"/>
          <p:cNvGraphicFramePr>
            <a:graphicFrameLocks noGrp="1"/>
          </p:cNvGraphicFramePr>
          <p:nvPr>
            <p:extLst>
              <p:ext uri="{D42A27DB-BD31-4B8C-83A1-F6EECF244321}">
                <p14:modId xmlns:p14="http://schemas.microsoft.com/office/powerpoint/2010/main" val="266678910"/>
              </p:ext>
            </p:extLst>
          </p:nvPr>
        </p:nvGraphicFramePr>
        <p:xfrm>
          <a:off x="534256" y="1464699"/>
          <a:ext cx="6587479" cy="4480513"/>
        </p:xfrm>
        <a:graphic>
          <a:graphicData uri="http://schemas.openxmlformats.org/drawingml/2006/table">
            <a:tbl>
              <a:tblPr firstRow="1" bandRow="1">
                <a:tableStyleId>{5C22544A-7EE6-4342-B048-85BDC9FD1C3A}</a:tableStyleId>
              </a:tblPr>
              <a:tblGrid>
                <a:gridCol w="1850906">
                  <a:extLst>
                    <a:ext uri="{9D8B030D-6E8A-4147-A177-3AD203B41FA5}">
                      <a16:colId xmlns:a16="http://schemas.microsoft.com/office/drawing/2014/main" val="20000"/>
                    </a:ext>
                  </a:extLst>
                </a:gridCol>
                <a:gridCol w="4736573">
                  <a:extLst>
                    <a:ext uri="{9D8B030D-6E8A-4147-A177-3AD203B41FA5}">
                      <a16:colId xmlns:a16="http://schemas.microsoft.com/office/drawing/2014/main" val="20001"/>
                    </a:ext>
                  </a:extLst>
                </a:gridCol>
              </a:tblGrid>
              <a:tr h="1375821">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ru-RU" sz="1600" baseline="0" dirty="0">
                          <a:solidFill>
                            <a:schemeClr val="tx1"/>
                          </a:solidFill>
                        </a:rPr>
                        <a:t>Сильные стороны</a:t>
                      </a:r>
                      <a:endParaRPr lang="ru-RU" sz="1600" dirty="0">
                        <a:solidFill>
                          <a:schemeClr val="tx1"/>
                        </a:solidFill>
                      </a:endParaRPr>
                    </a:p>
                    <a:p>
                      <a:pPr algn="ctr"/>
                      <a:r>
                        <a:rPr lang="en-US" sz="1600" dirty="0">
                          <a:solidFill>
                            <a:schemeClr val="tx1"/>
                          </a:solidFill>
                          <a:latin typeface="Open Sans" panose="020B0606030504020204"/>
                        </a:rPr>
                        <a:t>S</a:t>
                      </a:r>
                      <a:endParaRPr lang="ru-RU" sz="1600" baseline="0" dirty="0">
                        <a:solidFill>
                          <a:schemeClr val="tx1"/>
                        </a:solidFill>
                      </a:endParaRPr>
                    </a:p>
                  </a:txBody>
                  <a:tcPr>
                    <a:solidFill>
                      <a:srgbClr val="6FCECE"/>
                    </a:solidFill>
                  </a:tcPr>
                </a:tc>
                <a:tc>
                  <a:txBody>
                    <a:bodyPr/>
                    <a:lstStyle/>
                    <a:p>
                      <a:pPr marL="0" marR="20955" lvl="0" indent="0" algn="just" defTabSz="755934" rtl="0" eaLnBrk="1" fontAlgn="auto" latinLnBrk="0" hangingPunct="1">
                        <a:lnSpc>
                          <a:spcPct val="100000"/>
                        </a:lnSpc>
                        <a:spcBef>
                          <a:spcPts val="0"/>
                        </a:spcBef>
                        <a:spcAft>
                          <a:spcPts val="0"/>
                        </a:spcAft>
                        <a:buClrTx/>
                        <a:buSzTx/>
                        <a:buFont typeface="Symbol" panose="05050102010706020507" pitchFamily="18" charset="2"/>
                        <a:buNone/>
                        <a:tabLst>
                          <a:tab pos="291465" algn="l"/>
                        </a:tabLst>
                        <a:defRPr/>
                      </a:pPr>
                      <a:r>
                        <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выгодное географическое положение;</a:t>
                      </a:r>
                    </a:p>
                    <a:p>
                      <a:pPr marL="0" marR="20955" lvl="0" indent="0" algn="just" defTabSz="755934" rtl="0" eaLnBrk="1" fontAlgn="auto" latinLnBrk="0" hangingPunct="1">
                        <a:lnSpc>
                          <a:spcPct val="100000"/>
                        </a:lnSpc>
                        <a:spcBef>
                          <a:spcPts val="0"/>
                        </a:spcBef>
                        <a:spcAft>
                          <a:spcPts val="0"/>
                        </a:spcAft>
                        <a:buClrTx/>
                        <a:buSzTx/>
                        <a:buFont typeface="Symbol" panose="05050102010706020507" pitchFamily="18" charset="2"/>
                        <a:buNone/>
                        <a:tabLst>
                          <a:tab pos="291465" algn="l"/>
                        </a:tabLst>
                        <a:defRPr/>
                      </a:pPr>
                      <a:r>
                        <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запасы сырья – </a:t>
                      </a:r>
                      <a:r>
                        <a:rPr kumimoji="0" lang="ru-RU" sz="13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лес, торф</a:t>
                      </a:r>
                      <a:r>
                        <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глина, </a:t>
                      </a:r>
                      <a:r>
                        <a:rPr kumimoji="0" lang="ru-RU" sz="13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песчано-гравийной смеси;</a:t>
                      </a:r>
                      <a:endPar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20955" lvl="0" indent="0" algn="just" defTabSz="755934" rtl="0" eaLnBrk="1" fontAlgn="auto" latinLnBrk="0" hangingPunct="1">
                        <a:lnSpc>
                          <a:spcPct val="100000"/>
                        </a:lnSpc>
                        <a:spcBef>
                          <a:spcPts val="0"/>
                        </a:spcBef>
                        <a:spcAft>
                          <a:spcPts val="0"/>
                        </a:spcAft>
                        <a:buClrTx/>
                        <a:buSzTx/>
                        <a:buFont typeface="Symbol" panose="05050102010706020507" pitchFamily="18" charset="2"/>
                        <a:buNone/>
                        <a:tabLst>
                          <a:tab pos="291465" algn="l"/>
                        </a:tabLst>
                        <a:defRPr/>
                      </a:pPr>
                      <a:r>
                        <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ru-RU" sz="13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наличие комплекса культурно-исторических ценностей;</a:t>
                      </a:r>
                      <a:endPar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20955" lvl="0" indent="0" algn="just" defTabSz="755934" rtl="0" eaLnBrk="1" fontAlgn="auto" latinLnBrk="0" hangingPunct="1">
                        <a:lnSpc>
                          <a:spcPct val="100000"/>
                        </a:lnSpc>
                        <a:spcBef>
                          <a:spcPts val="0"/>
                        </a:spcBef>
                        <a:spcAft>
                          <a:spcPts val="0"/>
                        </a:spcAft>
                        <a:buClrTx/>
                        <a:buSzTx/>
                        <a:buFont typeface="Symbol" panose="05050102010706020507" pitchFamily="18" charset="2"/>
                        <a:buNone/>
                        <a:tabLst>
                          <a:tab pos="291465" algn="l"/>
                        </a:tabLst>
                        <a:defRPr/>
                      </a:pPr>
                      <a:r>
                        <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близость с Республикой Беларусь;</a:t>
                      </a:r>
                    </a:p>
                    <a:p>
                      <a:pPr marL="0" marR="20955" lvl="0" indent="0" algn="just" defTabSz="755934" rtl="0" eaLnBrk="1" fontAlgn="auto" latinLnBrk="0" hangingPunct="1">
                        <a:lnSpc>
                          <a:spcPct val="100000"/>
                        </a:lnSpc>
                        <a:spcBef>
                          <a:spcPts val="0"/>
                        </a:spcBef>
                        <a:spcAft>
                          <a:spcPts val="0"/>
                        </a:spcAft>
                        <a:buClrTx/>
                        <a:buSzTx/>
                        <a:buFont typeface="Symbol" panose="05050102010706020507" pitchFamily="18" charset="2"/>
                        <a:buNone/>
                        <a:tabLst>
                          <a:tab pos="291465" algn="l"/>
                        </a:tabLst>
                        <a:defRPr/>
                      </a:pPr>
                      <a:r>
                        <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экологически чистые территории.</a:t>
                      </a:r>
                    </a:p>
                  </a:txBody>
                  <a:tcPr anchor="ctr">
                    <a:solidFill>
                      <a:srgbClr val="6FCECE"/>
                    </a:solidFill>
                  </a:tcPr>
                </a:tc>
                <a:extLst>
                  <a:ext uri="{0D108BD9-81ED-4DB2-BD59-A6C34878D82A}">
                    <a16:rowId xmlns:a16="http://schemas.microsoft.com/office/drawing/2014/main" val="10000"/>
                  </a:ext>
                </a:extLst>
              </a:tr>
              <a:tr h="1044352">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ru-RU" sz="1600" b="1" baseline="0" dirty="0">
                          <a:solidFill>
                            <a:schemeClr val="tx1"/>
                          </a:solidFill>
                        </a:rPr>
                        <a:t>Слабые стороны</a:t>
                      </a:r>
                      <a:endParaRPr lang="ru-RU" sz="1600" b="1" dirty="0">
                        <a:solidFill>
                          <a:schemeClr val="tx1"/>
                        </a:solidFill>
                      </a:endParaRPr>
                    </a:p>
                    <a:p>
                      <a:pPr algn="ctr"/>
                      <a:r>
                        <a:rPr lang="en-US" sz="1600" b="1" baseline="0" dirty="0">
                          <a:solidFill>
                            <a:schemeClr val="tx1"/>
                          </a:solidFill>
                          <a:latin typeface="Open Sans" panose="020B0606030504020204"/>
                        </a:rPr>
                        <a:t>W</a:t>
                      </a:r>
                      <a:endParaRPr lang="ru-RU" sz="1600" b="1" baseline="0" dirty="0">
                        <a:solidFill>
                          <a:schemeClr val="tx1"/>
                        </a:solidFill>
                      </a:endParaRPr>
                    </a:p>
                  </a:txBody>
                  <a:tcPr>
                    <a:solidFill>
                      <a:srgbClr val="8FDEE3"/>
                    </a:solidFill>
                  </a:tcPr>
                </a:tc>
                <a:tc>
                  <a:txBody>
                    <a:bodyPr/>
                    <a:lstStyle/>
                    <a:p>
                      <a:pPr marL="266700" marR="0" lvl="0" indent="-266700" algn="l" defTabSz="266700" rtl="0" eaLnBrk="1" fontAlgn="auto" latinLnBrk="0" hangingPunct="1">
                        <a:lnSpc>
                          <a:spcPct val="100000"/>
                        </a:lnSpc>
                        <a:spcBef>
                          <a:spcPts val="0"/>
                        </a:spcBef>
                        <a:spcAft>
                          <a:spcPts val="0"/>
                        </a:spcAft>
                        <a:buClrTx/>
                        <a:buSzTx/>
                        <a:buFont typeface="Symbol" panose="05050102010706020507" pitchFamily="18" charset="2"/>
                        <a:buNone/>
                        <a:tabLst>
                          <a:tab pos="92075" algn="l"/>
                        </a:tabLst>
                        <a:defRPr/>
                      </a:pPr>
                      <a:r>
                        <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ru-RU" sz="1300" b="0" i="0" u="none" strike="noStrike" kern="1200" cap="none" spc="0" normalizeH="0" baseline="0" noProof="0" dirty="0" smtClean="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вытеснение продукции предприятий области продукцией иностранного производства;</a:t>
                      </a:r>
                      <a:endPar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755934" rtl="0" eaLnBrk="1" fontAlgn="auto" latinLnBrk="0" hangingPunct="1">
                        <a:lnSpc>
                          <a:spcPct val="100000"/>
                        </a:lnSpc>
                        <a:spcBef>
                          <a:spcPts val="0"/>
                        </a:spcBef>
                        <a:spcAft>
                          <a:spcPts val="0"/>
                        </a:spcAft>
                        <a:buClrTx/>
                        <a:buSzTx/>
                        <a:buFont typeface="Symbol" panose="05050102010706020507" pitchFamily="18" charset="2"/>
                        <a:buNone/>
                        <a:tabLst>
                          <a:tab pos="291465" algn="l"/>
                        </a:tabLst>
                        <a:defRPr/>
                      </a:pPr>
                      <a:r>
                        <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дефицит высококвалифицированных кадров;</a:t>
                      </a:r>
                      <a:endParaRPr kumimoji="0" lang="ru-RU" sz="1300" b="0"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755934" rtl="0" eaLnBrk="1" fontAlgn="auto" latinLnBrk="0" hangingPunct="1">
                        <a:lnSpc>
                          <a:spcPct val="100000"/>
                        </a:lnSpc>
                        <a:spcBef>
                          <a:spcPts val="0"/>
                        </a:spcBef>
                        <a:spcAft>
                          <a:spcPts val="0"/>
                        </a:spcAft>
                        <a:buClrTx/>
                        <a:buSzTx/>
                        <a:buFont typeface="Symbol" panose="05050102010706020507" pitchFamily="18" charset="2"/>
                        <a:buNone/>
                        <a:tabLst>
                          <a:tab pos="291465" algn="l"/>
                        </a:tabLst>
                        <a:defRPr/>
                      </a:pPr>
                      <a:r>
                        <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отсутствие бизнес-инкубаторов и технопарков;</a:t>
                      </a:r>
                    </a:p>
                    <a:p>
                      <a:pPr marL="0" marR="0" lvl="0" indent="0" algn="just" defTabSz="755934" rtl="0" eaLnBrk="1" fontAlgn="auto" latinLnBrk="0" hangingPunct="1">
                        <a:lnSpc>
                          <a:spcPct val="100000"/>
                        </a:lnSpc>
                        <a:spcBef>
                          <a:spcPts val="0"/>
                        </a:spcBef>
                        <a:spcAft>
                          <a:spcPts val="0"/>
                        </a:spcAft>
                        <a:buClrTx/>
                        <a:buSzTx/>
                        <a:buFont typeface="Symbol" panose="05050102010706020507" pitchFamily="18" charset="2"/>
                        <a:buNone/>
                        <a:tabLst>
                          <a:tab pos="291465" algn="l"/>
                        </a:tabLst>
                        <a:defRPr/>
                      </a:pPr>
                      <a:r>
                        <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отсутствие железнодорожного сообщения.</a:t>
                      </a:r>
                    </a:p>
                  </a:txBody>
                  <a:tcPr anchor="ctr">
                    <a:solidFill>
                      <a:srgbClr val="8FDEE3"/>
                    </a:solidFill>
                  </a:tcPr>
                </a:tc>
                <a:extLst>
                  <a:ext uri="{0D108BD9-81ED-4DB2-BD59-A6C34878D82A}">
                    <a16:rowId xmlns:a16="http://schemas.microsoft.com/office/drawing/2014/main" val="10001"/>
                  </a:ext>
                </a:extLst>
              </a:tr>
              <a:tr h="1363460">
                <a:tc>
                  <a:txBody>
                    <a:bodyPr/>
                    <a:lstStyle/>
                    <a:p>
                      <a:pPr algn="ctr"/>
                      <a:r>
                        <a:rPr lang="ru-RU" sz="1600" b="1" dirty="0"/>
                        <a:t>Возможности</a:t>
                      </a:r>
                    </a:p>
                    <a:p>
                      <a:pPr algn="ctr"/>
                      <a:r>
                        <a:rPr lang="en-US" sz="1600" b="1" dirty="0">
                          <a:latin typeface="Open Sans" panose="020B0606030504020204"/>
                        </a:rPr>
                        <a:t>O</a:t>
                      </a:r>
                      <a:endParaRPr lang="ru-RU" sz="1600" b="1" dirty="0"/>
                    </a:p>
                  </a:txBody>
                  <a:tcPr>
                    <a:solidFill>
                      <a:srgbClr val="E8E8A8"/>
                    </a:solidFill>
                  </a:tcPr>
                </a:tc>
                <a:tc>
                  <a:txBody>
                    <a:bodyPr/>
                    <a:lstStyle/>
                    <a:p>
                      <a:pPr marL="0" marR="0" lvl="0" indent="0" algn="just" defTabSz="755934" rtl="0" eaLnBrk="1" fontAlgn="auto" latinLnBrk="0" hangingPunct="1">
                        <a:lnSpc>
                          <a:spcPct val="100000"/>
                        </a:lnSpc>
                        <a:spcBef>
                          <a:spcPts val="0"/>
                        </a:spcBef>
                        <a:spcAft>
                          <a:spcPts val="0"/>
                        </a:spcAft>
                        <a:buClrTx/>
                        <a:buSzTx/>
                        <a:buFont typeface="Symbol" panose="05050102010706020507" pitchFamily="18" charset="2"/>
                        <a:buNone/>
                        <a:tabLst>
                          <a:tab pos="291465" algn="l"/>
                        </a:tabLst>
                        <a:defRPr/>
                      </a:pPr>
                      <a:r>
                        <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развитие туризма: рыболовство, охота;</a:t>
                      </a:r>
                    </a:p>
                    <a:p>
                      <a:pPr marL="0" marR="0" lvl="0" indent="0" algn="l" defTabSz="755934" rtl="0" eaLnBrk="1" fontAlgn="auto" latinLnBrk="0" hangingPunct="1">
                        <a:lnSpc>
                          <a:spcPct val="100000"/>
                        </a:lnSpc>
                        <a:spcBef>
                          <a:spcPts val="0"/>
                        </a:spcBef>
                        <a:spcAft>
                          <a:spcPts val="0"/>
                        </a:spcAft>
                        <a:buClrTx/>
                        <a:buSzTx/>
                        <a:buFont typeface="Symbol" panose="05050102010706020507" pitchFamily="18" charset="2"/>
                        <a:buNone/>
                        <a:tabLst>
                          <a:tab pos="291465" algn="l"/>
                        </a:tabLst>
                        <a:defRPr/>
                      </a:pPr>
                      <a:r>
                        <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вовлечение в сельхозпроизводство неиспользуемых угодий;</a:t>
                      </a:r>
                    </a:p>
                    <a:p>
                      <a:pPr marL="0" marR="0" lvl="0" indent="0" algn="just" defTabSz="755934" rtl="0" eaLnBrk="1" fontAlgn="auto" latinLnBrk="0" hangingPunct="1">
                        <a:lnSpc>
                          <a:spcPct val="100000"/>
                        </a:lnSpc>
                        <a:spcBef>
                          <a:spcPts val="0"/>
                        </a:spcBef>
                        <a:spcAft>
                          <a:spcPts val="0"/>
                        </a:spcAft>
                        <a:buClrTx/>
                        <a:buSzTx/>
                        <a:buFont typeface="Symbol" panose="05050102010706020507" pitchFamily="18" charset="2"/>
                        <a:buNone/>
                        <a:tabLst>
                          <a:tab pos="291465" algn="l"/>
                        </a:tabLst>
                        <a:defRPr/>
                      </a:pPr>
                      <a:r>
                        <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строительство промышленных предприятий;</a:t>
                      </a:r>
                    </a:p>
                    <a:p>
                      <a:pPr marL="0" marR="0" lvl="0" indent="0" algn="just" defTabSz="755934" rtl="0" eaLnBrk="1" fontAlgn="auto" latinLnBrk="0" hangingPunct="1">
                        <a:lnSpc>
                          <a:spcPct val="100000"/>
                        </a:lnSpc>
                        <a:spcBef>
                          <a:spcPts val="0"/>
                        </a:spcBef>
                        <a:spcAft>
                          <a:spcPts val="0"/>
                        </a:spcAft>
                        <a:buClrTx/>
                        <a:buSzTx/>
                        <a:buFont typeface="Symbol" panose="05050102010706020507" pitchFamily="18" charset="2"/>
                        <a:buNone/>
                        <a:tabLst>
                          <a:tab pos="291465" algn="l"/>
                        </a:tabLst>
                        <a:defRPr/>
                      </a:pPr>
                      <a:r>
                        <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развитие сельскохозяйственных производств.</a:t>
                      </a:r>
                    </a:p>
                  </a:txBody>
                  <a:tcPr anchor="ctr">
                    <a:solidFill>
                      <a:srgbClr val="E8E8A8"/>
                    </a:solidFill>
                  </a:tcPr>
                </a:tc>
                <a:extLst>
                  <a:ext uri="{0D108BD9-81ED-4DB2-BD59-A6C34878D82A}">
                    <a16:rowId xmlns:a16="http://schemas.microsoft.com/office/drawing/2014/main" val="10002"/>
                  </a:ext>
                </a:extLst>
              </a:tr>
              <a:tr h="659192">
                <a:tc>
                  <a:txBody>
                    <a:bodyPr/>
                    <a:lstStyle/>
                    <a:p>
                      <a:pPr algn="ctr"/>
                      <a:r>
                        <a:rPr lang="ru-RU" sz="1600" b="1" dirty="0"/>
                        <a:t>Угрозы</a:t>
                      </a:r>
                    </a:p>
                    <a:p>
                      <a:pPr algn="ctr"/>
                      <a:r>
                        <a:rPr lang="en-US" sz="1600" b="1" dirty="0">
                          <a:latin typeface="Open Sans" panose="020B0606030504020204"/>
                        </a:rPr>
                        <a:t>T</a:t>
                      </a:r>
                      <a:endParaRPr lang="ru-RU" sz="1600" b="1" dirty="0"/>
                    </a:p>
                  </a:txBody>
                  <a:tcPr>
                    <a:solidFill>
                      <a:srgbClr val="FBFBB7"/>
                    </a:solidFill>
                  </a:tcPr>
                </a:tc>
                <a:tc>
                  <a:txBody>
                    <a:bodyPr/>
                    <a:lstStyle/>
                    <a:p>
                      <a:pPr marL="285750" marR="0" lvl="0" indent="-285750" algn="just" defTabSz="755934" rtl="0" eaLnBrk="1" fontAlgn="auto" latinLnBrk="0" hangingPunct="1">
                        <a:lnSpc>
                          <a:spcPct val="100000"/>
                        </a:lnSpc>
                        <a:spcBef>
                          <a:spcPts val="0"/>
                        </a:spcBef>
                        <a:spcAft>
                          <a:spcPts val="0"/>
                        </a:spcAft>
                        <a:buClrTx/>
                        <a:buSzTx/>
                        <a:buFont typeface="Arial" panose="020B0604020202020204" pitchFamily="34" charset="0"/>
                        <a:buChar char="•"/>
                        <a:tabLst>
                          <a:tab pos="291465" algn="l"/>
                        </a:tabLst>
                        <a:defRPr/>
                      </a:pPr>
                      <a:r>
                        <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демографическое старение населения;</a:t>
                      </a:r>
                      <a:endParaRPr kumimoji="0" lang="en-US"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85750" marR="0" lvl="0" indent="-285750" algn="just" defTabSz="755934" rtl="0" eaLnBrk="1" fontAlgn="auto" latinLnBrk="0" hangingPunct="1">
                        <a:lnSpc>
                          <a:spcPct val="100000"/>
                        </a:lnSpc>
                        <a:spcBef>
                          <a:spcPts val="0"/>
                        </a:spcBef>
                        <a:spcAft>
                          <a:spcPts val="0"/>
                        </a:spcAft>
                        <a:buClrTx/>
                        <a:buSzTx/>
                        <a:buFont typeface="Arial" panose="020B0604020202020204" pitchFamily="34" charset="0"/>
                        <a:buChar char="•"/>
                        <a:tabLst>
                          <a:tab pos="291465" algn="l"/>
                        </a:tabLst>
                        <a:defRPr/>
                      </a:pPr>
                      <a:r>
                        <a:rPr kumimoji="0" lang="ru-RU"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отток из округа способной творческой молодежи.</a:t>
                      </a:r>
                    </a:p>
                  </a:txBody>
                  <a:tcPr anchor="ctr">
                    <a:solidFill>
                      <a:srgbClr val="FBFBB7"/>
                    </a:solidFill>
                  </a:tcPr>
                </a:tc>
                <a:extLst>
                  <a:ext uri="{0D108BD9-81ED-4DB2-BD59-A6C34878D82A}">
                    <a16:rowId xmlns:a16="http://schemas.microsoft.com/office/drawing/2014/main" val="10003"/>
                  </a:ext>
                </a:extLst>
              </a:tr>
            </a:tbl>
          </a:graphicData>
        </a:graphic>
      </p:graphicFrame>
      <p:sp>
        <p:nvSpPr>
          <p:cNvPr id="10" name="TextBox 9"/>
          <p:cNvSpPr txBox="1"/>
          <p:nvPr/>
        </p:nvSpPr>
        <p:spPr>
          <a:xfrm>
            <a:off x="956573" y="70921"/>
            <a:ext cx="1237839" cy="938719"/>
          </a:xfrm>
          <a:prstGeom prst="rect">
            <a:avLst/>
          </a:prstGeom>
          <a:noFill/>
        </p:spPr>
        <p:txBody>
          <a:bodyPr wrap="none" rtlCol="0">
            <a:spAutoFit/>
          </a:bodyPr>
          <a:lstStyle/>
          <a:p>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11" name="Рисунок 10"/>
          <p:cNvPicPr>
            <a:picLocks noChangeAspect="1"/>
          </p:cNvPicPr>
          <p:nvPr/>
        </p:nvPicPr>
        <p:blipFill>
          <a:blip r:embed="rId3"/>
          <a:stretch>
            <a:fillRect/>
          </a:stretch>
        </p:blipFill>
        <p:spPr>
          <a:xfrm>
            <a:off x="219455" y="83868"/>
            <a:ext cx="737118" cy="912826"/>
          </a:xfrm>
          <a:prstGeom prst="rect">
            <a:avLst/>
          </a:prstGeom>
        </p:spPr>
      </p:pic>
      <p:sp>
        <p:nvSpPr>
          <p:cNvPr id="12" name="TextBox 11"/>
          <p:cNvSpPr txBox="1"/>
          <p:nvPr/>
        </p:nvSpPr>
        <p:spPr>
          <a:xfrm>
            <a:off x="7121735"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30</a:t>
            </a:r>
          </a:p>
        </p:txBody>
      </p:sp>
      <p:pic>
        <p:nvPicPr>
          <p:cNvPr id="3" name="Рисунок 2">
            <a:extLst>
              <a:ext uri="{FF2B5EF4-FFF2-40B4-BE49-F238E27FC236}">
                <a16:creationId xmlns:a16="http://schemas.microsoft.com/office/drawing/2014/main" id="{6585F89C-E41F-2878-D96B-29135252A8BC}"/>
              </a:ext>
            </a:extLst>
          </p:cNvPr>
          <p:cNvPicPr>
            <a:picLocks noChangeAspect="1"/>
          </p:cNvPicPr>
          <p:nvPr/>
        </p:nvPicPr>
        <p:blipFill>
          <a:blip r:embed="rId4"/>
          <a:stretch>
            <a:fillRect/>
          </a:stretch>
        </p:blipFill>
        <p:spPr>
          <a:xfrm>
            <a:off x="0" y="6657723"/>
            <a:ext cx="2799495" cy="901689"/>
          </a:xfrm>
          <a:prstGeom prst="rect">
            <a:avLst/>
          </a:prstGeom>
        </p:spPr>
      </p:pic>
    </p:spTree>
    <p:extLst>
      <p:ext uri="{BB962C8B-B14F-4D97-AF65-F5344CB8AC3E}">
        <p14:creationId xmlns:p14="http://schemas.microsoft.com/office/powerpoint/2010/main" val="40056308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duotone>
              <a:prstClr val="black"/>
              <a:schemeClr val="accent6">
                <a:tint val="45000"/>
                <a:satMod val="400000"/>
              </a:schemeClr>
            </a:duotone>
            <a:extLst>
              <a:ext uri="{BEBA8EAE-BF5A-486C-A8C5-ECC9F3942E4B}">
                <a14:imgProps xmlns:a14="http://schemas.microsoft.com/office/drawing/2010/main">
                  <a14:imgLayer r:embed="rId3">
                    <a14:imgEffect>
                      <a14:artisticGlowDiffused/>
                    </a14:imgEffect>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l="9252" t="7485" r="9452" b="8220"/>
          <a:stretch/>
        </p:blipFill>
        <p:spPr>
          <a:xfrm>
            <a:off x="111252" y="1392185"/>
            <a:ext cx="7548234" cy="4419779"/>
          </a:xfrm>
          <a:prstGeom prst="rect">
            <a:avLst/>
          </a:prstGeom>
        </p:spPr>
      </p:pic>
      <p:sp>
        <p:nvSpPr>
          <p:cNvPr id="4" name="TextBox 3"/>
          <p:cNvSpPr txBox="1"/>
          <p:nvPr/>
        </p:nvSpPr>
        <p:spPr>
          <a:xfrm>
            <a:off x="7133137"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31</a:t>
            </a:r>
          </a:p>
        </p:txBody>
      </p:sp>
      <p:sp>
        <p:nvSpPr>
          <p:cNvPr id="26" name="TextBox 25"/>
          <p:cNvSpPr txBox="1"/>
          <p:nvPr/>
        </p:nvSpPr>
        <p:spPr>
          <a:xfrm>
            <a:off x="392040" y="1291797"/>
            <a:ext cx="3337981" cy="954107"/>
          </a:xfrm>
          <a:prstGeom prst="rect">
            <a:avLst/>
          </a:prstGeom>
          <a:noFill/>
        </p:spPr>
        <p:txBody>
          <a:bodyPr wrap="square" rtlCol="0">
            <a:spAutoFit/>
          </a:bodyPr>
          <a:lstStyle/>
          <a:p>
            <a:pPr lvl="0" algn="ctr"/>
            <a:r>
              <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ГЛАВА МУНИЦИПАЛЬНОГО ОБРАЗОВАНИЯ </a:t>
            </a:r>
          </a:p>
          <a:p>
            <a:pPr lvl="0" algn="ctr"/>
            <a:r>
              <a:rPr lang="ru-RU" sz="1400" b="1" dirty="0" smtClean="0">
                <a:solidFill>
                  <a:srgbClr val="0070C0"/>
                </a:solidFill>
                <a:latin typeface="Open Sans" panose="020B0606030504020204" pitchFamily="34" charset="0"/>
                <a:ea typeface="Open Sans" panose="020B0606030504020204" pitchFamily="34" charset="0"/>
                <a:cs typeface="Open Sans" panose="020B0606030504020204" pitchFamily="34" charset="0"/>
              </a:rPr>
              <a:t>«МОНАСТЫРЩИНСКИЙ </a:t>
            </a:r>
            <a:r>
              <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МУНИЦИПАЛЬНЫЙ ОКРУГ» СМОЛЕНСКОЙ ОБЛАСТИ:</a:t>
            </a:r>
          </a:p>
          <a:p>
            <a:pPr algn="ctr"/>
            <a:endPar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 name="TextBox 27"/>
          <p:cNvSpPr txBox="1"/>
          <p:nvPr/>
        </p:nvSpPr>
        <p:spPr>
          <a:xfrm>
            <a:off x="208344" y="3865944"/>
            <a:ext cx="3437682" cy="954107"/>
          </a:xfrm>
          <a:prstGeom prst="rect">
            <a:avLst/>
          </a:prstGeom>
          <a:noFill/>
        </p:spPr>
        <p:txBody>
          <a:bodyPr wrap="square" rtlCol="0">
            <a:spAutoFit/>
          </a:bodyPr>
          <a:lstStyle/>
          <a:p>
            <a:pPr lvl="0" algn="ctr"/>
            <a:r>
              <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ЗАМЕСТИТЕЛЬ ГЛАВЫ МУНИЦИПАЛЬНОГО ОБРАЗОВАНИЯ</a:t>
            </a:r>
          </a:p>
          <a:p>
            <a:pPr lvl="0" algn="ctr"/>
            <a:r>
              <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«МОНАСТЫРЩИНСКИЙ МУНИЦИПАЛЬНЫЙ ОКРУГ» СМОЛЕНСКОЙ ОБЛАСТИ:</a:t>
            </a:r>
          </a:p>
        </p:txBody>
      </p:sp>
      <p:sp>
        <p:nvSpPr>
          <p:cNvPr id="29" name="TextBox 28"/>
          <p:cNvSpPr txBox="1"/>
          <p:nvPr/>
        </p:nvSpPr>
        <p:spPr>
          <a:xfrm>
            <a:off x="4245111" y="1296849"/>
            <a:ext cx="2583543" cy="954107"/>
          </a:xfrm>
          <a:prstGeom prst="rect">
            <a:avLst/>
          </a:prstGeom>
          <a:noFill/>
        </p:spPr>
        <p:txBody>
          <a:bodyPr wrap="square" rtlCol="0">
            <a:spAutoFit/>
          </a:bodyPr>
          <a:lstStyle/>
          <a:p>
            <a:pPr algn="ctr"/>
            <a:r>
              <a:rPr lang="ru-RU" sz="1400" b="1" cap="all" dirty="0">
                <a:solidFill>
                  <a:srgbClr val="0070C0"/>
                </a:solidFill>
                <a:latin typeface="Open Sans" panose="020B0606030504020204" pitchFamily="34" charset="0"/>
                <a:ea typeface="Open Sans" panose="020B0606030504020204" pitchFamily="34" charset="0"/>
                <a:cs typeface="Open Sans" panose="020B0606030504020204" pitchFamily="34" charset="0"/>
              </a:rPr>
              <a:t>Министерство инвестиционного развития Смоленской области</a:t>
            </a:r>
            <a:r>
              <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30" name="TextBox 29"/>
          <p:cNvSpPr txBox="1"/>
          <p:nvPr/>
        </p:nvSpPr>
        <p:spPr>
          <a:xfrm>
            <a:off x="4412078" y="4120586"/>
            <a:ext cx="2583543" cy="738664"/>
          </a:xfrm>
          <a:prstGeom prst="rect">
            <a:avLst/>
          </a:prstGeom>
          <a:noFill/>
        </p:spPr>
        <p:txBody>
          <a:bodyPr wrap="square" rtlCol="0">
            <a:spAutoFit/>
          </a:bodyPr>
          <a:lstStyle/>
          <a:p>
            <a:pPr algn="ctr"/>
            <a:r>
              <a:rPr lang="ru-RU" sz="1400" b="1" cap="all" dirty="0">
                <a:solidFill>
                  <a:srgbClr val="0070C0"/>
                </a:solidFill>
                <a:latin typeface="Open Sans" panose="020B0606030504020204" pitchFamily="34" charset="0"/>
                <a:ea typeface="Open Sans" panose="020B0606030504020204" pitchFamily="34" charset="0"/>
                <a:cs typeface="Open Sans" panose="020B0606030504020204" pitchFamily="34" charset="0"/>
              </a:rPr>
              <a:t>ООО «Корпорация инвестиционного развития»</a:t>
            </a:r>
            <a:r>
              <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31" name="TextBox 30"/>
          <p:cNvSpPr txBox="1"/>
          <p:nvPr/>
        </p:nvSpPr>
        <p:spPr>
          <a:xfrm>
            <a:off x="441856" y="2202332"/>
            <a:ext cx="3035608" cy="1169551"/>
          </a:xfrm>
          <a:prstGeom prst="rect">
            <a:avLst/>
          </a:prstGeom>
          <a:noFill/>
        </p:spPr>
        <p:txBody>
          <a:bodyPr wrap="square" rtlCol="0">
            <a:spAutoFit/>
          </a:bodyPr>
          <a:lstStyle/>
          <a:p>
            <a:pPr lvl="0" algn="ctr"/>
            <a:r>
              <a:rPr lang="ru-RU"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Титов </a:t>
            </a:r>
          </a:p>
          <a:p>
            <a:pPr lvl="0" algn="ctr"/>
            <a:r>
              <a:rPr lang="ru-RU"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Виктор Борисович</a:t>
            </a:r>
          </a:p>
          <a:p>
            <a:pPr lvl="0" algn="ctr"/>
            <a:r>
              <a:rPr lang="ru-RU"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Телефон: (48148) 4-05-66</a:t>
            </a:r>
          </a:p>
          <a:p>
            <a:pPr lvl="0" algn="ctr"/>
            <a:r>
              <a:rPr lang="en-US"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srgbClr val="0070C0"/>
                </a:solidFill>
                <a:latin typeface="Open Sans" panose="020B0606030504020204" pitchFamily="34" charset="0"/>
                <a:ea typeface="Open Sans" panose="020B0606030504020204" pitchFamily="34" charset="0"/>
                <a:cs typeface="Open Sans" panose="020B0606030504020204" pitchFamily="34" charset="0"/>
              </a:rPr>
              <a:t>monast@admin-smolensk.ru</a:t>
            </a:r>
          </a:p>
          <a:p>
            <a:pPr lvl="0" algn="ctr"/>
            <a:r>
              <a:rPr lang="ru-RU"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Сайт: </a:t>
            </a:r>
            <a:r>
              <a:rPr lang="en-US" sz="1400" dirty="0">
                <a:latin typeface="Open Sans" panose="020B0606030504020204" pitchFamily="34" charset="0"/>
                <a:ea typeface="Open Sans" panose="020B0606030504020204" pitchFamily="34" charset="0"/>
                <a:cs typeface="Open Sans" panose="020B0606030504020204" pitchFamily="34" charset="0"/>
              </a:rPr>
              <a:t>monast.admin-smolensk.ru</a:t>
            </a:r>
          </a:p>
        </p:txBody>
      </p:sp>
      <p:sp>
        <p:nvSpPr>
          <p:cNvPr id="33" name="TextBox 32"/>
          <p:cNvSpPr txBox="1"/>
          <p:nvPr/>
        </p:nvSpPr>
        <p:spPr>
          <a:xfrm>
            <a:off x="324091" y="5058137"/>
            <a:ext cx="3118475" cy="738664"/>
          </a:xfrm>
          <a:prstGeom prst="rect">
            <a:avLst/>
          </a:prstGeom>
          <a:noFill/>
        </p:spPr>
        <p:txBody>
          <a:bodyPr wrap="square" rtlCol="0">
            <a:spAutoFit/>
          </a:bodyPr>
          <a:lstStyle/>
          <a:p>
            <a:pPr lvl="0" algn="ctr"/>
            <a:r>
              <a:rPr lang="ru-RU"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Горелов Александр Александрович</a:t>
            </a:r>
          </a:p>
          <a:p>
            <a:pPr lvl="0" algn="ctr"/>
            <a:r>
              <a:rPr lang="ru-RU"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Телефон: (48148) 4-12-44</a:t>
            </a:r>
          </a:p>
          <a:p>
            <a:pPr lvl="0" algn="ctr"/>
            <a:r>
              <a:rPr lang="ru-RU"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E-</a:t>
            </a:r>
            <a:r>
              <a:rPr lang="ru-RU" sz="14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mail</a:t>
            </a:r>
            <a:r>
              <a:rPr lang="ru-RU"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ru-RU" sz="1400" dirty="0">
                <a:latin typeface="Open Sans" panose="020B0606030504020204" pitchFamily="34" charset="0"/>
                <a:ea typeface="Open Sans" panose="020B0606030504020204" pitchFamily="34" charset="0"/>
                <a:cs typeface="Open Sans" panose="020B0606030504020204" pitchFamily="34" charset="0"/>
              </a:rPr>
              <a:t>monast_gorelov_aa@mail.ru</a:t>
            </a:r>
          </a:p>
        </p:txBody>
      </p:sp>
      <p:sp>
        <p:nvSpPr>
          <p:cNvPr id="34" name="TextBox 33"/>
          <p:cNvSpPr txBox="1"/>
          <p:nvPr/>
        </p:nvSpPr>
        <p:spPr>
          <a:xfrm>
            <a:off x="3874863" y="2279332"/>
            <a:ext cx="3387224" cy="954107"/>
          </a:xfrm>
          <a:prstGeom prst="rect">
            <a:avLst/>
          </a:prstGeom>
          <a:noFill/>
        </p:spPr>
        <p:txBody>
          <a:bodyPr wrap="square" rtlCol="0">
            <a:spAutoFit/>
          </a:bodyPr>
          <a:lstStyle/>
          <a:p>
            <a:pPr algn="ctr"/>
            <a:r>
              <a:rPr lang="ru-RU" sz="1400" dirty="0">
                <a:latin typeface="Open Sans" panose="020B0606030504020204" pitchFamily="34" charset="0"/>
                <a:ea typeface="Open Sans" panose="020B0606030504020204" pitchFamily="34" charset="0"/>
                <a:cs typeface="Open Sans" panose="020B0606030504020204" pitchFamily="34" charset="0"/>
              </a:rPr>
              <a:t>Телефон: (4812) 20-55-20</a:t>
            </a:r>
          </a:p>
          <a:p>
            <a:pPr algn="ctr"/>
            <a:r>
              <a:rPr lang="ru-RU" sz="1400" dirty="0">
                <a:latin typeface="Open Sans" panose="020B0606030504020204" pitchFamily="34" charset="0"/>
                <a:ea typeface="Open Sans" panose="020B0606030504020204" pitchFamily="34" charset="0"/>
                <a:cs typeface="Open Sans" panose="020B0606030504020204" pitchFamily="34" charset="0"/>
              </a:rPr>
              <a:t>Факс: (4812) 20-55-39</a:t>
            </a:r>
          </a:p>
          <a:p>
            <a:pPr algn="ctr"/>
            <a:r>
              <a:rPr lang="en-US" sz="1400" dirty="0">
                <a:latin typeface="Open Sans" panose="020B0606030504020204" pitchFamily="34" charset="0"/>
                <a:ea typeface="Open Sans" panose="020B0606030504020204" pitchFamily="34" charset="0"/>
                <a:cs typeface="Open Sans" panose="020B0606030504020204" pitchFamily="34" charset="0"/>
              </a:rPr>
              <a:t>E-mail: : </a:t>
            </a:r>
            <a:r>
              <a:rPr lang="en-US" sz="1400" u="sng" dirty="0">
                <a:latin typeface="Open Sans" panose="020B0606030504020204" pitchFamily="34" charset="0"/>
                <a:ea typeface="Open Sans" panose="020B0606030504020204" pitchFamily="34" charset="0"/>
                <a:cs typeface="Open Sans" panose="020B0606030504020204" pitchFamily="34" charset="0"/>
                <a:hlinkClick r:id="rId4"/>
              </a:rPr>
              <a:t>dep@smolinvest.com </a:t>
            </a:r>
            <a:endParaRPr lang="ru-RU" sz="1400" u="sng" dirty="0" smtClean="0">
              <a:latin typeface="Open Sans" panose="020B0606030504020204" pitchFamily="34" charset="0"/>
              <a:ea typeface="Open Sans" panose="020B0606030504020204" pitchFamily="34" charset="0"/>
              <a:cs typeface="Open Sans" panose="020B0606030504020204" pitchFamily="34" charset="0"/>
            </a:endParaRPr>
          </a:p>
          <a:p>
            <a:pPr algn="ctr"/>
            <a:r>
              <a:rPr lang="ru-RU" sz="1400" dirty="0" smtClean="0">
                <a:latin typeface="Open Sans" panose="020B0606030504020204" pitchFamily="34" charset="0"/>
                <a:ea typeface="Open Sans" panose="020B0606030504020204" pitchFamily="34" charset="0"/>
                <a:cs typeface="Open Sans" panose="020B0606030504020204" pitchFamily="34" charset="0"/>
              </a:rPr>
              <a:t>Сайт</a:t>
            </a:r>
            <a:r>
              <a:rPr lang="ru-RU" sz="1400" dirty="0">
                <a:latin typeface="Open Sans" panose="020B0606030504020204" pitchFamily="34" charset="0"/>
                <a:ea typeface="Open Sans" panose="020B0606030504020204" pitchFamily="34" charset="0"/>
                <a:cs typeface="Open Sans" panose="020B0606030504020204" pitchFamily="34" charset="0"/>
              </a:rPr>
              <a:t>: </a:t>
            </a:r>
            <a:r>
              <a:rPr lang="en-US" sz="1400" dirty="0">
                <a:latin typeface="Open Sans" panose="020B0606030504020204" pitchFamily="34" charset="0"/>
                <a:ea typeface="Open Sans" panose="020B0606030504020204" pitchFamily="34" charset="0"/>
                <a:cs typeface="Open Sans" panose="020B0606030504020204" pitchFamily="34" charset="0"/>
              </a:rPr>
              <a:t>dep-invest.admin-smolensk.ru</a:t>
            </a:r>
            <a:endParaRPr lang="ru-RU"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35" name="TextBox 34"/>
          <p:cNvSpPr txBox="1"/>
          <p:nvPr/>
        </p:nvSpPr>
        <p:spPr>
          <a:xfrm>
            <a:off x="4245111" y="4859250"/>
            <a:ext cx="3016976" cy="738664"/>
          </a:xfrm>
          <a:prstGeom prst="rect">
            <a:avLst/>
          </a:prstGeom>
          <a:noFill/>
        </p:spPr>
        <p:txBody>
          <a:bodyPr wrap="square" rtlCol="0">
            <a:spAutoFit/>
          </a:bodyPr>
          <a:lstStyle/>
          <a:p>
            <a:pPr algn="ctr"/>
            <a:r>
              <a:rPr lang="ru-RU" sz="1400" dirty="0">
                <a:latin typeface="Open Sans" panose="020B0606030504020204" pitchFamily="34" charset="0"/>
                <a:ea typeface="Open Sans" panose="020B0606030504020204" pitchFamily="34" charset="0"/>
                <a:cs typeface="Open Sans" panose="020B0606030504020204" pitchFamily="34" charset="0"/>
              </a:rPr>
              <a:t>Телефон: (4812) 77-00-22</a:t>
            </a:r>
          </a:p>
          <a:p>
            <a:pPr algn="ctr"/>
            <a:r>
              <a:rPr lang="en-US" sz="1400" dirty="0">
                <a:latin typeface="Open Sans" panose="020B0606030504020204" pitchFamily="34" charset="0"/>
                <a:ea typeface="Open Sans" panose="020B0606030504020204" pitchFamily="34" charset="0"/>
                <a:cs typeface="Open Sans" panose="020B0606030504020204" pitchFamily="34" charset="0"/>
              </a:rPr>
              <a:t>E-mail: </a:t>
            </a:r>
            <a:r>
              <a:rPr lang="en-US" sz="1400" dirty="0">
                <a:latin typeface="Open Sans" panose="020B0606030504020204" pitchFamily="34" charset="0"/>
                <a:ea typeface="Open Sans" panose="020B0606030504020204" pitchFamily="34" charset="0"/>
                <a:cs typeface="Open Sans" panose="020B0606030504020204" pitchFamily="34" charset="0"/>
                <a:hlinkClick r:id="rId5"/>
              </a:rPr>
              <a:t>smolregion67@yandex.ru</a:t>
            </a:r>
            <a:endParaRPr lang="ru-RU" sz="1400" dirty="0">
              <a:latin typeface="Open Sans" panose="020B0606030504020204" pitchFamily="34" charset="0"/>
              <a:ea typeface="Open Sans" panose="020B0606030504020204" pitchFamily="34" charset="0"/>
              <a:cs typeface="Open Sans" panose="020B0606030504020204" pitchFamily="34" charset="0"/>
            </a:endParaRPr>
          </a:p>
          <a:p>
            <a:pPr algn="ctr"/>
            <a:r>
              <a:rPr lang="ru-RU" sz="1400" dirty="0">
                <a:latin typeface="Open Sans" panose="020B0606030504020204" pitchFamily="34" charset="0"/>
                <a:ea typeface="Open Sans" panose="020B0606030504020204" pitchFamily="34" charset="0"/>
                <a:cs typeface="Open Sans" panose="020B0606030504020204" pitchFamily="34" charset="0"/>
              </a:rPr>
              <a:t>Сайт: </a:t>
            </a:r>
            <a:r>
              <a:rPr lang="en-US" sz="1400" dirty="0">
                <a:latin typeface="Open Sans" panose="020B0606030504020204" pitchFamily="34" charset="0"/>
                <a:ea typeface="Open Sans" panose="020B0606030504020204" pitchFamily="34" charset="0"/>
                <a:cs typeface="Open Sans" panose="020B0606030504020204" pitchFamily="34" charset="0"/>
              </a:rPr>
              <a:t>corp.smolinvest.com</a:t>
            </a:r>
            <a:r>
              <a:rPr lang="ru-RU" sz="1400" dirty="0">
                <a:latin typeface="Open Sans" panose="020B0606030504020204" pitchFamily="34" charset="0"/>
                <a:ea typeface="Open Sans" panose="020B0606030504020204" pitchFamily="34" charset="0"/>
                <a:cs typeface="Open Sans" panose="020B0606030504020204" pitchFamily="34" charset="0"/>
              </a:rPr>
              <a:t> </a:t>
            </a:r>
          </a:p>
        </p:txBody>
      </p:sp>
      <p:pic>
        <p:nvPicPr>
          <p:cNvPr id="18" name="Рисунок 17"/>
          <p:cNvPicPr>
            <a:picLocks noChangeAspect="1"/>
          </p:cNvPicPr>
          <p:nvPr/>
        </p:nvPicPr>
        <p:blipFill>
          <a:blip r:embed="rId6"/>
          <a:stretch>
            <a:fillRect/>
          </a:stretch>
        </p:blipFill>
        <p:spPr>
          <a:xfrm>
            <a:off x="2445249" y="156237"/>
            <a:ext cx="5034338" cy="768091"/>
          </a:xfrm>
          <a:prstGeom prst="rect">
            <a:avLst/>
          </a:prstGeom>
        </p:spPr>
      </p:pic>
      <p:sp>
        <p:nvSpPr>
          <p:cNvPr id="19" name="TextBox 18"/>
          <p:cNvSpPr txBox="1"/>
          <p:nvPr/>
        </p:nvSpPr>
        <p:spPr>
          <a:xfrm>
            <a:off x="2061031" y="317130"/>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Контакты</a:t>
            </a:r>
            <a:endParaRPr lang="ru-RU" sz="28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7" name="TextBox 16"/>
          <p:cNvSpPr txBox="1"/>
          <p:nvPr/>
        </p:nvSpPr>
        <p:spPr>
          <a:xfrm>
            <a:off x="956573" y="92095"/>
            <a:ext cx="1344838" cy="769441"/>
          </a:xfrm>
          <a:prstGeom prst="rect">
            <a:avLst/>
          </a:prstGeom>
          <a:noFill/>
        </p:spPr>
        <p:txBody>
          <a:bodyPr wrap="square" rtlCol="0">
            <a:spAutoFit/>
          </a:bodyPr>
          <a:lstStyle/>
          <a:p>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 округ</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20" name="Рисунок 19"/>
          <p:cNvPicPr>
            <a:picLocks noChangeAspect="1"/>
          </p:cNvPicPr>
          <p:nvPr/>
        </p:nvPicPr>
        <p:blipFill>
          <a:blip r:embed="rId7"/>
          <a:stretch>
            <a:fillRect/>
          </a:stretch>
        </p:blipFill>
        <p:spPr>
          <a:xfrm>
            <a:off x="219455" y="83868"/>
            <a:ext cx="737118" cy="912826"/>
          </a:xfrm>
          <a:prstGeom prst="rect">
            <a:avLst/>
          </a:prstGeom>
        </p:spPr>
      </p:pic>
      <p:pic>
        <p:nvPicPr>
          <p:cNvPr id="3" name="Рисунок 2">
            <a:extLst>
              <a:ext uri="{FF2B5EF4-FFF2-40B4-BE49-F238E27FC236}">
                <a16:creationId xmlns:a16="http://schemas.microsoft.com/office/drawing/2014/main" id="{13CB3F02-EDF4-B2CF-BB21-1154FE2B3F63}"/>
              </a:ext>
            </a:extLst>
          </p:cNvPr>
          <p:cNvPicPr>
            <a:picLocks noChangeAspect="1"/>
          </p:cNvPicPr>
          <p:nvPr/>
        </p:nvPicPr>
        <p:blipFill>
          <a:blip r:embed="rId8"/>
          <a:stretch>
            <a:fillRect/>
          </a:stretch>
        </p:blipFill>
        <p:spPr>
          <a:xfrm>
            <a:off x="0" y="6657723"/>
            <a:ext cx="2799495" cy="901689"/>
          </a:xfrm>
          <a:prstGeom prst="rect">
            <a:avLst/>
          </a:prstGeom>
        </p:spPr>
      </p:pic>
    </p:spTree>
    <p:extLst>
      <p:ext uri="{BB962C8B-B14F-4D97-AF65-F5344CB8AC3E}">
        <p14:creationId xmlns:p14="http://schemas.microsoft.com/office/powerpoint/2010/main" val="1096485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501628" y="164006"/>
            <a:ext cx="4991193" cy="768091"/>
          </a:xfrm>
          <a:prstGeom prst="rect">
            <a:avLst/>
          </a:prstGeom>
        </p:spPr>
      </p:pic>
      <p:sp>
        <p:nvSpPr>
          <p:cNvPr id="3" name="TextBox 2"/>
          <p:cNvSpPr txBox="1"/>
          <p:nvPr/>
        </p:nvSpPr>
        <p:spPr>
          <a:xfrm>
            <a:off x="2342547" y="282607"/>
            <a:ext cx="5457316" cy="707886"/>
          </a:xfrm>
          <a:prstGeom prst="rect">
            <a:avLst/>
          </a:prstGeom>
          <a:noFill/>
        </p:spPr>
        <p:txBody>
          <a:bodyPr wrap="square" rtlCol="0">
            <a:spAutoFit/>
          </a:bodyPr>
          <a:lstStyle/>
          <a:p>
            <a:pPr algn="ctr"/>
            <a:r>
              <a:rPr lang="ru-RU" sz="2000" dirty="0" err="1"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Монастырщинский</a:t>
            </a:r>
            <a:r>
              <a:rPr lang="ru-RU" sz="20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 муниципальный округ</a:t>
            </a:r>
          </a:p>
          <a:p>
            <a:pPr algn="ctr"/>
            <a:r>
              <a:rPr lang="ru-RU" sz="20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сегодня</a:t>
            </a:r>
            <a:endParaRPr lang="ru-RU" sz="2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 name="TextBox 3"/>
          <p:cNvSpPr txBox="1"/>
          <p:nvPr/>
        </p:nvSpPr>
        <p:spPr>
          <a:xfrm>
            <a:off x="7257989" y="7190343"/>
            <a:ext cx="311304"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4</a:t>
            </a:r>
          </a:p>
        </p:txBody>
      </p:sp>
      <p:sp>
        <p:nvSpPr>
          <p:cNvPr id="31" name="TextBox 30"/>
          <p:cNvSpPr txBox="1"/>
          <p:nvPr/>
        </p:nvSpPr>
        <p:spPr>
          <a:xfrm>
            <a:off x="1335457" y="4026495"/>
            <a:ext cx="1176387" cy="307777"/>
          </a:xfrm>
          <a:prstGeom prst="rect">
            <a:avLst/>
          </a:prstGeom>
          <a:noFill/>
        </p:spPr>
        <p:txBody>
          <a:bodyPr wrap="square" rtlCol="0">
            <a:spAutoFit/>
          </a:bodyPr>
          <a:lstStyle/>
          <a:p>
            <a:pPr algn="ctr"/>
            <a:r>
              <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Население</a:t>
            </a:r>
          </a:p>
        </p:txBody>
      </p:sp>
      <p:sp>
        <p:nvSpPr>
          <p:cNvPr id="32" name="TextBox 31"/>
          <p:cNvSpPr txBox="1"/>
          <p:nvPr/>
        </p:nvSpPr>
        <p:spPr>
          <a:xfrm>
            <a:off x="1114567" y="2748807"/>
            <a:ext cx="1761311" cy="307777"/>
          </a:xfrm>
          <a:prstGeom prst="rect">
            <a:avLst/>
          </a:prstGeom>
          <a:noFill/>
        </p:spPr>
        <p:txBody>
          <a:bodyPr wrap="square" rtlCol="0">
            <a:spAutoFit/>
          </a:bodyPr>
          <a:lstStyle/>
          <a:p>
            <a:pPr algn="ctr"/>
            <a:r>
              <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Общая площадь</a:t>
            </a:r>
          </a:p>
        </p:txBody>
      </p:sp>
      <p:sp>
        <p:nvSpPr>
          <p:cNvPr id="35" name="TextBox 34"/>
          <p:cNvSpPr txBox="1"/>
          <p:nvPr/>
        </p:nvSpPr>
        <p:spPr>
          <a:xfrm>
            <a:off x="1247561" y="3097681"/>
            <a:ext cx="1393074" cy="338554"/>
          </a:xfrm>
          <a:prstGeom prst="rect">
            <a:avLst/>
          </a:prstGeom>
          <a:noFill/>
        </p:spPr>
        <p:txBody>
          <a:bodyPr wrap="none" rtlCol="0">
            <a:spAutoFit/>
          </a:bodyPr>
          <a:lstStyle/>
          <a:p>
            <a:pPr algn="ctr"/>
            <a:r>
              <a:rPr lang="ru-RU" sz="1600" dirty="0" smtClean="0">
                <a:latin typeface="Open Sans Semibold" panose="020B0706030804020204" pitchFamily="34" charset="0"/>
                <a:ea typeface="Open Sans Semibold" panose="020B0706030804020204" pitchFamily="34" charset="0"/>
                <a:cs typeface="Open Sans Semibold" panose="020B0706030804020204" pitchFamily="34" charset="0"/>
              </a:rPr>
              <a:t>1514,27 </a:t>
            </a:r>
            <a:r>
              <a:rPr lang="ru-RU" sz="1600" dirty="0">
                <a:latin typeface="Open Sans Semibold" panose="020B0706030804020204" pitchFamily="34" charset="0"/>
                <a:ea typeface="Open Sans Semibold" panose="020B0706030804020204" pitchFamily="34" charset="0"/>
                <a:cs typeface="Open Sans Semibold" panose="020B0706030804020204" pitchFamily="34" charset="0"/>
              </a:rPr>
              <a:t>кв. км</a:t>
            </a:r>
          </a:p>
        </p:txBody>
      </p:sp>
      <p:sp>
        <p:nvSpPr>
          <p:cNvPr id="37" name="TextBox 36"/>
          <p:cNvSpPr txBox="1"/>
          <p:nvPr/>
        </p:nvSpPr>
        <p:spPr>
          <a:xfrm>
            <a:off x="994328" y="4336828"/>
            <a:ext cx="2001789" cy="338554"/>
          </a:xfrm>
          <a:prstGeom prst="rect">
            <a:avLst/>
          </a:prstGeom>
          <a:noFill/>
        </p:spPr>
        <p:txBody>
          <a:bodyPr wrap="square" rtlCol="0">
            <a:spAutoFit/>
          </a:bodyPr>
          <a:lstStyle/>
          <a:p>
            <a:pPr algn="ctr"/>
            <a:r>
              <a:rPr lang="ru-RU" sz="1600" dirty="0" smtClean="0">
                <a:latin typeface="Open Sans Semibold" panose="020B0706030804020204" pitchFamily="34" charset="0"/>
                <a:ea typeface="Open Sans Semibold" panose="020B0706030804020204" pitchFamily="34" charset="0"/>
                <a:cs typeface="Open Sans Semibold" panose="020B0706030804020204" pitchFamily="34" charset="0"/>
              </a:rPr>
              <a:t>7570тыс</a:t>
            </a:r>
            <a:r>
              <a:rPr lang="ru-RU" sz="1600" dirty="0">
                <a:latin typeface="Open Sans Semibold" panose="020B0706030804020204" pitchFamily="34" charset="0"/>
                <a:ea typeface="Open Sans Semibold" panose="020B0706030804020204" pitchFamily="34" charset="0"/>
                <a:cs typeface="Open Sans Semibold" panose="020B0706030804020204" pitchFamily="34" charset="0"/>
              </a:rPr>
              <a:t>. чел.</a:t>
            </a:r>
          </a:p>
        </p:txBody>
      </p:sp>
      <p:pic>
        <p:nvPicPr>
          <p:cNvPr id="43" name="Рисунок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917" y="2715722"/>
            <a:ext cx="814323" cy="814323"/>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455" y="3879480"/>
            <a:ext cx="838421" cy="838421"/>
          </a:xfrm>
          <a:prstGeom prst="rect">
            <a:avLst/>
          </a:prstGeom>
        </p:spPr>
      </p:pic>
      <p:sp>
        <p:nvSpPr>
          <p:cNvPr id="25" name="TextBox 24"/>
          <p:cNvSpPr txBox="1"/>
          <p:nvPr/>
        </p:nvSpPr>
        <p:spPr>
          <a:xfrm>
            <a:off x="956573" y="93794"/>
            <a:ext cx="1499627" cy="938719"/>
          </a:xfrm>
          <a:prstGeom prst="rect">
            <a:avLst/>
          </a:prstGeom>
          <a:noFill/>
        </p:spPr>
        <p:txBody>
          <a:bodyPr wrap="square" rtlCol="0">
            <a:spAutoFit/>
          </a:bodyPr>
          <a:lstStyle/>
          <a:p>
            <a:pPr lvl="0"/>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26" name="Рисунок 25"/>
          <p:cNvPicPr>
            <a:picLocks noChangeAspect="1"/>
          </p:cNvPicPr>
          <p:nvPr/>
        </p:nvPicPr>
        <p:blipFill>
          <a:blip r:embed="rId5"/>
          <a:stretch>
            <a:fillRect/>
          </a:stretch>
        </p:blipFill>
        <p:spPr>
          <a:xfrm>
            <a:off x="219455" y="83868"/>
            <a:ext cx="737118" cy="912826"/>
          </a:xfrm>
          <a:prstGeom prst="rect">
            <a:avLst/>
          </a:prstGeom>
        </p:spPr>
      </p:pic>
      <p:pic>
        <p:nvPicPr>
          <p:cNvPr id="8" name="Рисунок 7">
            <a:extLst>
              <a:ext uri="{FF2B5EF4-FFF2-40B4-BE49-F238E27FC236}">
                <a16:creationId xmlns:a16="http://schemas.microsoft.com/office/drawing/2014/main" id="{4C1B63B4-4FF4-00F9-E9BF-4F0A9CAA6C80}"/>
              </a:ext>
            </a:extLst>
          </p:cNvPr>
          <p:cNvPicPr>
            <a:picLocks noChangeAspect="1"/>
          </p:cNvPicPr>
          <p:nvPr/>
        </p:nvPicPr>
        <p:blipFill>
          <a:blip r:embed="rId6"/>
          <a:stretch>
            <a:fillRect/>
          </a:stretch>
        </p:blipFill>
        <p:spPr>
          <a:xfrm>
            <a:off x="0" y="6657723"/>
            <a:ext cx="2799495" cy="901689"/>
          </a:xfrm>
          <a:prstGeom prst="rect">
            <a:avLst/>
          </a:prstGeom>
        </p:spPr>
      </p:pic>
      <p:pic>
        <p:nvPicPr>
          <p:cNvPr id="5" name="Рисунок 4"/>
          <p:cNvPicPr>
            <a:picLocks noChangeAspect="1"/>
          </p:cNvPicPr>
          <p:nvPr/>
        </p:nvPicPr>
        <p:blipFill>
          <a:blip r:embed="rId7"/>
          <a:stretch>
            <a:fillRect/>
          </a:stretch>
        </p:blipFill>
        <p:spPr>
          <a:xfrm>
            <a:off x="2639027" y="1006996"/>
            <a:ext cx="4803495" cy="4368457"/>
          </a:xfrm>
          <a:prstGeom prst="rect">
            <a:avLst/>
          </a:prstGeom>
        </p:spPr>
      </p:pic>
      <p:pic>
        <p:nvPicPr>
          <p:cNvPr id="10" name="Рисунок 9"/>
          <p:cNvPicPr>
            <a:picLocks noChangeAspect="1"/>
          </p:cNvPicPr>
          <p:nvPr/>
        </p:nvPicPr>
        <p:blipFill>
          <a:blip r:embed="rId8"/>
          <a:stretch>
            <a:fillRect/>
          </a:stretch>
        </p:blipFill>
        <p:spPr>
          <a:xfrm>
            <a:off x="892794" y="4845014"/>
            <a:ext cx="2311815" cy="2009290"/>
          </a:xfrm>
          <a:prstGeom prst="rect">
            <a:avLst/>
          </a:prstGeom>
        </p:spPr>
      </p:pic>
    </p:spTree>
    <p:extLst>
      <p:ext uri="{BB962C8B-B14F-4D97-AF65-F5344CB8AC3E}">
        <p14:creationId xmlns:p14="http://schemas.microsoft.com/office/powerpoint/2010/main" val="31628841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Рисунок 45"/>
          <p:cNvPicPr>
            <a:picLocks noChangeAspect="1"/>
          </p:cNvPicPr>
          <p:nvPr/>
        </p:nvPicPr>
        <p:blipFill>
          <a:blip r:embed="rId3"/>
          <a:stretch>
            <a:fillRect/>
          </a:stretch>
        </p:blipFill>
        <p:spPr>
          <a:xfrm>
            <a:off x="3010328" y="156237"/>
            <a:ext cx="4410843" cy="768091"/>
          </a:xfrm>
          <a:prstGeom prst="rect">
            <a:avLst/>
          </a:prstGeom>
        </p:spPr>
      </p:pic>
      <p:sp>
        <p:nvSpPr>
          <p:cNvPr id="48" name="TextBox 47"/>
          <p:cNvSpPr txBox="1"/>
          <p:nvPr/>
        </p:nvSpPr>
        <p:spPr>
          <a:xfrm>
            <a:off x="2520054" y="308369"/>
            <a:ext cx="5391390"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Природные ресурсы</a:t>
            </a:r>
          </a:p>
        </p:txBody>
      </p:sp>
      <p:sp>
        <p:nvSpPr>
          <p:cNvPr id="49" name="TextBox 48"/>
          <p:cNvSpPr txBox="1"/>
          <p:nvPr/>
        </p:nvSpPr>
        <p:spPr>
          <a:xfrm>
            <a:off x="7257989" y="7190343"/>
            <a:ext cx="311304"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5</a:t>
            </a:r>
          </a:p>
        </p:txBody>
      </p:sp>
      <p:pic>
        <p:nvPicPr>
          <p:cNvPr id="2" name="Рисунок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6799" y="3988979"/>
            <a:ext cx="3169375" cy="2172819"/>
          </a:xfrm>
          <a:prstGeom prst="rect">
            <a:avLst/>
          </a:prstGeom>
        </p:spPr>
      </p:pic>
      <p:pic>
        <p:nvPicPr>
          <p:cNvPr id="25" name="Рисунок 24"/>
          <p:cNvPicPr>
            <a:picLocks noChangeAspect="1"/>
          </p:cNvPicPr>
          <p:nvPr/>
        </p:nvPicPr>
        <p:blipFill>
          <a:blip r:embed="rId5" cstate="print">
            <a:lum bright="70000" contrast="-70000"/>
            <a:extLst>
              <a:ext uri="{BEBA8EAE-BF5A-486C-A8C5-ECC9F3942E4B}">
                <a14:imgProps xmlns:a14="http://schemas.microsoft.com/office/drawing/2010/main">
                  <a14:imgLayer r:embed="rId6">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56109" y="4797414"/>
            <a:ext cx="2728293" cy="1785343"/>
          </a:xfrm>
          <a:prstGeom prst="rect">
            <a:avLst/>
          </a:prstGeom>
          <a:ln w="38100">
            <a:solidFill>
              <a:srgbClr val="77DAFF"/>
            </a:solidFill>
            <a:prstDash val="sysDash"/>
          </a:ln>
        </p:spPr>
      </p:pic>
      <p:pic>
        <p:nvPicPr>
          <p:cNvPr id="26" name="Рисунок 25"/>
          <p:cNvPicPr>
            <a:picLocks noChangeAspect="1"/>
          </p:cNvPicPr>
          <p:nvPr/>
        </p:nvPicPr>
        <p:blipFill>
          <a:blip r:embed="rId7" cstate="print">
            <a:lum bright="70000" contrast="-70000"/>
            <a:extLst>
              <a:ext uri="{BEBA8EAE-BF5A-486C-A8C5-ECC9F3942E4B}">
                <a14:imgProps xmlns:a14="http://schemas.microsoft.com/office/drawing/2010/main">
                  <a14:imgLayer r:embed="rId6">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56110" y="3672209"/>
            <a:ext cx="2735777" cy="873023"/>
          </a:xfrm>
          <a:prstGeom prst="rect">
            <a:avLst/>
          </a:prstGeom>
          <a:ln w="38100">
            <a:solidFill>
              <a:srgbClr val="77DAFF"/>
            </a:solidFill>
            <a:prstDash val="sysDash"/>
          </a:ln>
        </p:spPr>
      </p:pic>
      <p:pic>
        <p:nvPicPr>
          <p:cNvPr id="27" name="Рисунок 26"/>
          <p:cNvPicPr>
            <a:picLocks noChangeAspect="1"/>
          </p:cNvPicPr>
          <p:nvPr/>
        </p:nvPicPr>
        <p:blipFill>
          <a:blip r:embed="rId5" cstate="print">
            <a:lum bright="70000" contrast="-70000"/>
            <a:extLst>
              <a:ext uri="{BEBA8EAE-BF5A-486C-A8C5-ECC9F3942E4B}">
                <a14:imgProps xmlns:a14="http://schemas.microsoft.com/office/drawing/2010/main">
                  <a14:imgLayer r:embed="rId6">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43178" y="2108170"/>
            <a:ext cx="2741224" cy="1300671"/>
          </a:xfrm>
          <a:prstGeom prst="rect">
            <a:avLst/>
          </a:prstGeom>
          <a:ln w="38100">
            <a:solidFill>
              <a:srgbClr val="77DAFF"/>
            </a:solidFill>
            <a:prstDash val="sysDash"/>
          </a:ln>
        </p:spPr>
      </p:pic>
      <p:pic>
        <p:nvPicPr>
          <p:cNvPr id="28" name="Рисунок 27"/>
          <p:cNvPicPr>
            <a:picLocks noChangeAspect="1"/>
          </p:cNvPicPr>
          <p:nvPr/>
        </p:nvPicPr>
        <p:blipFill>
          <a:blip r:embed="rId8" cstate="print">
            <a:lum bright="70000" contrast="-70000"/>
            <a:extLst>
              <a:ext uri="{BEBA8EAE-BF5A-486C-A8C5-ECC9F3942E4B}">
                <a14:imgProps xmlns:a14="http://schemas.microsoft.com/office/drawing/2010/main">
                  <a14:imgLayer r:embed="rId6">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43178" y="1165004"/>
            <a:ext cx="2762930" cy="715520"/>
          </a:xfrm>
          <a:prstGeom prst="rect">
            <a:avLst/>
          </a:prstGeom>
          <a:ln w="38100">
            <a:solidFill>
              <a:srgbClr val="77DAFF"/>
            </a:solidFill>
            <a:prstDash val="sysDash"/>
          </a:ln>
        </p:spPr>
      </p:pic>
      <p:sp>
        <p:nvSpPr>
          <p:cNvPr id="29" name="TextBox 28"/>
          <p:cNvSpPr txBox="1"/>
          <p:nvPr/>
        </p:nvSpPr>
        <p:spPr>
          <a:xfrm>
            <a:off x="321024" y="5188559"/>
            <a:ext cx="2794622" cy="1061829"/>
          </a:xfrm>
          <a:prstGeom prst="rect">
            <a:avLst/>
          </a:prstGeom>
          <a:noFill/>
        </p:spPr>
        <p:txBody>
          <a:bodyPr wrap="square" rtlCol="0">
            <a:spAutoFit/>
          </a:bodyPr>
          <a:lstStyle/>
          <a:p>
            <a:pPr indent="449263" algn="just"/>
            <a:r>
              <a:rPr lang="ru-RU" sz="1050" dirty="0">
                <a:latin typeface="Open Sans" panose="020B0606030504020204" pitchFamily="34" charset="0"/>
                <a:ea typeface="Open Sans" panose="020B0606030504020204" pitchFamily="34" charset="0"/>
                <a:cs typeface="Open Sans" panose="020B0606030504020204" pitchFamily="34" charset="0"/>
              </a:rPr>
              <a:t>В муниципальный округе много месторождений торфа, (имеются залежи </a:t>
            </a:r>
            <a:r>
              <a:rPr lang="ru-RU" sz="1050" dirty="0" err="1">
                <a:latin typeface="Open Sans" panose="020B0606030504020204" pitchFamily="34" charset="0"/>
                <a:ea typeface="Open Sans" panose="020B0606030504020204" pitchFamily="34" charset="0"/>
                <a:cs typeface="Open Sans" panose="020B0606030504020204" pitchFamily="34" charset="0"/>
              </a:rPr>
              <a:t>легкосплавной</a:t>
            </a:r>
            <a:r>
              <a:rPr lang="ru-RU" sz="1050" dirty="0">
                <a:latin typeface="Open Sans" panose="020B0606030504020204" pitchFamily="34" charset="0"/>
                <a:ea typeface="Open Sans" panose="020B0606030504020204" pitchFamily="34" charset="0"/>
                <a:cs typeface="Open Sans" panose="020B0606030504020204" pitchFamily="34" charset="0"/>
              </a:rPr>
              <a:t> глины, известкового туфа (деревня </a:t>
            </a:r>
            <a:r>
              <a:rPr lang="ru-RU" sz="1050" dirty="0" err="1">
                <a:latin typeface="Open Sans" panose="020B0606030504020204" pitchFamily="34" charset="0"/>
                <a:ea typeface="Open Sans" panose="020B0606030504020204" pitchFamily="34" charset="0"/>
                <a:cs typeface="Open Sans" panose="020B0606030504020204" pitchFamily="34" charset="0"/>
              </a:rPr>
              <a:t>Грачёво</a:t>
            </a:r>
            <a:r>
              <a:rPr lang="ru-RU" sz="1050" dirty="0">
                <a:latin typeface="Open Sans" panose="020B0606030504020204" pitchFamily="34" charset="0"/>
                <a:ea typeface="Open Sans" panose="020B0606030504020204" pitchFamily="34" charset="0"/>
                <a:cs typeface="Open Sans" panose="020B0606030504020204" pitchFamily="34" charset="0"/>
              </a:rPr>
              <a:t>, Носково-2, Багрецы), сапропеля. Также имеются незначительные запасы песчано-гравийного материала.</a:t>
            </a:r>
          </a:p>
        </p:txBody>
      </p:sp>
      <p:sp>
        <p:nvSpPr>
          <p:cNvPr id="30" name="TextBox 29"/>
          <p:cNvSpPr txBox="1"/>
          <p:nvPr/>
        </p:nvSpPr>
        <p:spPr>
          <a:xfrm>
            <a:off x="321024" y="2066007"/>
            <a:ext cx="2785084" cy="1546577"/>
          </a:xfrm>
          <a:prstGeom prst="rect">
            <a:avLst/>
          </a:prstGeom>
          <a:noFill/>
        </p:spPr>
        <p:txBody>
          <a:bodyPr wrap="square" rtlCol="0">
            <a:spAutoFit/>
          </a:bodyPr>
          <a:lstStyle/>
          <a:p>
            <a:pPr indent="538163" algn="just"/>
            <a:r>
              <a:rPr lang="ru-RU" sz="1050" dirty="0" err="1" smtClean="0">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050" dirty="0" smtClean="0">
                <a:latin typeface="Open Sans" panose="020B0606030504020204" pitchFamily="34" charset="0"/>
                <a:ea typeface="Open Sans" panose="020B0606030504020204" pitchFamily="34" charset="0"/>
                <a:cs typeface="Open Sans" panose="020B0606030504020204" pitchFamily="34" charset="0"/>
              </a:rPr>
              <a:t> муниципальный округ расположен на территории Смоленско- </a:t>
            </a:r>
            <a:r>
              <a:rPr lang="ru-RU" sz="1050" dirty="0" err="1" smtClean="0">
                <a:latin typeface="Open Sans" panose="020B0606030504020204" pitchFamily="34" charset="0"/>
                <a:ea typeface="Open Sans" panose="020B0606030504020204" pitchFamily="34" charset="0"/>
                <a:cs typeface="Open Sans" panose="020B0606030504020204" pitchFamily="34" charset="0"/>
              </a:rPr>
              <a:t>Краснинской</a:t>
            </a:r>
            <a:r>
              <a:rPr lang="ru-RU" sz="1050" dirty="0">
                <a:latin typeface="Open Sans" panose="020B0606030504020204" pitchFamily="34" charset="0"/>
                <a:ea typeface="Open Sans" panose="020B0606030504020204" pitchFamily="34" charset="0"/>
                <a:cs typeface="Open Sans" panose="020B0606030504020204" pitchFamily="34" charset="0"/>
              </a:rPr>
              <a:t> возвышенности. Рельеф представлен, в основном, плоскими, слабоволнистыми  равнинами с участками мореных </a:t>
            </a:r>
            <a:r>
              <a:rPr lang="ru-RU" sz="1050" dirty="0" err="1">
                <a:latin typeface="Open Sans" panose="020B0606030504020204" pitchFamily="34" charset="0"/>
                <a:ea typeface="Open Sans" panose="020B0606030504020204" pitchFamily="34" charset="0"/>
                <a:cs typeface="Open Sans" panose="020B0606030504020204" pitchFamily="34" charset="0"/>
              </a:rPr>
              <a:t>всхолмлений</a:t>
            </a:r>
            <a:r>
              <a:rPr lang="ru-RU" sz="1050" dirty="0">
                <a:latin typeface="Open Sans" panose="020B0606030504020204" pitchFamily="34" charset="0"/>
                <a:ea typeface="Open Sans" panose="020B0606030504020204" pitchFamily="34" charset="0"/>
                <a:cs typeface="Open Sans" panose="020B0606030504020204" pitchFamily="34" charset="0"/>
              </a:rPr>
              <a:t>, небольших холмов и ложбин.</a:t>
            </a:r>
          </a:p>
          <a:p>
            <a:pPr indent="538163" algn="just"/>
            <a:endParaRPr lang="ru-RU" sz="1050" dirty="0">
              <a:latin typeface="Open Sans" panose="020B0606030504020204" pitchFamily="34" charset="0"/>
              <a:ea typeface="Open Sans" panose="020B0606030504020204" pitchFamily="34" charset="0"/>
              <a:cs typeface="Open Sans" panose="020B0606030504020204" pitchFamily="34" charset="0"/>
            </a:endParaRPr>
          </a:p>
          <a:p>
            <a:pPr indent="538163" algn="just"/>
            <a:endParaRPr lang="ru-RU" sz="1050" dirty="0">
              <a:latin typeface="Open Sans" panose="020B0606030504020204" pitchFamily="34" charset="0"/>
              <a:ea typeface="Open Sans" panose="020B0606030504020204" pitchFamily="34" charset="0"/>
              <a:cs typeface="Open Sans" panose="020B0606030504020204" pitchFamily="34" charset="0"/>
            </a:endParaRPr>
          </a:p>
        </p:txBody>
      </p:sp>
      <p:sp>
        <p:nvSpPr>
          <p:cNvPr id="31" name="TextBox 30"/>
          <p:cNvSpPr txBox="1"/>
          <p:nvPr/>
        </p:nvSpPr>
        <p:spPr>
          <a:xfrm>
            <a:off x="328509" y="3662142"/>
            <a:ext cx="2763378" cy="738664"/>
          </a:xfrm>
          <a:prstGeom prst="rect">
            <a:avLst/>
          </a:prstGeom>
          <a:noFill/>
        </p:spPr>
        <p:txBody>
          <a:bodyPr wrap="square" rtlCol="0">
            <a:spAutoFit/>
          </a:bodyPr>
          <a:lstStyle/>
          <a:p>
            <a:pPr indent="538163" algn="just"/>
            <a:r>
              <a:rPr lang="ru-RU" sz="1050" dirty="0">
                <a:latin typeface="Open Sans" panose="020B0606030504020204" pitchFamily="34" charset="0"/>
                <a:ea typeface="Open Sans" panose="020B0606030504020204" pitchFamily="34" charset="0"/>
                <a:cs typeface="Open Sans" panose="020B0606030504020204" pitchFamily="34" charset="0"/>
              </a:rPr>
              <a:t> Климат умеренно континентальный со сравнительно теплым летом и умеренно холодной зимой. Наиболее холодный месяц – январь, наиболее теплый – июль.</a:t>
            </a:r>
          </a:p>
        </p:txBody>
      </p:sp>
      <p:sp>
        <p:nvSpPr>
          <p:cNvPr id="32" name="TextBox 31"/>
          <p:cNvSpPr txBox="1"/>
          <p:nvPr/>
        </p:nvSpPr>
        <p:spPr>
          <a:xfrm>
            <a:off x="333489" y="1165004"/>
            <a:ext cx="2772619" cy="577081"/>
          </a:xfrm>
          <a:prstGeom prst="rect">
            <a:avLst/>
          </a:prstGeom>
          <a:noFill/>
        </p:spPr>
        <p:txBody>
          <a:bodyPr wrap="square" rtlCol="0">
            <a:spAutoFit/>
          </a:bodyPr>
          <a:lstStyle/>
          <a:p>
            <a:pPr indent="538163" algn="just"/>
            <a:r>
              <a:rPr lang="ru-RU" sz="1050" dirty="0">
                <a:latin typeface="Open Sans" panose="020B0606030504020204" pitchFamily="34" charset="0"/>
                <a:ea typeface="Open Sans" panose="020B0606030504020204" pitchFamily="34" charset="0"/>
                <a:cs typeface="Open Sans" panose="020B0606030504020204" pitchFamily="34" charset="0"/>
              </a:rPr>
              <a:t>Большая часть территории  муниципальный округа расположена в бассейне реки Вихры.</a:t>
            </a:r>
          </a:p>
        </p:txBody>
      </p:sp>
      <p:pic>
        <p:nvPicPr>
          <p:cNvPr id="33" name="Рисунок 3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8250" y="1948452"/>
            <a:ext cx="346851" cy="333905"/>
          </a:xfrm>
          <a:prstGeom prst="rect">
            <a:avLst/>
          </a:prstGeom>
        </p:spPr>
      </p:pic>
      <p:pic>
        <p:nvPicPr>
          <p:cNvPr id="34" name="Рисунок 3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9068" y="983769"/>
            <a:ext cx="385217" cy="385217"/>
          </a:xfrm>
          <a:prstGeom prst="rect">
            <a:avLst/>
          </a:prstGeom>
        </p:spPr>
      </p:pic>
      <p:pic>
        <p:nvPicPr>
          <p:cNvPr id="35" name="Рисунок 3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8426" y="3486095"/>
            <a:ext cx="385217" cy="407341"/>
          </a:xfrm>
          <a:prstGeom prst="rect">
            <a:avLst/>
          </a:prstGeom>
        </p:spPr>
      </p:pic>
      <p:pic>
        <p:nvPicPr>
          <p:cNvPr id="36" name="Рисунок 3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06469" y="4606814"/>
            <a:ext cx="377130" cy="391145"/>
          </a:xfrm>
          <a:prstGeom prst="rect">
            <a:avLst/>
          </a:prstGeom>
        </p:spPr>
      </p:pic>
      <p:sp>
        <p:nvSpPr>
          <p:cNvPr id="21" name="TextBox 20"/>
          <p:cNvSpPr txBox="1"/>
          <p:nvPr/>
        </p:nvSpPr>
        <p:spPr>
          <a:xfrm>
            <a:off x="979601" y="83868"/>
            <a:ext cx="1461194" cy="938719"/>
          </a:xfrm>
          <a:prstGeom prst="rect">
            <a:avLst/>
          </a:prstGeom>
          <a:noFill/>
        </p:spPr>
        <p:txBody>
          <a:bodyPr wrap="square" rtlCol="0">
            <a:spAutoFit/>
          </a:bodyPr>
          <a:lstStyle/>
          <a:p>
            <a:pPr lvl="0"/>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 </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22" name="Рисунок 21"/>
          <p:cNvPicPr>
            <a:picLocks noChangeAspect="1"/>
          </p:cNvPicPr>
          <p:nvPr/>
        </p:nvPicPr>
        <p:blipFill>
          <a:blip r:embed="rId13"/>
          <a:stretch>
            <a:fillRect/>
          </a:stretch>
        </p:blipFill>
        <p:spPr>
          <a:xfrm>
            <a:off x="219455" y="83868"/>
            <a:ext cx="737118" cy="912826"/>
          </a:xfrm>
          <a:prstGeom prst="rect">
            <a:avLst/>
          </a:prstGeom>
        </p:spPr>
      </p:pic>
      <p:pic>
        <p:nvPicPr>
          <p:cNvPr id="4" name="Рисунок 3">
            <a:extLst>
              <a:ext uri="{FF2B5EF4-FFF2-40B4-BE49-F238E27FC236}">
                <a16:creationId xmlns:a16="http://schemas.microsoft.com/office/drawing/2014/main" id="{F3F99CD2-4ADB-406A-F31F-B5FD5BA7879F}"/>
              </a:ext>
            </a:extLst>
          </p:cNvPr>
          <p:cNvPicPr>
            <a:picLocks noChangeAspect="1"/>
          </p:cNvPicPr>
          <p:nvPr/>
        </p:nvPicPr>
        <p:blipFill>
          <a:blip r:embed="rId14"/>
          <a:stretch>
            <a:fillRect/>
          </a:stretch>
        </p:blipFill>
        <p:spPr>
          <a:xfrm>
            <a:off x="0" y="6657723"/>
            <a:ext cx="2799495" cy="901689"/>
          </a:xfrm>
          <a:prstGeom prst="rect">
            <a:avLst/>
          </a:prstGeom>
        </p:spPr>
      </p:pic>
      <p:pic>
        <p:nvPicPr>
          <p:cNvPr id="3" name="Рисунок 2"/>
          <p:cNvPicPr>
            <a:picLocks noChangeAspect="1"/>
          </p:cNvPicPr>
          <p:nvPr/>
        </p:nvPicPr>
        <p:blipFill>
          <a:blip r:embed="rId15"/>
          <a:stretch>
            <a:fillRect/>
          </a:stretch>
        </p:blipFill>
        <p:spPr>
          <a:xfrm>
            <a:off x="3183038" y="981157"/>
            <a:ext cx="4282633" cy="2977385"/>
          </a:xfrm>
          <a:prstGeom prst="rect">
            <a:avLst/>
          </a:prstGeom>
        </p:spPr>
      </p:pic>
    </p:spTree>
    <p:extLst>
      <p:ext uri="{BB962C8B-B14F-4D97-AF65-F5344CB8AC3E}">
        <p14:creationId xmlns:p14="http://schemas.microsoft.com/office/powerpoint/2010/main" val="42356422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Рисунок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1835" y="2607657"/>
            <a:ext cx="1008046" cy="1022679"/>
          </a:xfrm>
          <a:prstGeom prst="rect">
            <a:avLst/>
          </a:prstGeom>
        </p:spPr>
      </p:pic>
      <p:pic>
        <p:nvPicPr>
          <p:cNvPr id="79" name="Рисунок 78"/>
          <p:cNvPicPr>
            <a:picLocks noChangeAspect="1"/>
          </p:cNvPicPr>
          <p:nvPr/>
        </p:nvPicPr>
        <p:blipFill>
          <a:blip r:embed="rId4"/>
          <a:stretch>
            <a:fillRect/>
          </a:stretch>
        </p:blipFill>
        <p:spPr>
          <a:xfrm>
            <a:off x="2540935" y="156237"/>
            <a:ext cx="4950234" cy="768091"/>
          </a:xfrm>
          <a:prstGeom prst="rect">
            <a:avLst/>
          </a:prstGeom>
        </p:spPr>
      </p:pic>
      <p:pic>
        <p:nvPicPr>
          <p:cNvPr id="80" name="Рисунок 79"/>
          <p:cNvPicPr>
            <a:picLocks noChangeAspect="1"/>
          </p:cNvPicPr>
          <p:nvPr/>
        </p:nvPicPr>
        <p:blipFill>
          <a:blip r:embed="rId5" cstate="print">
            <a:lum bright="70000" contrast="-70000"/>
            <a:extLst>
              <a:ext uri="{BEBA8EAE-BF5A-486C-A8C5-ECC9F3942E4B}">
                <a14:imgProps xmlns:a14="http://schemas.microsoft.com/office/drawing/2010/main">
                  <a14:imgLayer r:embed="rId6">
                    <a14:imgEffect>
                      <a14:colorTemperature colorTemp="4700"/>
                    </a14:imgEffect>
                    <a14:imgEffect>
                      <a14:saturation sat="33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1151926"/>
            <a:ext cx="2296633" cy="1368007"/>
          </a:xfrm>
          <a:prstGeom prst="rect">
            <a:avLst/>
          </a:prstGeom>
        </p:spPr>
      </p:pic>
      <p:sp>
        <p:nvSpPr>
          <p:cNvPr id="83" name="TextBox 82"/>
          <p:cNvSpPr txBox="1"/>
          <p:nvPr/>
        </p:nvSpPr>
        <p:spPr>
          <a:xfrm>
            <a:off x="2683054" y="184040"/>
            <a:ext cx="4781435" cy="707886"/>
          </a:xfrm>
          <a:prstGeom prst="rect">
            <a:avLst/>
          </a:prstGeom>
          <a:noFill/>
        </p:spPr>
        <p:txBody>
          <a:bodyPr wrap="square" rtlCol="0">
            <a:spAutoFit/>
          </a:bodyPr>
          <a:lstStyle/>
          <a:p>
            <a:pPr algn="ctr"/>
            <a:r>
              <a:rPr lang="ru-RU" sz="2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Социально-экономическое </a:t>
            </a:r>
          </a:p>
          <a:p>
            <a:pPr algn="ctr"/>
            <a:r>
              <a:rPr lang="ru-RU" sz="2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развитие</a:t>
            </a:r>
          </a:p>
        </p:txBody>
      </p:sp>
      <p:sp>
        <p:nvSpPr>
          <p:cNvPr id="84" name="TextBox 83"/>
          <p:cNvSpPr txBox="1"/>
          <p:nvPr/>
        </p:nvSpPr>
        <p:spPr>
          <a:xfrm>
            <a:off x="7248371" y="7190343"/>
            <a:ext cx="311304"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6</a:t>
            </a:r>
          </a:p>
        </p:txBody>
      </p:sp>
      <p:sp>
        <p:nvSpPr>
          <p:cNvPr id="85" name="TextBox 84"/>
          <p:cNvSpPr txBox="1"/>
          <p:nvPr/>
        </p:nvSpPr>
        <p:spPr>
          <a:xfrm>
            <a:off x="16672" y="1278285"/>
            <a:ext cx="2263287" cy="1107996"/>
          </a:xfrm>
          <a:prstGeom prst="rect">
            <a:avLst/>
          </a:prstGeom>
          <a:noFill/>
        </p:spPr>
        <p:txBody>
          <a:bodyPr wrap="square" rtlCol="0">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Среднемесячная </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заработная </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плата </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работников</a:t>
            </a:r>
          </a:p>
        </p:txBody>
      </p:sp>
      <p:sp>
        <p:nvSpPr>
          <p:cNvPr id="88" name="TextBox 87"/>
          <p:cNvSpPr txBox="1"/>
          <p:nvPr/>
        </p:nvSpPr>
        <p:spPr>
          <a:xfrm>
            <a:off x="1437420" y="2688543"/>
            <a:ext cx="735586" cy="369332"/>
          </a:xfrm>
          <a:prstGeom prst="rect">
            <a:avLst/>
          </a:prstGeom>
          <a:noFill/>
        </p:spPr>
        <p:txBody>
          <a:bodyPr wrap="none" rtlCol="0">
            <a:spAutoFit/>
          </a:bodyPr>
          <a:lstStyle/>
          <a:p>
            <a:r>
              <a:rPr lang="ru-RU" dirty="0" smtClean="0">
                <a:latin typeface="Open Sans" panose="020B0606030504020204" pitchFamily="34" charset="0"/>
                <a:ea typeface="Open Sans" panose="020B0606030504020204" pitchFamily="34" charset="0"/>
                <a:cs typeface="Open Sans" panose="020B0606030504020204" pitchFamily="34" charset="0"/>
              </a:rPr>
              <a:t>74,0%</a:t>
            </a:r>
            <a:endParaRPr lang="ru-RU" dirty="0">
              <a:latin typeface="Open Sans" panose="020B0606030504020204" pitchFamily="34" charset="0"/>
              <a:ea typeface="Open Sans" panose="020B0606030504020204" pitchFamily="34" charset="0"/>
              <a:cs typeface="Open Sans" panose="020B0606030504020204" pitchFamily="34" charset="0"/>
            </a:endParaRPr>
          </a:p>
        </p:txBody>
      </p:sp>
      <p:sp>
        <p:nvSpPr>
          <p:cNvPr id="89" name="TextBox 88"/>
          <p:cNvSpPr txBox="1"/>
          <p:nvPr/>
        </p:nvSpPr>
        <p:spPr>
          <a:xfrm>
            <a:off x="1346764" y="2941908"/>
            <a:ext cx="1029797" cy="577081"/>
          </a:xfrm>
          <a:prstGeom prst="rect">
            <a:avLst/>
          </a:prstGeom>
          <a:noFill/>
        </p:spPr>
        <p:txBody>
          <a:bodyPr wrap="square" rtlCol="0">
            <a:spAutoFit/>
          </a:bodyPr>
          <a:lstStyle/>
          <a:p>
            <a:pPr algn="ctr"/>
            <a:r>
              <a:rPr lang="ru-RU" sz="1050" dirty="0">
                <a:latin typeface="Open Sans" panose="020B0606030504020204" pitchFamily="34" charset="0"/>
                <a:ea typeface="Open Sans" panose="020B0606030504020204" pitchFamily="34" charset="0"/>
                <a:cs typeface="Open Sans" panose="020B0606030504020204" pitchFamily="34" charset="0"/>
              </a:rPr>
              <a:t>к средне-</a:t>
            </a:r>
          </a:p>
          <a:p>
            <a:pPr algn="ctr"/>
            <a:r>
              <a:rPr lang="ru-RU" sz="1050" dirty="0">
                <a:latin typeface="Open Sans" panose="020B0606030504020204" pitchFamily="34" charset="0"/>
                <a:ea typeface="Open Sans" panose="020B0606030504020204" pitchFamily="34" charset="0"/>
                <a:cs typeface="Open Sans" panose="020B0606030504020204" pitchFamily="34" charset="0"/>
              </a:rPr>
              <a:t>областному</a:t>
            </a:r>
          </a:p>
          <a:p>
            <a:pPr algn="ctr"/>
            <a:r>
              <a:rPr lang="ru-RU" sz="1050" dirty="0">
                <a:latin typeface="Open Sans" panose="020B0606030504020204" pitchFamily="34" charset="0"/>
                <a:ea typeface="Open Sans" panose="020B0606030504020204" pitchFamily="34" charset="0"/>
                <a:cs typeface="Open Sans" panose="020B0606030504020204" pitchFamily="34" charset="0"/>
              </a:rPr>
              <a:t>уровню</a:t>
            </a:r>
          </a:p>
        </p:txBody>
      </p:sp>
      <p:sp>
        <p:nvSpPr>
          <p:cNvPr id="94" name="TextBox 93"/>
          <p:cNvSpPr txBox="1"/>
          <p:nvPr/>
        </p:nvSpPr>
        <p:spPr>
          <a:xfrm>
            <a:off x="156765" y="2722232"/>
            <a:ext cx="1013419" cy="800219"/>
          </a:xfrm>
          <a:prstGeom prst="rect">
            <a:avLst/>
          </a:prstGeom>
          <a:noFill/>
        </p:spPr>
        <p:txBody>
          <a:bodyPr wrap="none" rtlCol="0">
            <a:spAutoFit/>
          </a:bodyPr>
          <a:lstStyle/>
          <a:p>
            <a:pPr algn="ctr"/>
            <a:r>
              <a:rPr lang="ru-RU" sz="2800" b="1" dirty="0">
                <a:solidFill>
                  <a:schemeClr val="tx2"/>
                </a:solidFill>
                <a:latin typeface="Open Sans Semibold" panose="020B0706030804020204" pitchFamily="34" charset="0"/>
                <a:ea typeface="Open Sans Semibold" panose="020B0706030804020204" pitchFamily="34" charset="0"/>
                <a:cs typeface="Open Sans Semibold" panose="020B0706030804020204" pitchFamily="34" charset="0"/>
              </a:rPr>
              <a:t>50,66</a:t>
            </a:r>
          </a:p>
          <a:p>
            <a:pPr algn="ctr"/>
            <a:r>
              <a:rPr lang="ru-RU" dirty="0" smtClean="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тыс</a:t>
            </a:r>
            <a:r>
              <a:rPr lang="ru-RU" dirty="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 руб.</a:t>
            </a:r>
            <a:r>
              <a:rPr lang="ru-RU" b="1" dirty="0">
                <a:latin typeface="Open Sans Semibold" panose="020B0706030804020204" pitchFamily="34" charset="0"/>
                <a:ea typeface="Open Sans Semibold" panose="020B0706030804020204" pitchFamily="34" charset="0"/>
                <a:cs typeface="Open Sans Semibold" panose="020B0706030804020204" pitchFamily="34" charset="0"/>
              </a:rPr>
              <a:t> </a:t>
            </a:r>
            <a:endParaRPr lang="ru-RU" sz="1050" dirty="0">
              <a:latin typeface="Open Sans" panose="020B0606030504020204" pitchFamily="34" charset="0"/>
              <a:ea typeface="Open Sans" panose="020B0606030504020204" pitchFamily="34" charset="0"/>
              <a:cs typeface="Open Sans" panose="020B0606030504020204" pitchFamily="34" charset="0"/>
            </a:endParaRPr>
          </a:p>
        </p:txBody>
      </p:sp>
      <p:pic>
        <p:nvPicPr>
          <p:cNvPr id="97" name="Рисунок 96"/>
          <p:cNvPicPr>
            <a:picLocks noChangeAspect="1"/>
          </p:cNvPicPr>
          <p:nvPr/>
        </p:nvPicPr>
        <p:blipFill>
          <a:blip r:embed="rId7" cstate="print">
            <a:lum bright="70000" contrast="-70000"/>
            <a:extLst>
              <a:ext uri="{BEBA8EAE-BF5A-486C-A8C5-ECC9F3942E4B}">
                <a14:imgProps xmlns:a14="http://schemas.microsoft.com/office/drawing/2010/main">
                  <a14:imgLayer r:embed="rId6">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33905" y="4025931"/>
            <a:ext cx="2207030" cy="2443371"/>
          </a:xfrm>
          <a:prstGeom prst="rect">
            <a:avLst/>
          </a:prstGeom>
        </p:spPr>
      </p:pic>
      <p:pic>
        <p:nvPicPr>
          <p:cNvPr id="98" name="Рисунок 97"/>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97038" y="4311163"/>
            <a:ext cx="807987" cy="806409"/>
          </a:xfrm>
          <a:prstGeom prst="rect">
            <a:avLst/>
          </a:prstGeom>
        </p:spPr>
      </p:pic>
      <p:sp>
        <p:nvSpPr>
          <p:cNvPr id="100" name="TextBox 99"/>
          <p:cNvSpPr txBox="1"/>
          <p:nvPr/>
        </p:nvSpPr>
        <p:spPr>
          <a:xfrm>
            <a:off x="1221488" y="4131703"/>
            <a:ext cx="1226746" cy="461665"/>
          </a:xfrm>
          <a:prstGeom prst="rect">
            <a:avLst/>
          </a:prstGeom>
          <a:noFill/>
        </p:spPr>
        <p:txBody>
          <a:bodyPr wrap="non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Уровень </a:t>
            </a:r>
          </a:p>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безработицы</a:t>
            </a:r>
          </a:p>
        </p:txBody>
      </p:sp>
      <p:sp>
        <p:nvSpPr>
          <p:cNvPr id="101" name="TextBox 100"/>
          <p:cNvSpPr txBox="1"/>
          <p:nvPr/>
        </p:nvSpPr>
        <p:spPr>
          <a:xfrm>
            <a:off x="711922" y="5164081"/>
            <a:ext cx="1517146" cy="646331"/>
          </a:xfrm>
          <a:prstGeom prst="rect">
            <a:avLst/>
          </a:prstGeom>
          <a:noFill/>
        </p:spPr>
        <p:txBody>
          <a:bodyPr wrap="non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Численность </a:t>
            </a:r>
          </a:p>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трудоспособного</a:t>
            </a:r>
          </a:p>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населения</a:t>
            </a:r>
          </a:p>
        </p:txBody>
      </p:sp>
      <p:sp>
        <p:nvSpPr>
          <p:cNvPr id="104" name="TextBox 103"/>
          <p:cNvSpPr txBox="1"/>
          <p:nvPr/>
        </p:nvSpPr>
        <p:spPr>
          <a:xfrm>
            <a:off x="587610" y="5747548"/>
            <a:ext cx="1573701" cy="400110"/>
          </a:xfrm>
          <a:prstGeom prst="rect">
            <a:avLst/>
          </a:prstGeom>
          <a:noFill/>
        </p:spPr>
        <p:txBody>
          <a:bodyPr wrap="none" rtlCol="0">
            <a:spAutoFit/>
          </a:bodyPr>
          <a:lstStyle/>
          <a:p>
            <a:r>
              <a:rPr lang="ru-RU" sz="2000" b="1" dirty="0" smtClean="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3981 тыс</a:t>
            </a:r>
            <a:r>
              <a:rPr lang="ru-RU" sz="2000" b="1" dirty="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 чел.</a:t>
            </a:r>
          </a:p>
        </p:txBody>
      </p:sp>
      <p:pic>
        <p:nvPicPr>
          <p:cNvPr id="124" name="Рисунок 123"/>
          <p:cNvPicPr>
            <a:picLocks noChangeAspect="1"/>
          </p:cNvPicPr>
          <p:nvPr/>
        </p:nvPicPr>
        <p:blipFill>
          <a:blip r:embed="rId10" cstate="print">
            <a:lum bright="70000" contrast="-70000"/>
            <a:extLst>
              <a:ext uri="{28A0092B-C50C-407E-A947-70E740481C1C}">
                <a14:useLocalDpi xmlns:a14="http://schemas.microsoft.com/office/drawing/2010/main" val="0"/>
              </a:ext>
            </a:extLst>
          </a:blip>
          <a:stretch>
            <a:fillRect/>
          </a:stretch>
        </p:blipFill>
        <p:spPr>
          <a:xfrm rot="5400000">
            <a:off x="1024682" y="2947227"/>
            <a:ext cx="393612" cy="191262"/>
          </a:xfrm>
          <a:prstGeom prst="rect">
            <a:avLst/>
          </a:prstGeom>
        </p:spPr>
      </p:pic>
      <p:pic>
        <p:nvPicPr>
          <p:cNvPr id="37" name="Рисунок 36"/>
          <p:cNvPicPr>
            <a:picLocks noChangeAspect="1"/>
          </p:cNvPicPr>
          <p:nvPr/>
        </p:nvPicPr>
        <p:blipFill>
          <a:blip r:embed="rId7" cstate="print">
            <a:lum bright="70000" contrast="-70000"/>
            <a:extLst>
              <a:ext uri="{BEBA8EAE-BF5A-486C-A8C5-ECC9F3942E4B}">
                <a14:imgProps xmlns:a14="http://schemas.microsoft.com/office/drawing/2010/main">
                  <a14:imgLayer r:embed="rId6">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456250" y="1185387"/>
            <a:ext cx="2668401" cy="1360712"/>
          </a:xfrm>
          <a:prstGeom prst="rect">
            <a:avLst/>
          </a:prstGeom>
        </p:spPr>
      </p:pic>
      <p:sp>
        <p:nvSpPr>
          <p:cNvPr id="3" name="Прямоугольник 2"/>
          <p:cNvSpPr/>
          <p:nvPr/>
        </p:nvSpPr>
        <p:spPr>
          <a:xfrm>
            <a:off x="2464371" y="1317161"/>
            <a:ext cx="2703788" cy="1092607"/>
          </a:xfrm>
          <a:prstGeom prst="rect">
            <a:avLst/>
          </a:prstGeom>
        </p:spPr>
        <p:txBody>
          <a:bodyPr wrap="square">
            <a:spAutoFit/>
          </a:bodyPr>
          <a:lstStyle/>
          <a:p>
            <a:pPr algn="ctr"/>
            <a:r>
              <a:rPr lang="ru-RU" sz="13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Объем отгруженных товаров собственного производства, выполненных работ и услуг по всем видам экономической деятельности</a:t>
            </a:r>
            <a:endParaRPr lang="ru-RU" sz="13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9" name="TextBox 38"/>
          <p:cNvSpPr txBox="1"/>
          <p:nvPr/>
        </p:nvSpPr>
        <p:spPr>
          <a:xfrm>
            <a:off x="2499469" y="2840518"/>
            <a:ext cx="2591587" cy="523220"/>
          </a:xfrm>
          <a:prstGeom prst="rect">
            <a:avLst/>
          </a:prstGeom>
          <a:noFill/>
        </p:spPr>
        <p:txBody>
          <a:bodyPr wrap="square" rtlCol="0">
            <a:spAutoFit/>
          </a:bodyPr>
          <a:lstStyle/>
          <a:p>
            <a:pPr algn="ctr"/>
            <a:r>
              <a:rPr lang="ru-RU" sz="2800" b="1" dirty="0" smtClean="0">
                <a:solidFill>
                  <a:schemeClr val="tx2"/>
                </a:solidFill>
                <a:latin typeface="Open Sans" panose="020B0606030504020204" pitchFamily="34" charset="0"/>
                <a:ea typeface="Open Sans" panose="020B0606030504020204" pitchFamily="34" charset="0"/>
                <a:cs typeface="Open Sans" panose="020B0606030504020204" pitchFamily="34" charset="0"/>
              </a:rPr>
              <a:t>0,00 </a:t>
            </a:r>
            <a:r>
              <a:rPr lang="ru-RU" sz="1050" dirty="0" smtClean="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a:t>
            </a:r>
            <a:endParaRPr lang="ru-RU" sz="1050" dirty="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0" name="Рисунок 39"/>
          <p:cNvPicPr>
            <a:picLocks noChangeAspect="1"/>
          </p:cNvPicPr>
          <p:nvPr/>
        </p:nvPicPr>
        <p:blipFill>
          <a:blip r:embed="rId5" cstate="print">
            <a:lum bright="70000" contrast="-70000"/>
            <a:extLst>
              <a:ext uri="{BEBA8EAE-BF5A-486C-A8C5-ECC9F3942E4B}">
                <a14:imgProps xmlns:a14="http://schemas.microsoft.com/office/drawing/2010/main">
                  <a14:imgLayer r:embed="rId6">
                    <a14:imgEffect>
                      <a14:colorTemperature colorTemp="4700"/>
                    </a14:imgEffect>
                    <a14:imgEffect>
                      <a14:saturation sat="33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211666" y="1179462"/>
            <a:ext cx="2296633" cy="1368007"/>
          </a:xfrm>
          <a:prstGeom prst="rect">
            <a:avLst/>
          </a:prstGeom>
        </p:spPr>
      </p:pic>
      <p:sp>
        <p:nvSpPr>
          <p:cNvPr id="41" name="TextBox 40"/>
          <p:cNvSpPr txBox="1"/>
          <p:nvPr/>
        </p:nvSpPr>
        <p:spPr>
          <a:xfrm>
            <a:off x="5111508" y="2759803"/>
            <a:ext cx="1164554" cy="738664"/>
          </a:xfrm>
          <a:prstGeom prst="rect">
            <a:avLst/>
          </a:prstGeom>
          <a:noFill/>
        </p:spPr>
        <p:txBody>
          <a:bodyPr wrap="square" rtlCol="0">
            <a:spAutoFit/>
          </a:bodyPr>
          <a:lstStyle/>
          <a:p>
            <a:pPr algn="ctr"/>
            <a:r>
              <a:rPr lang="ru-RU" sz="2800" b="1" dirty="0" smtClean="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1472,8</a:t>
            </a:r>
            <a:r>
              <a:rPr lang="ru-RU" sz="1400" b="1" dirty="0" smtClean="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млн</a:t>
            </a:r>
            <a:r>
              <a:rPr lang="ru-RU" sz="1400" b="1" dirty="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 руб.</a:t>
            </a:r>
          </a:p>
        </p:txBody>
      </p:sp>
      <p:sp>
        <p:nvSpPr>
          <p:cNvPr id="42" name="TextBox 41"/>
          <p:cNvSpPr txBox="1"/>
          <p:nvPr/>
        </p:nvSpPr>
        <p:spPr>
          <a:xfrm>
            <a:off x="5228793" y="1368780"/>
            <a:ext cx="2262377" cy="923330"/>
          </a:xfrm>
          <a:prstGeom prst="rect">
            <a:avLst/>
          </a:prstGeom>
          <a:noFill/>
        </p:spPr>
        <p:txBody>
          <a:bodyPr wrap="square" rtlCol="0">
            <a:spAutoFit/>
          </a:bodyPr>
          <a:lstStyle/>
          <a:p>
            <a:pPr algn="ct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Оборот</a:t>
            </a:r>
          </a:p>
          <a:p>
            <a:pPr algn="ct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розничной</a:t>
            </a:r>
          </a:p>
          <a:p>
            <a:pPr algn="ct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торговли</a:t>
            </a:r>
          </a:p>
        </p:txBody>
      </p:sp>
      <p:sp>
        <p:nvSpPr>
          <p:cNvPr id="38" name="TextBox 37"/>
          <p:cNvSpPr txBox="1"/>
          <p:nvPr/>
        </p:nvSpPr>
        <p:spPr>
          <a:xfrm>
            <a:off x="956573" y="88560"/>
            <a:ext cx="1419988" cy="938719"/>
          </a:xfrm>
          <a:prstGeom prst="rect">
            <a:avLst/>
          </a:prstGeom>
          <a:noFill/>
        </p:spPr>
        <p:txBody>
          <a:bodyPr wrap="square" rtlCol="0">
            <a:spAutoFit/>
          </a:bodyPr>
          <a:lstStyle/>
          <a:p>
            <a:pPr lvl="0"/>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 </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43" name="Рисунок 42"/>
          <p:cNvPicPr>
            <a:picLocks noChangeAspect="1"/>
          </p:cNvPicPr>
          <p:nvPr/>
        </p:nvPicPr>
        <p:blipFill>
          <a:blip r:embed="rId11"/>
          <a:stretch>
            <a:fillRect/>
          </a:stretch>
        </p:blipFill>
        <p:spPr>
          <a:xfrm>
            <a:off x="219455" y="83868"/>
            <a:ext cx="737118" cy="912826"/>
          </a:xfrm>
          <a:prstGeom prst="rect">
            <a:avLst/>
          </a:prstGeom>
        </p:spPr>
      </p:pic>
      <p:pic>
        <p:nvPicPr>
          <p:cNvPr id="2" name="Рисунок 1"/>
          <p:cNvPicPr>
            <a:picLocks noChangeAspect="1"/>
          </p:cNvPicPr>
          <p:nvPr/>
        </p:nvPicPr>
        <p:blipFill>
          <a:blip r:embed="rId12"/>
          <a:stretch>
            <a:fillRect/>
          </a:stretch>
        </p:blipFill>
        <p:spPr>
          <a:xfrm>
            <a:off x="6458562" y="2598021"/>
            <a:ext cx="1005927" cy="1024217"/>
          </a:xfrm>
          <a:prstGeom prst="rect">
            <a:avLst/>
          </a:prstGeom>
        </p:spPr>
      </p:pic>
      <p:pic>
        <p:nvPicPr>
          <p:cNvPr id="4" name="Рисунок 3"/>
          <p:cNvPicPr>
            <a:picLocks noChangeAspect="1"/>
          </p:cNvPicPr>
          <p:nvPr/>
        </p:nvPicPr>
        <p:blipFill>
          <a:blip r:embed="rId13"/>
          <a:stretch>
            <a:fillRect/>
          </a:stretch>
        </p:blipFill>
        <p:spPr>
          <a:xfrm>
            <a:off x="6228113" y="2905889"/>
            <a:ext cx="188992" cy="390178"/>
          </a:xfrm>
          <a:prstGeom prst="rect">
            <a:avLst/>
          </a:prstGeom>
        </p:spPr>
      </p:pic>
      <p:sp>
        <p:nvSpPr>
          <p:cNvPr id="44" name="TextBox 43"/>
          <p:cNvSpPr txBox="1"/>
          <p:nvPr/>
        </p:nvSpPr>
        <p:spPr>
          <a:xfrm>
            <a:off x="6485242" y="2749664"/>
            <a:ext cx="959342" cy="369332"/>
          </a:xfrm>
          <a:prstGeom prst="rect">
            <a:avLst/>
          </a:prstGeom>
          <a:noFill/>
        </p:spPr>
        <p:txBody>
          <a:bodyPr wrap="square" rtlCol="0">
            <a:spAutoFit/>
          </a:bodyPr>
          <a:lstStyle/>
          <a:p>
            <a:r>
              <a:rPr lang="ru-RU" dirty="0" smtClean="0">
                <a:latin typeface="Open Sans" panose="020B0606030504020204" pitchFamily="34" charset="0"/>
                <a:ea typeface="Open Sans" panose="020B0606030504020204" pitchFamily="34" charset="0"/>
                <a:cs typeface="Open Sans" panose="020B0606030504020204" pitchFamily="34" charset="0"/>
              </a:rPr>
              <a:t>111,8%</a:t>
            </a:r>
            <a:endParaRPr lang="ru-RU" dirty="0">
              <a:latin typeface="Open Sans" panose="020B0606030504020204" pitchFamily="34" charset="0"/>
              <a:ea typeface="Open Sans" panose="020B0606030504020204" pitchFamily="34" charset="0"/>
              <a:cs typeface="Open Sans" panose="020B0606030504020204" pitchFamily="34" charset="0"/>
            </a:endParaRPr>
          </a:p>
        </p:txBody>
      </p:sp>
      <p:sp>
        <p:nvSpPr>
          <p:cNvPr id="45" name="TextBox 44"/>
          <p:cNvSpPr txBox="1"/>
          <p:nvPr/>
        </p:nvSpPr>
        <p:spPr>
          <a:xfrm>
            <a:off x="6485242" y="3034732"/>
            <a:ext cx="1005927" cy="415498"/>
          </a:xfrm>
          <a:prstGeom prst="rect">
            <a:avLst/>
          </a:prstGeom>
          <a:noFill/>
        </p:spPr>
        <p:txBody>
          <a:bodyPr wrap="square" rtlCol="0">
            <a:spAutoFit/>
          </a:bodyPr>
          <a:lstStyle/>
          <a:p>
            <a:pPr algn="ctr"/>
            <a:r>
              <a:rPr lang="ru-RU" sz="1050" dirty="0">
                <a:latin typeface="Open Sans" panose="020B0606030504020204" pitchFamily="34" charset="0"/>
                <a:ea typeface="Open Sans" panose="020B0606030504020204" pitchFamily="34" charset="0"/>
                <a:cs typeface="Open Sans" panose="020B0606030504020204" pitchFamily="34" charset="0"/>
              </a:rPr>
              <a:t>к уровню к 2023 года</a:t>
            </a:r>
          </a:p>
        </p:txBody>
      </p:sp>
      <p:sp>
        <p:nvSpPr>
          <p:cNvPr id="5" name="Прямоугольник 4"/>
          <p:cNvSpPr/>
          <p:nvPr/>
        </p:nvSpPr>
        <p:spPr>
          <a:xfrm>
            <a:off x="1342041" y="4626780"/>
            <a:ext cx="862737" cy="400110"/>
          </a:xfrm>
          <a:prstGeom prst="rect">
            <a:avLst/>
          </a:prstGeom>
        </p:spPr>
        <p:txBody>
          <a:bodyPr wrap="none">
            <a:spAutoFit/>
          </a:bodyPr>
          <a:lstStyle/>
          <a:p>
            <a:r>
              <a:rPr lang="ru-RU" sz="2000" b="1" dirty="0" smtClean="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0,82 </a:t>
            </a:r>
            <a:r>
              <a:rPr lang="ru-RU" sz="2000" b="1" dirty="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57" name="TextBox 56"/>
          <p:cNvSpPr txBox="1"/>
          <p:nvPr/>
        </p:nvSpPr>
        <p:spPr>
          <a:xfrm>
            <a:off x="3009275" y="4073280"/>
            <a:ext cx="2859437" cy="369332"/>
          </a:xfrm>
          <a:prstGeom prst="rect">
            <a:avLst/>
          </a:prstGeom>
          <a:noFill/>
        </p:spPr>
        <p:txBody>
          <a:bodyPr wrap="none" rtlCol="0">
            <a:spAutoFit/>
          </a:bodyPr>
          <a:lstStyle/>
          <a:p>
            <a:r>
              <a:rPr lang="ru-RU" dirty="0">
                <a:solidFill>
                  <a:srgbClr val="59C0D5"/>
                </a:solidFill>
                <a:latin typeface="Open Sans Semibold" panose="020B0706030804020204" pitchFamily="34" charset="0"/>
                <a:ea typeface="Open Sans Semibold" panose="020B0706030804020204" pitchFamily="34" charset="0"/>
                <a:cs typeface="Open Sans Semibold" panose="020B0706030804020204" pitchFamily="34" charset="0"/>
              </a:rPr>
              <a:t>Динамика отчислений</a:t>
            </a:r>
          </a:p>
        </p:txBody>
      </p:sp>
      <p:pic>
        <p:nvPicPr>
          <p:cNvPr id="58" name="Рисунок 57"/>
          <p:cNvPicPr>
            <a:picLocks noChangeAspect="1"/>
          </p:cNvPicPr>
          <p:nvPr/>
        </p:nvPicPr>
        <p:blipFill>
          <a:blip r:embed="rId4"/>
          <a:stretch>
            <a:fillRect/>
          </a:stretch>
        </p:blipFill>
        <p:spPr>
          <a:xfrm>
            <a:off x="2861939" y="4454861"/>
            <a:ext cx="3891673" cy="50016"/>
          </a:xfrm>
          <a:prstGeom prst="rect">
            <a:avLst/>
          </a:prstGeom>
        </p:spPr>
      </p:pic>
      <p:pic>
        <p:nvPicPr>
          <p:cNvPr id="59" name="Рисунок 58"/>
          <p:cNvPicPr>
            <a:picLocks noChangeAspect="1"/>
          </p:cNvPicPr>
          <p:nvPr/>
        </p:nvPicPr>
        <p:blipFill>
          <a:blip r:embed="rId14" cstate="print">
            <a:duotone>
              <a:prstClr val="black"/>
              <a:schemeClr val="accent6">
                <a:tint val="45000"/>
                <a:satMod val="400000"/>
              </a:schemeClr>
            </a:duotone>
            <a:extLst>
              <a:ext uri="{BEBA8EAE-BF5A-486C-A8C5-ECC9F3942E4B}">
                <a14:imgProps xmlns:a14="http://schemas.microsoft.com/office/drawing/2010/main">
                  <a14:imgLayer r:embed="rId15">
                    <a14:imgEffect>
                      <a14:colorTemperature colorTemp="53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4157192" y="4614085"/>
            <a:ext cx="1320601" cy="326704"/>
          </a:xfrm>
          <a:prstGeom prst="rect">
            <a:avLst/>
          </a:prstGeom>
        </p:spPr>
      </p:pic>
      <p:sp>
        <p:nvSpPr>
          <p:cNvPr id="60" name="TextBox 59"/>
          <p:cNvSpPr txBox="1"/>
          <p:nvPr/>
        </p:nvSpPr>
        <p:spPr>
          <a:xfrm>
            <a:off x="4223185" y="4596865"/>
            <a:ext cx="1254608" cy="338554"/>
          </a:xfrm>
          <a:prstGeom prst="rect">
            <a:avLst/>
          </a:prstGeom>
          <a:noFill/>
        </p:spPr>
        <p:txBody>
          <a:bodyPr wrap="square" rtlCol="0">
            <a:spAutoFit/>
          </a:bodyPr>
          <a:lstStyle/>
          <a:p>
            <a:pPr algn="ctr"/>
            <a:r>
              <a:rPr lang="ru-RU" sz="1600" b="1" dirty="0" smtClean="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2025 </a:t>
            </a:r>
            <a:r>
              <a:rPr lang="ru-RU" sz="16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год</a:t>
            </a:r>
          </a:p>
        </p:txBody>
      </p:sp>
      <p:sp>
        <p:nvSpPr>
          <p:cNvPr id="61" name="TextBox 60"/>
          <p:cNvSpPr txBox="1"/>
          <p:nvPr/>
        </p:nvSpPr>
        <p:spPr>
          <a:xfrm>
            <a:off x="4029861" y="4998265"/>
            <a:ext cx="1724636" cy="307777"/>
          </a:xfrm>
          <a:prstGeom prst="rect">
            <a:avLst/>
          </a:prstGeom>
          <a:noFill/>
        </p:spPr>
        <p:txBody>
          <a:bodyPr wrap="square" rtlCol="0">
            <a:spAutoFit/>
          </a:bodyPr>
          <a:lstStyle/>
          <a:p>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Объем доходов</a:t>
            </a:r>
          </a:p>
        </p:txBody>
      </p:sp>
      <p:sp>
        <p:nvSpPr>
          <p:cNvPr id="62" name="TextBox 61"/>
          <p:cNvSpPr txBox="1"/>
          <p:nvPr/>
        </p:nvSpPr>
        <p:spPr>
          <a:xfrm>
            <a:off x="3999627" y="5747548"/>
            <a:ext cx="1744004" cy="307777"/>
          </a:xfrm>
          <a:prstGeom prst="rect">
            <a:avLst/>
          </a:prstGeom>
          <a:noFill/>
        </p:spPr>
        <p:txBody>
          <a:bodyPr wrap="none" rtlCol="0">
            <a:spAutoFit/>
          </a:bodyPr>
          <a:lstStyle/>
          <a:p>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Объем расходов</a:t>
            </a:r>
          </a:p>
        </p:txBody>
      </p:sp>
      <p:pic>
        <p:nvPicPr>
          <p:cNvPr id="63" name="Рисунок 62"/>
          <p:cNvPicPr>
            <a:picLocks noChangeAspect="1"/>
          </p:cNvPicPr>
          <p:nvPr/>
        </p:nvPicPr>
        <p:blipFill>
          <a:blip r:embed="rId16" cstate="print">
            <a:duotone>
              <a:prstClr val="black"/>
              <a:schemeClr val="accent6">
                <a:tint val="45000"/>
                <a:satMod val="400000"/>
              </a:schemeClr>
            </a:duotone>
            <a:extLst>
              <a:ext uri="{BEBA8EAE-BF5A-486C-A8C5-ECC9F3942E4B}">
                <a14:imgProps xmlns:a14="http://schemas.microsoft.com/office/drawing/2010/main">
                  <a14:imgLayer r:embed="rId17">
                    <a14:imgEffect>
                      <a14:colorTemperature colorTemp="53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4085632" y="5349155"/>
            <a:ext cx="1533740" cy="326704"/>
          </a:xfrm>
          <a:prstGeom prst="rect">
            <a:avLst/>
          </a:prstGeom>
        </p:spPr>
      </p:pic>
      <p:pic>
        <p:nvPicPr>
          <p:cNvPr id="64" name="Рисунок 63"/>
          <p:cNvPicPr>
            <a:picLocks noChangeAspect="1"/>
          </p:cNvPicPr>
          <p:nvPr/>
        </p:nvPicPr>
        <p:blipFill>
          <a:blip r:embed="rId16" cstate="print">
            <a:duotone>
              <a:prstClr val="black"/>
              <a:schemeClr val="accent6">
                <a:tint val="45000"/>
                <a:satMod val="400000"/>
              </a:schemeClr>
            </a:duotone>
            <a:extLst>
              <a:ext uri="{BEBA8EAE-BF5A-486C-A8C5-ECC9F3942E4B}">
                <a14:imgProps xmlns:a14="http://schemas.microsoft.com/office/drawing/2010/main">
                  <a14:imgLayer r:embed="rId17">
                    <a14:imgEffect>
                      <a14:colorTemperature colorTemp="53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4085631" y="6071992"/>
            <a:ext cx="1533741" cy="326704"/>
          </a:xfrm>
          <a:prstGeom prst="rect">
            <a:avLst/>
          </a:prstGeom>
        </p:spPr>
      </p:pic>
      <p:sp>
        <p:nvSpPr>
          <p:cNvPr id="65" name="TextBox 64"/>
          <p:cNvSpPr txBox="1"/>
          <p:nvPr/>
        </p:nvSpPr>
        <p:spPr>
          <a:xfrm>
            <a:off x="4097337" y="5388295"/>
            <a:ext cx="1563191" cy="276999"/>
          </a:xfrm>
          <a:prstGeom prst="rect">
            <a:avLst/>
          </a:prstGeom>
          <a:noFill/>
        </p:spPr>
        <p:txBody>
          <a:bodyPr wrap="square" rtlCol="0">
            <a:spAutoFit/>
          </a:bodyPr>
          <a:lstStyle/>
          <a:p>
            <a:pPr algn="ctr"/>
            <a:r>
              <a:rPr lang="ru-RU" sz="1200" b="1" dirty="0" smtClean="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566,4 млн</a:t>
            </a:r>
            <a:r>
              <a:rPr lang="ru-RU" sz="12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 руб.</a:t>
            </a:r>
          </a:p>
        </p:txBody>
      </p:sp>
      <p:sp>
        <p:nvSpPr>
          <p:cNvPr id="70" name="TextBox 69"/>
          <p:cNvSpPr txBox="1"/>
          <p:nvPr/>
        </p:nvSpPr>
        <p:spPr>
          <a:xfrm>
            <a:off x="4085631" y="6090919"/>
            <a:ext cx="1533741" cy="307777"/>
          </a:xfrm>
          <a:prstGeom prst="rect">
            <a:avLst/>
          </a:prstGeom>
          <a:noFill/>
        </p:spPr>
        <p:txBody>
          <a:bodyPr wrap="square" rtlCol="0">
            <a:spAutoFit/>
          </a:bodyPr>
          <a:lstStyle/>
          <a:p>
            <a:pPr algn="ctr"/>
            <a:r>
              <a:rPr lang="ru-RU" sz="1400" b="1" dirty="0" smtClean="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567,0 </a:t>
            </a:r>
            <a:r>
              <a:rPr lang="ru-RU" sz="1200" b="1" dirty="0" smtClean="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млн</a:t>
            </a:r>
            <a:r>
              <a:rPr lang="ru-RU" sz="1200" b="1"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 руб.</a:t>
            </a:r>
          </a:p>
        </p:txBody>
      </p:sp>
      <p:pic>
        <p:nvPicPr>
          <p:cNvPr id="73" name="Рисунок 7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935527" y="3779145"/>
            <a:ext cx="681069" cy="681069"/>
          </a:xfrm>
          <a:prstGeom prst="rect">
            <a:avLst/>
          </a:prstGeom>
        </p:spPr>
      </p:pic>
      <p:pic>
        <p:nvPicPr>
          <p:cNvPr id="6" name="Рисунок 5">
            <a:extLst>
              <a:ext uri="{FF2B5EF4-FFF2-40B4-BE49-F238E27FC236}">
                <a16:creationId xmlns:a16="http://schemas.microsoft.com/office/drawing/2014/main" id="{A69D1799-B732-BCDA-536F-309ED996AF3C}"/>
              </a:ext>
            </a:extLst>
          </p:cNvPr>
          <p:cNvPicPr>
            <a:picLocks noChangeAspect="1"/>
          </p:cNvPicPr>
          <p:nvPr/>
        </p:nvPicPr>
        <p:blipFill>
          <a:blip r:embed="rId19"/>
          <a:stretch>
            <a:fillRect/>
          </a:stretch>
        </p:blipFill>
        <p:spPr>
          <a:xfrm>
            <a:off x="0" y="6657723"/>
            <a:ext cx="2799495" cy="901689"/>
          </a:xfrm>
          <a:prstGeom prst="rect">
            <a:avLst/>
          </a:prstGeom>
        </p:spPr>
      </p:pic>
    </p:spTree>
    <p:extLst>
      <p:ext uri="{BB962C8B-B14F-4D97-AF65-F5344CB8AC3E}">
        <p14:creationId xmlns:p14="http://schemas.microsoft.com/office/powerpoint/2010/main" val="34089301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Рисунок 26"/>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765164" y="1103613"/>
            <a:ext cx="4552052" cy="446408"/>
          </a:xfrm>
          <a:prstGeom prst="rect">
            <a:avLst/>
          </a:prstGeom>
        </p:spPr>
      </p:pic>
      <p:pic>
        <p:nvPicPr>
          <p:cNvPr id="30" name="Рисунок 29"/>
          <p:cNvPicPr>
            <a:picLocks noChangeAspect="1"/>
          </p:cNvPicPr>
          <p:nvPr/>
        </p:nvPicPr>
        <p:blipFill>
          <a:blip r:embed="rId5"/>
          <a:stretch>
            <a:fillRect/>
          </a:stretch>
        </p:blipFill>
        <p:spPr>
          <a:xfrm>
            <a:off x="2651639" y="156237"/>
            <a:ext cx="4812994" cy="768091"/>
          </a:xfrm>
          <a:prstGeom prst="rect">
            <a:avLst/>
          </a:prstGeom>
        </p:spPr>
      </p:pic>
      <p:sp>
        <p:nvSpPr>
          <p:cNvPr id="36" name="TextBox 35"/>
          <p:cNvSpPr txBox="1"/>
          <p:nvPr/>
        </p:nvSpPr>
        <p:spPr>
          <a:xfrm>
            <a:off x="2335033" y="287535"/>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Инвестиции</a:t>
            </a:r>
          </a:p>
        </p:txBody>
      </p:sp>
      <p:sp>
        <p:nvSpPr>
          <p:cNvPr id="53" name="TextBox 52"/>
          <p:cNvSpPr txBox="1"/>
          <p:nvPr/>
        </p:nvSpPr>
        <p:spPr>
          <a:xfrm>
            <a:off x="7257989" y="7190343"/>
            <a:ext cx="311304"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7</a:t>
            </a:r>
          </a:p>
        </p:txBody>
      </p:sp>
      <p:sp>
        <p:nvSpPr>
          <p:cNvPr id="55" name="TextBox 54"/>
          <p:cNvSpPr txBox="1"/>
          <p:nvPr/>
        </p:nvSpPr>
        <p:spPr>
          <a:xfrm>
            <a:off x="2868399" y="1169275"/>
            <a:ext cx="4389590" cy="307777"/>
          </a:xfrm>
          <a:prstGeom prst="rect">
            <a:avLst/>
          </a:prstGeom>
          <a:noFill/>
        </p:spPr>
        <p:txBody>
          <a:bodyPr wrap="square" rtlCol="0">
            <a:spAutoFit/>
          </a:bodyPr>
          <a:lstStyle/>
          <a:p>
            <a:pPr algn="ctr"/>
            <a:r>
              <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Структура инвестиций в основной капитал</a:t>
            </a:r>
          </a:p>
        </p:txBody>
      </p:sp>
      <p:pic>
        <p:nvPicPr>
          <p:cNvPr id="56" name="Рисунок 55"/>
          <p:cNvPicPr>
            <a:picLocks noChangeAspect="1"/>
          </p:cNvPicPr>
          <p:nvPr/>
        </p:nvPicPr>
        <p:blipFill>
          <a:blip r:embed="rId6" cstate="print">
            <a:lum bright="70000" contrast="-70000"/>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32465" y="1185471"/>
            <a:ext cx="2319174" cy="695335"/>
          </a:xfrm>
          <a:prstGeom prst="rect">
            <a:avLst/>
          </a:prstGeom>
        </p:spPr>
      </p:pic>
      <p:sp>
        <p:nvSpPr>
          <p:cNvPr id="57" name="TextBox 56"/>
          <p:cNvSpPr txBox="1"/>
          <p:nvPr/>
        </p:nvSpPr>
        <p:spPr>
          <a:xfrm>
            <a:off x="307824" y="1255715"/>
            <a:ext cx="2320339" cy="523220"/>
          </a:xfrm>
          <a:prstGeom prst="rect">
            <a:avLst/>
          </a:prstGeom>
          <a:noFill/>
        </p:spPr>
        <p:txBody>
          <a:bodyPr wrap="square" rtlCol="0">
            <a:spAutoFit/>
          </a:bodyPr>
          <a:lstStyle/>
          <a:p>
            <a:pPr algn="ctr"/>
            <a:r>
              <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Объем инвестиций в основной капитал</a:t>
            </a:r>
          </a:p>
        </p:txBody>
      </p:sp>
      <p:sp>
        <p:nvSpPr>
          <p:cNvPr id="58" name="TextBox 57"/>
          <p:cNvSpPr txBox="1"/>
          <p:nvPr/>
        </p:nvSpPr>
        <p:spPr>
          <a:xfrm>
            <a:off x="1093323" y="1925890"/>
            <a:ext cx="898977" cy="400110"/>
          </a:xfrm>
          <a:prstGeom prst="rect">
            <a:avLst/>
          </a:prstGeom>
          <a:noFill/>
        </p:spPr>
        <p:txBody>
          <a:bodyPr wrap="square" rtlCol="0">
            <a:spAutoFit/>
          </a:bodyPr>
          <a:lstStyle/>
          <a:p>
            <a:pPr algn="ctr"/>
            <a:r>
              <a:rPr lang="ru-RU" sz="2000" b="1" dirty="0" smtClean="0">
                <a:latin typeface="Open Sans" panose="020B0606030504020204" pitchFamily="34" charset="0"/>
                <a:ea typeface="Open Sans" panose="020B0606030504020204" pitchFamily="34" charset="0"/>
                <a:cs typeface="Open Sans" panose="020B0606030504020204" pitchFamily="34" charset="0"/>
              </a:rPr>
              <a:t>74,34</a:t>
            </a:r>
            <a:endParaRPr lang="ru-RU" sz="2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59" name="TextBox 58"/>
          <p:cNvSpPr txBox="1"/>
          <p:nvPr/>
        </p:nvSpPr>
        <p:spPr>
          <a:xfrm>
            <a:off x="1134530" y="2175066"/>
            <a:ext cx="1022547" cy="338554"/>
          </a:xfrm>
          <a:prstGeom prst="rect">
            <a:avLst/>
          </a:prstGeom>
          <a:noFill/>
        </p:spPr>
        <p:txBody>
          <a:bodyPr wrap="square" rtlCol="0">
            <a:spAutoFit/>
          </a:bodyPr>
          <a:lstStyle/>
          <a:p>
            <a:r>
              <a:rPr lang="ru-RU" sz="1600" dirty="0"/>
              <a:t>млн. руб.</a:t>
            </a:r>
          </a:p>
        </p:txBody>
      </p:sp>
      <p:pic>
        <p:nvPicPr>
          <p:cNvPr id="63" name="Рисунок 62"/>
          <p:cNvPicPr>
            <a:picLocks noChangeAspect="1"/>
          </p:cNvPicPr>
          <p:nvPr/>
        </p:nvPicPr>
        <p:blipFill>
          <a:blip r:embed="rId7"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57581" y="2684219"/>
            <a:ext cx="2334402" cy="64767"/>
          </a:xfrm>
          <a:prstGeom prst="rect">
            <a:avLst/>
          </a:prstGeom>
        </p:spPr>
      </p:pic>
      <p:pic>
        <p:nvPicPr>
          <p:cNvPr id="65" name="Рисунок 6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6958" y="3025290"/>
            <a:ext cx="894598" cy="887295"/>
          </a:xfrm>
          <a:prstGeom prst="rect">
            <a:avLst/>
          </a:prstGeom>
        </p:spPr>
      </p:pic>
      <p:sp>
        <p:nvSpPr>
          <p:cNvPr id="67" name="TextBox 66"/>
          <p:cNvSpPr txBox="1"/>
          <p:nvPr/>
        </p:nvSpPr>
        <p:spPr>
          <a:xfrm>
            <a:off x="1213893" y="3173921"/>
            <a:ext cx="1861574" cy="738664"/>
          </a:xfrm>
          <a:prstGeom prst="rect">
            <a:avLst/>
          </a:prstGeom>
          <a:noFill/>
        </p:spPr>
        <p:txBody>
          <a:bodyPr wrap="square" rtlCol="0">
            <a:spAutoFit/>
          </a:bodyPr>
          <a:lstStyle/>
          <a:p>
            <a:pPr algn="l"/>
            <a:r>
              <a:rPr lang="ru-RU" sz="1400" b="1" i="0" dirty="0">
                <a:solidFill>
                  <a:schemeClr val="accent1">
                    <a:lumMod val="50000"/>
                  </a:schemeClr>
                </a:solidFill>
                <a:effectLst/>
                <a:highlight>
                  <a:srgbClr val="FFFFFF"/>
                </a:highlight>
                <a:latin typeface="Open Sans" panose="020B0606030504020204" pitchFamily="34" charset="0"/>
                <a:ea typeface="Open Sans" panose="020B0606030504020204" pitchFamily="34" charset="0"/>
                <a:cs typeface="Open Sans" panose="020B0606030504020204" pitchFamily="34" charset="0"/>
              </a:rPr>
              <a:t>Реализующийся</a:t>
            </a:r>
          </a:p>
          <a:p>
            <a:pPr algn="l"/>
            <a:r>
              <a:rPr lang="ru-RU" sz="1400" b="1" i="0" dirty="0">
                <a:solidFill>
                  <a:schemeClr val="accent1">
                    <a:lumMod val="50000"/>
                  </a:schemeClr>
                </a:solidFill>
                <a:effectLst/>
                <a:highlight>
                  <a:srgbClr val="FFFFFF"/>
                </a:highlight>
                <a:latin typeface="Open Sans" panose="020B0606030504020204" pitchFamily="34" charset="0"/>
                <a:ea typeface="Open Sans" panose="020B0606030504020204" pitchFamily="34" charset="0"/>
                <a:cs typeface="Open Sans" panose="020B0606030504020204" pitchFamily="34" charset="0"/>
              </a:rPr>
              <a:t>инвестиционный</a:t>
            </a:r>
          </a:p>
          <a:p>
            <a:pPr algn="l"/>
            <a:r>
              <a:rPr lang="ru-RU" sz="1400" b="1" i="0" dirty="0">
                <a:solidFill>
                  <a:schemeClr val="accent1">
                    <a:lumMod val="50000"/>
                  </a:schemeClr>
                </a:solidFill>
                <a:effectLst/>
                <a:highlight>
                  <a:srgbClr val="FFFFFF"/>
                </a:highlight>
                <a:latin typeface="Open Sans" panose="020B0606030504020204" pitchFamily="34" charset="0"/>
                <a:ea typeface="Open Sans" panose="020B0606030504020204" pitchFamily="34" charset="0"/>
                <a:cs typeface="Open Sans" panose="020B0606030504020204" pitchFamily="34" charset="0"/>
              </a:rPr>
              <a:t>проект</a:t>
            </a:r>
          </a:p>
        </p:txBody>
      </p:sp>
      <p:sp>
        <p:nvSpPr>
          <p:cNvPr id="3" name="Прямоугольник 2"/>
          <p:cNvSpPr/>
          <p:nvPr/>
        </p:nvSpPr>
        <p:spPr>
          <a:xfrm rot="10800000" flipV="1">
            <a:off x="219453" y="5543120"/>
            <a:ext cx="2648945" cy="738664"/>
          </a:xfrm>
          <a:prstGeom prst="rect">
            <a:avLst/>
          </a:prstGeom>
        </p:spPr>
        <p:txBody>
          <a:bodyPr wrap="square">
            <a:spAutoFit/>
          </a:bodyPr>
          <a:lstStyle/>
          <a:p>
            <a:pPr algn="ctr"/>
            <a:r>
              <a:rPr lang="ru-RU" sz="1400" b="1"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Строительство животноводческого комплекса ООО «</a:t>
            </a:r>
            <a:r>
              <a:rPr lang="ru-RU" sz="1400" b="1" dirty="0" err="1"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Молагророст</a:t>
            </a:r>
            <a:r>
              <a:rPr lang="ru-RU" sz="1400" b="1" dirty="0" smtClean="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 </a:t>
            </a:r>
            <a:r>
              <a:rPr lang="ru-RU" sz="1400" b="1" dirty="0" smtClean="0">
                <a:solidFill>
                  <a:srgbClr val="0085B8"/>
                </a:solidFill>
                <a:latin typeface="Open Sans" panose="020B0606030504020204" pitchFamily="34" charset="0"/>
                <a:ea typeface="Open Sans" panose="020B0606030504020204" pitchFamily="34" charset="0"/>
                <a:cs typeface="Open Sans" panose="020B0606030504020204" pitchFamily="34" charset="0"/>
              </a:rPr>
              <a:t>1500,0 </a:t>
            </a:r>
            <a:r>
              <a:rPr lang="ru-RU" sz="1400" b="1" dirty="0">
                <a:solidFill>
                  <a:srgbClr val="0085B8"/>
                </a:solidFill>
                <a:latin typeface="Open Sans" panose="020B0606030504020204" pitchFamily="34" charset="0"/>
                <a:ea typeface="Open Sans" panose="020B0606030504020204" pitchFamily="34" charset="0"/>
                <a:cs typeface="Open Sans" panose="020B0606030504020204" pitchFamily="34" charset="0"/>
              </a:rPr>
              <a:t>млн</a:t>
            </a:r>
            <a:r>
              <a:rPr lang="ru-RU" sz="1400" b="1" dirty="0" smtClean="0">
                <a:solidFill>
                  <a:srgbClr val="0085B8"/>
                </a:solidFill>
                <a:latin typeface="Open Sans" panose="020B0606030504020204" pitchFamily="34" charset="0"/>
                <a:ea typeface="Open Sans" panose="020B0606030504020204" pitchFamily="34" charset="0"/>
                <a:cs typeface="Open Sans" panose="020B0606030504020204" pitchFamily="34" charset="0"/>
              </a:rPr>
              <a:t>. руб. </a:t>
            </a:r>
            <a:endParaRPr lang="ru-RU" sz="1400" b="1" dirty="0">
              <a:solidFill>
                <a:srgbClr val="0085B8"/>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31" name="Диаграмма 30"/>
          <p:cNvGraphicFramePr/>
          <p:nvPr>
            <p:extLst>
              <p:ext uri="{D42A27DB-BD31-4B8C-83A1-F6EECF244321}">
                <p14:modId xmlns:p14="http://schemas.microsoft.com/office/powerpoint/2010/main" val="2493157229"/>
              </p:ext>
            </p:extLst>
          </p:nvPr>
        </p:nvGraphicFramePr>
        <p:xfrm>
          <a:off x="2651639" y="1055626"/>
          <a:ext cx="4768812" cy="5076950"/>
        </p:xfrm>
        <a:graphic>
          <a:graphicData uri="http://schemas.openxmlformats.org/drawingml/2006/chart">
            <c:chart xmlns:c="http://schemas.openxmlformats.org/drawingml/2006/chart" xmlns:r="http://schemas.openxmlformats.org/officeDocument/2006/relationships" r:id="rId9"/>
          </a:graphicData>
        </a:graphic>
      </p:graphicFrame>
      <p:sp>
        <p:nvSpPr>
          <p:cNvPr id="32" name="TextBox 31"/>
          <p:cNvSpPr txBox="1"/>
          <p:nvPr/>
        </p:nvSpPr>
        <p:spPr>
          <a:xfrm>
            <a:off x="404872" y="3016309"/>
            <a:ext cx="575063" cy="923330"/>
          </a:xfrm>
          <a:prstGeom prst="rect">
            <a:avLst/>
          </a:prstGeom>
          <a:noFill/>
        </p:spPr>
        <p:txBody>
          <a:bodyPr wrap="square" rtlCol="0">
            <a:spAutoFit/>
          </a:bodyPr>
          <a:lstStyle/>
          <a:p>
            <a:r>
              <a:rPr lang="ru-RU" sz="54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4</a:t>
            </a:r>
            <a:endParaRPr lang="ru-RU" sz="5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 name="TextBox 27"/>
          <p:cNvSpPr txBox="1"/>
          <p:nvPr/>
        </p:nvSpPr>
        <p:spPr>
          <a:xfrm>
            <a:off x="979935" y="94166"/>
            <a:ext cx="1648342" cy="938719"/>
          </a:xfrm>
          <a:prstGeom prst="rect">
            <a:avLst/>
          </a:prstGeom>
          <a:noFill/>
        </p:spPr>
        <p:txBody>
          <a:bodyPr wrap="square" rtlCol="0">
            <a:spAutoFit/>
          </a:bodyPr>
          <a:lstStyle/>
          <a:p>
            <a:pPr lvl="0"/>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 </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29" name="Рисунок 28"/>
          <p:cNvPicPr>
            <a:picLocks noChangeAspect="1"/>
          </p:cNvPicPr>
          <p:nvPr/>
        </p:nvPicPr>
        <p:blipFill>
          <a:blip r:embed="rId10"/>
          <a:stretch>
            <a:fillRect/>
          </a:stretch>
        </p:blipFill>
        <p:spPr>
          <a:xfrm>
            <a:off x="219455" y="83868"/>
            <a:ext cx="737118" cy="912826"/>
          </a:xfrm>
          <a:prstGeom prst="rect">
            <a:avLst/>
          </a:prstGeom>
        </p:spPr>
      </p:pic>
      <p:pic>
        <p:nvPicPr>
          <p:cNvPr id="23" name="Рисунок 22"/>
          <p:cNvPicPr>
            <a:picLocks noChangeAspect="1"/>
          </p:cNvPicPr>
          <p:nvPr/>
        </p:nvPicPr>
        <p:blipFill>
          <a:blip r:embed="rId11"/>
          <a:stretch>
            <a:fillRect/>
          </a:stretch>
        </p:blipFill>
        <p:spPr>
          <a:xfrm>
            <a:off x="381385" y="1880806"/>
            <a:ext cx="687297" cy="641477"/>
          </a:xfrm>
          <a:prstGeom prst="rect">
            <a:avLst/>
          </a:prstGeom>
        </p:spPr>
      </p:pic>
      <p:pic>
        <p:nvPicPr>
          <p:cNvPr id="2" name="Рисунок 1">
            <a:extLst>
              <a:ext uri="{FF2B5EF4-FFF2-40B4-BE49-F238E27FC236}">
                <a16:creationId xmlns:a16="http://schemas.microsoft.com/office/drawing/2014/main" id="{773D62C3-8154-38C8-C32D-4E8C72FC3265}"/>
              </a:ext>
            </a:extLst>
          </p:cNvPr>
          <p:cNvPicPr>
            <a:picLocks noChangeAspect="1"/>
          </p:cNvPicPr>
          <p:nvPr/>
        </p:nvPicPr>
        <p:blipFill>
          <a:blip r:embed="rId12"/>
          <a:stretch>
            <a:fillRect/>
          </a:stretch>
        </p:blipFill>
        <p:spPr>
          <a:xfrm>
            <a:off x="0" y="6657723"/>
            <a:ext cx="2799495" cy="901689"/>
          </a:xfrm>
          <a:prstGeom prst="rect">
            <a:avLst/>
          </a:prstGeom>
        </p:spPr>
      </p:pic>
      <p:pic>
        <p:nvPicPr>
          <p:cNvPr id="4" name="Рисунок 3"/>
          <p:cNvPicPr>
            <a:picLocks noChangeAspect="1"/>
          </p:cNvPicPr>
          <p:nvPr/>
        </p:nvPicPr>
        <p:blipFill>
          <a:blip r:embed="rId13"/>
          <a:stretch>
            <a:fillRect/>
          </a:stretch>
        </p:blipFill>
        <p:spPr>
          <a:xfrm>
            <a:off x="40218" y="4137520"/>
            <a:ext cx="1268078" cy="1207113"/>
          </a:xfrm>
          <a:prstGeom prst="rect">
            <a:avLst/>
          </a:prstGeom>
        </p:spPr>
      </p:pic>
      <p:pic>
        <p:nvPicPr>
          <p:cNvPr id="5" name="Рисунок 4"/>
          <p:cNvPicPr>
            <a:picLocks noChangeAspect="1"/>
          </p:cNvPicPr>
          <p:nvPr/>
        </p:nvPicPr>
        <p:blipFill>
          <a:blip r:embed="rId14"/>
          <a:stretch>
            <a:fillRect/>
          </a:stretch>
        </p:blipFill>
        <p:spPr>
          <a:xfrm>
            <a:off x="1117295" y="4114757"/>
            <a:ext cx="1292464" cy="1231499"/>
          </a:xfrm>
          <a:prstGeom prst="rect">
            <a:avLst/>
          </a:prstGeom>
        </p:spPr>
      </p:pic>
    </p:spTree>
    <p:extLst>
      <p:ext uri="{BB962C8B-B14F-4D97-AF65-F5344CB8AC3E}">
        <p14:creationId xmlns:p14="http://schemas.microsoft.com/office/powerpoint/2010/main" val="41408797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Группа 8"/>
          <p:cNvGrpSpPr/>
          <p:nvPr/>
        </p:nvGrpSpPr>
        <p:grpSpPr>
          <a:xfrm>
            <a:off x="219455" y="1826441"/>
            <a:ext cx="7099076" cy="4820537"/>
            <a:chOff x="141873" y="1821358"/>
            <a:chExt cx="7373263" cy="4820537"/>
          </a:xfrm>
        </p:grpSpPr>
        <p:pic>
          <p:nvPicPr>
            <p:cNvPr id="24" name="Рисунок 23"/>
            <p:cNvPicPr>
              <a:picLocks noChangeAspect="1"/>
            </p:cNvPicPr>
            <p:nvPr/>
          </p:nvPicPr>
          <p:blipFill>
            <a:blip r:embed="rId2" cstate="print">
              <a:duotone>
                <a:prstClr val="black"/>
                <a:srgbClr val="F3F7F0">
                  <a:tint val="45000"/>
                  <a:satMod val="400000"/>
                </a:srgbClr>
              </a:duotone>
              <a:extLst>
                <a:ext uri="{BEBA8EAE-BF5A-486C-A8C5-ECC9F3942E4B}">
                  <a14:imgProps xmlns:a14="http://schemas.microsoft.com/office/drawing/2010/main">
                    <a14:imgLayer r:embed="rId3">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81414" y="4730704"/>
              <a:ext cx="5876726" cy="1911191"/>
            </a:xfrm>
            <a:prstGeom prst="rect">
              <a:avLst/>
            </a:prstGeom>
            <a:ln w="12700">
              <a:solidFill>
                <a:srgbClr val="78A45A"/>
              </a:solidFill>
              <a:prstDash val="lgDash"/>
            </a:ln>
          </p:spPr>
        </p:pic>
        <p:pic>
          <p:nvPicPr>
            <p:cNvPr id="23" name="Рисунок 22"/>
            <p:cNvPicPr>
              <a:picLocks noChangeAspect="1"/>
            </p:cNvPicPr>
            <p:nvPr/>
          </p:nvPicPr>
          <p:blipFill>
            <a:blip r:embed="rId2" cstate="print">
              <a:duotone>
                <a:prstClr val="black"/>
                <a:srgbClr val="F3F7F0">
                  <a:tint val="45000"/>
                  <a:satMod val="400000"/>
                </a:srgbClr>
              </a:duotone>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644116" y="3371506"/>
              <a:ext cx="5871020" cy="930521"/>
            </a:xfrm>
            <a:prstGeom prst="rect">
              <a:avLst/>
            </a:prstGeom>
            <a:ln w="12700">
              <a:solidFill>
                <a:srgbClr val="2765C1"/>
              </a:solidFill>
              <a:prstDash val="lgDash"/>
            </a:ln>
          </p:spPr>
        </p:pic>
        <p:pic>
          <p:nvPicPr>
            <p:cNvPr id="21" name="Рисунок 20"/>
            <p:cNvPicPr>
              <a:picLocks noChangeAspect="1"/>
            </p:cNvPicPr>
            <p:nvPr/>
          </p:nvPicPr>
          <p:blipFill>
            <a:blip r:embed="rId2" cstate="print">
              <a:duotone>
                <a:schemeClr val="accent6">
                  <a:shade val="45000"/>
                  <a:satMod val="135000"/>
                </a:schemeClr>
                <a:prstClr val="white"/>
              </a:duotone>
              <a:extLst>
                <a:ext uri="{BEBA8EAE-BF5A-486C-A8C5-ECC9F3942E4B}">
                  <a14:imgProps xmlns:a14="http://schemas.microsoft.com/office/drawing/2010/main">
                    <a14:imgLayer r:embed="rId3">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41873" y="1821358"/>
              <a:ext cx="5871020" cy="1092885"/>
            </a:xfrm>
            <a:prstGeom prst="rect">
              <a:avLst/>
            </a:prstGeom>
            <a:ln w="12700">
              <a:solidFill>
                <a:srgbClr val="6FCECE"/>
              </a:solidFill>
              <a:prstDash val="lgDash"/>
            </a:ln>
          </p:spPr>
        </p:pic>
      </p:grpSp>
      <p:pic>
        <p:nvPicPr>
          <p:cNvPr id="2" name="Рисунок 1"/>
          <p:cNvPicPr>
            <a:picLocks noChangeAspect="1"/>
          </p:cNvPicPr>
          <p:nvPr/>
        </p:nvPicPr>
        <p:blipFill>
          <a:blip r:embed="rId4"/>
          <a:stretch>
            <a:fillRect/>
          </a:stretch>
        </p:blipFill>
        <p:spPr>
          <a:xfrm>
            <a:off x="2429669" y="156237"/>
            <a:ext cx="5091343" cy="768091"/>
          </a:xfrm>
          <a:prstGeom prst="rect">
            <a:avLst/>
          </a:prstGeom>
        </p:spPr>
      </p:pic>
      <p:sp>
        <p:nvSpPr>
          <p:cNvPr id="3" name="TextBox 2"/>
          <p:cNvSpPr txBox="1"/>
          <p:nvPr/>
        </p:nvSpPr>
        <p:spPr>
          <a:xfrm>
            <a:off x="2260315" y="318408"/>
            <a:ext cx="5459982"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Инвестиционный потенциал</a:t>
            </a:r>
          </a:p>
        </p:txBody>
      </p:sp>
      <p:sp>
        <p:nvSpPr>
          <p:cNvPr id="8" name="TextBox 7"/>
          <p:cNvSpPr txBox="1"/>
          <p:nvPr/>
        </p:nvSpPr>
        <p:spPr>
          <a:xfrm>
            <a:off x="219455" y="1837476"/>
            <a:ext cx="5613904" cy="1015663"/>
          </a:xfrm>
          <a:prstGeom prst="rect">
            <a:avLst/>
          </a:prstGeom>
          <a:noFill/>
        </p:spPr>
        <p:txBody>
          <a:bodyPr wrap="square" rtlCol="0">
            <a:spAutoFit/>
          </a:bodyPr>
          <a:lstStyle/>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Развитие молочно-мясного животноводства и сопутствующих высокотехнологических отраслей промышленной переработки.</a:t>
            </a: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Освоение залежных, неэффективно используемых земель.</a:t>
            </a: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Производство экологически чистой продукции (рыборазведение, овощеводство, садоводство), ориентированной на внутренний рынок.</a:t>
            </a:r>
          </a:p>
        </p:txBody>
      </p:sp>
      <p:sp>
        <p:nvSpPr>
          <p:cNvPr id="13" name="TextBox 12"/>
          <p:cNvSpPr txBox="1"/>
          <p:nvPr/>
        </p:nvSpPr>
        <p:spPr>
          <a:xfrm>
            <a:off x="2429670" y="1454196"/>
            <a:ext cx="2765181" cy="400110"/>
          </a:xfrm>
          <a:prstGeom prst="rect">
            <a:avLst/>
          </a:prstGeom>
          <a:noFill/>
        </p:spPr>
        <p:txBody>
          <a:bodyPr wrap="none" rtlCol="0">
            <a:spAutoFit/>
          </a:bodyPr>
          <a:lstStyle/>
          <a:p>
            <a:r>
              <a:rPr lang="ru-RU" sz="2000" b="1" dirty="0">
                <a:solidFill>
                  <a:srgbClr val="00B050"/>
                </a:solidFill>
                <a:latin typeface="Open Sans Semibold" panose="020B0706030804020204" pitchFamily="34" charset="0"/>
                <a:ea typeface="Open Sans Semibold" panose="020B0706030804020204" pitchFamily="34" charset="0"/>
                <a:cs typeface="Open Sans Semibold" panose="020B0706030804020204" pitchFamily="34" charset="0"/>
              </a:rPr>
              <a:t>Сельское хозяйство</a:t>
            </a:r>
          </a:p>
        </p:txBody>
      </p:sp>
      <p:sp>
        <p:nvSpPr>
          <p:cNvPr id="16" name="TextBox 15"/>
          <p:cNvSpPr txBox="1"/>
          <p:nvPr/>
        </p:nvSpPr>
        <p:spPr>
          <a:xfrm>
            <a:off x="1665835" y="3418394"/>
            <a:ext cx="5582535" cy="830997"/>
          </a:xfrm>
          <a:prstGeom prst="rect">
            <a:avLst/>
          </a:prstGeom>
          <a:noFill/>
        </p:spPr>
        <p:txBody>
          <a:bodyPr wrap="square" rtlCol="0">
            <a:spAutoFit/>
          </a:bodyPr>
          <a:lstStyle/>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Жилищное строительство, в том числе льготное для молодых специалистов и многодетных семей.</a:t>
            </a: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Строительство жилья эконом-класса, отвечающего стандартам ценовой доступности, энергоэффективности и экологичности.</a:t>
            </a:r>
          </a:p>
        </p:txBody>
      </p:sp>
      <p:sp>
        <p:nvSpPr>
          <p:cNvPr id="17" name="TextBox 16"/>
          <p:cNvSpPr txBox="1"/>
          <p:nvPr/>
        </p:nvSpPr>
        <p:spPr>
          <a:xfrm>
            <a:off x="2749757" y="2968805"/>
            <a:ext cx="2125005" cy="400110"/>
          </a:xfrm>
          <a:prstGeom prst="rect">
            <a:avLst/>
          </a:prstGeom>
          <a:noFill/>
        </p:spPr>
        <p:txBody>
          <a:bodyPr wrap="none" rtlCol="0">
            <a:spAutoFit/>
          </a:bodyPr>
          <a:lstStyle/>
          <a:p>
            <a:r>
              <a:rPr lang="ru-RU" sz="2000" b="1" dirty="0">
                <a:solidFill>
                  <a:srgbClr val="0070C0"/>
                </a:solidFill>
                <a:latin typeface="Open Sans Semibold" panose="020B0706030804020204" pitchFamily="34" charset="0"/>
                <a:ea typeface="Open Sans Semibold" panose="020B0706030804020204" pitchFamily="34" charset="0"/>
                <a:cs typeface="Open Sans Semibold" panose="020B0706030804020204" pitchFamily="34" charset="0"/>
              </a:rPr>
              <a:t>Строительство</a:t>
            </a:r>
          </a:p>
        </p:txBody>
      </p:sp>
      <p:sp>
        <p:nvSpPr>
          <p:cNvPr id="18" name="TextBox 17"/>
          <p:cNvSpPr txBox="1"/>
          <p:nvPr/>
        </p:nvSpPr>
        <p:spPr>
          <a:xfrm>
            <a:off x="240560" y="4720825"/>
            <a:ext cx="5615936" cy="1938992"/>
          </a:xfrm>
          <a:prstGeom prst="rect">
            <a:avLst/>
          </a:prstGeom>
          <a:noFill/>
        </p:spPr>
        <p:txBody>
          <a:bodyPr wrap="square" rtlCol="0">
            <a:spAutoFit/>
          </a:bodyPr>
          <a:lstStyle/>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Развитие свободных площадей  действующих предприятий.</a:t>
            </a: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Создание и развитие промышленных зон с концентрацией производственных мощностей, ориентированных на экспорт продукции.</a:t>
            </a: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Создание производств по переработке древесины и изделий из дерева.</a:t>
            </a: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Создание и развитие  производства строительных материалов.</a:t>
            </a: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Создание и развитие  швейного производства.</a:t>
            </a: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Создание и развитие  производства по переработке сельскохозяйственной продукции.</a:t>
            </a:r>
          </a:p>
        </p:txBody>
      </p:sp>
      <p:sp>
        <p:nvSpPr>
          <p:cNvPr id="19" name="TextBox 18"/>
          <p:cNvSpPr txBox="1"/>
          <p:nvPr/>
        </p:nvSpPr>
        <p:spPr>
          <a:xfrm>
            <a:off x="2539314" y="4322838"/>
            <a:ext cx="2545890" cy="400110"/>
          </a:xfrm>
          <a:prstGeom prst="rect">
            <a:avLst/>
          </a:prstGeom>
          <a:noFill/>
        </p:spPr>
        <p:txBody>
          <a:bodyPr wrap="none" rtlCol="0">
            <a:spAutoFit/>
          </a:bodyPr>
          <a:lstStyle/>
          <a:p>
            <a:r>
              <a:rPr lang="ru-RU" sz="2000" b="1" dirty="0">
                <a:solidFill>
                  <a:srgbClr val="00B050"/>
                </a:solidFill>
                <a:latin typeface="Open Sans Semibold" panose="020B0706030804020204" pitchFamily="34" charset="0"/>
                <a:ea typeface="Open Sans Semibold" panose="020B0706030804020204" pitchFamily="34" charset="0"/>
                <a:cs typeface="Open Sans Semibold" panose="020B0706030804020204" pitchFamily="34" charset="0"/>
              </a:rPr>
              <a:t>Промышленность</a:t>
            </a:r>
          </a:p>
        </p:txBody>
      </p:sp>
      <p:sp>
        <p:nvSpPr>
          <p:cNvPr id="20" name="TextBox 19"/>
          <p:cNvSpPr txBox="1"/>
          <p:nvPr/>
        </p:nvSpPr>
        <p:spPr>
          <a:xfrm>
            <a:off x="7248370" y="7190343"/>
            <a:ext cx="311304"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8</a:t>
            </a:r>
          </a:p>
        </p:txBody>
      </p:sp>
      <p:pic>
        <p:nvPicPr>
          <p:cNvPr id="22" name="Рисунок 21"/>
          <p:cNvPicPr>
            <a:picLocks noChangeAspect="1"/>
          </p:cNvPicPr>
          <p:nvPr/>
        </p:nvPicPr>
        <p:blipFill>
          <a:blip r:embed="rId5" cstate="print">
            <a:lum bright="70000" contrast="-70000"/>
            <a:extLst>
              <a:ext uri="{BEBA8EAE-BF5A-486C-A8C5-ECC9F3942E4B}">
                <a14:imgProps xmlns:a14="http://schemas.microsoft.com/office/drawing/2010/main">
                  <a14:imgLayer r:embed="rId3">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 y="1008705"/>
            <a:ext cx="7559675" cy="439931"/>
          </a:xfrm>
          <a:prstGeom prst="rect">
            <a:avLst/>
          </a:prstGeom>
        </p:spPr>
      </p:pic>
      <p:sp>
        <p:nvSpPr>
          <p:cNvPr id="6" name="TextBox 5"/>
          <p:cNvSpPr txBox="1"/>
          <p:nvPr/>
        </p:nvSpPr>
        <p:spPr>
          <a:xfrm>
            <a:off x="9619" y="1044004"/>
            <a:ext cx="7511394" cy="369332"/>
          </a:xfrm>
          <a:prstGeom prst="rect">
            <a:avLst/>
          </a:prstGeom>
          <a:noFill/>
        </p:spPr>
        <p:txBody>
          <a:bodyPr wrap="square" rtlCol="0">
            <a:spAutoFit/>
          </a:bodyPr>
          <a:lstStyle/>
          <a:p>
            <a:pPr algn="ctr"/>
            <a:r>
              <a:rPr lang="ru-RU" b="1" dirty="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Приоритетные направления инвестирования</a:t>
            </a:r>
          </a:p>
        </p:txBody>
      </p:sp>
      <p:pic>
        <p:nvPicPr>
          <p:cNvPr id="7" name="Рисунок 6"/>
          <p:cNvPicPr>
            <a:picLocks noChangeAspect="1"/>
          </p:cNvPicPr>
          <p:nvPr/>
        </p:nvPicPr>
        <p:blipFill>
          <a:blip r:embed="rId6" cstate="print">
            <a:duotone>
              <a:schemeClr val="accent6">
                <a:shade val="45000"/>
                <a:satMod val="135000"/>
              </a:schemeClr>
              <a:prstClr val="white"/>
            </a:duotone>
            <a:extLst>
              <a:ext uri="{BEBA8EAE-BF5A-486C-A8C5-ECC9F3942E4B}">
                <a14:imgProps xmlns:a14="http://schemas.microsoft.com/office/drawing/2010/main">
                  <a14:imgLayer r:embed="rId7">
                    <a14:imgEffect>
                      <a14:saturation sat="66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974936" y="4500933"/>
            <a:ext cx="1150472" cy="1096545"/>
          </a:xfrm>
          <a:prstGeom prst="rect">
            <a:avLst/>
          </a:prstGeom>
        </p:spPr>
      </p:pic>
      <p:pic>
        <p:nvPicPr>
          <p:cNvPr id="10" name="Рисунок 9"/>
          <p:cNvPicPr>
            <a:picLocks noChangeAspect="1"/>
          </p:cNvPicPr>
          <p:nvPr/>
        </p:nvPicPr>
        <p:blipFill>
          <a:blip r:embed="rId8" cstate="print">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val="0"/>
              </a:ext>
            </a:extLst>
          </a:blip>
          <a:stretch>
            <a:fillRect/>
          </a:stretch>
        </p:blipFill>
        <p:spPr>
          <a:xfrm>
            <a:off x="194581" y="3133415"/>
            <a:ext cx="1278667" cy="1323532"/>
          </a:xfrm>
          <a:prstGeom prst="rect">
            <a:avLst/>
          </a:prstGeom>
        </p:spPr>
      </p:pic>
      <p:pic>
        <p:nvPicPr>
          <p:cNvPr id="11" name="Рисунок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96851" y="1780924"/>
            <a:ext cx="1407171" cy="1140383"/>
          </a:xfrm>
          <a:prstGeom prst="rect">
            <a:avLst/>
          </a:prstGeom>
        </p:spPr>
      </p:pic>
      <p:sp>
        <p:nvSpPr>
          <p:cNvPr id="26" name="TextBox 25"/>
          <p:cNvSpPr txBox="1"/>
          <p:nvPr/>
        </p:nvSpPr>
        <p:spPr>
          <a:xfrm>
            <a:off x="948617" y="61024"/>
            <a:ext cx="1434435" cy="938719"/>
          </a:xfrm>
          <a:prstGeom prst="rect">
            <a:avLst/>
          </a:prstGeom>
          <a:noFill/>
        </p:spPr>
        <p:txBody>
          <a:bodyPr wrap="square" rtlCol="0">
            <a:spAutoFit/>
          </a:bodyPr>
          <a:lstStyle/>
          <a:p>
            <a:pPr lvl="0"/>
            <a:r>
              <a:rPr lang="ru-RU" sz="1100" dirty="0" err="1"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Монастырщинский</a:t>
            </a:r>
            <a:r>
              <a:rPr lang="ru-RU" sz="1100" dirty="0" smtClean="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 </a:t>
            </a:r>
            <a:endPar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муниципальный</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округ</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Смоленской</a:t>
            </a:r>
          </a:p>
          <a:p>
            <a:pPr lvl="0"/>
            <a:r>
              <a:rPr lang="ru-RU" sz="1100"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области</a:t>
            </a:r>
          </a:p>
        </p:txBody>
      </p:sp>
      <p:pic>
        <p:nvPicPr>
          <p:cNvPr id="27" name="Рисунок 26"/>
          <p:cNvPicPr>
            <a:picLocks noChangeAspect="1"/>
          </p:cNvPicPr>
          <p:nvPr/>
        </p:nvPicPr>
        <p:blipFill>
          <a:blip r:embed="rId11"/>
          <a:stretch>
            <a:fillRect/>
          </a:stretch>
        </p:blipFill>
        <p:spPr>
          <a:xfrm>
            <a:off x="219455" y="83868"/>
            <a:ext cx="737118" cy="912826"/>
          </a:xfrm>
          <a:prstGeom prst="rect">
            <a:avLst/>
          </a:prstGeom>
        </p:spPr>
      </p:pic>
      <p:pic>
        <p:nvPicPr>
          <p:cNvPr id="4" name="Рисунок 3">
            <a:extLst>
              <a:ext uri="{FF2B5EF4-FFF2-40B4-BE49-F238E27FC236}">
                <a16:creationId xmlns:a16="http://schemas.microsoft.com/office/drawing/2014/main" id="{394ECF24-12EE-0FE3-5087-92A4CDBA6DAD}"/>
              </a:ext>
            </a:extLst>
          </p:cNvPr>
          <p:cNvPicPr>
            <a:picLocks noChangeAspect="1"/>
          </p:cNvPicPr>
          <p:nvPr/>
        </p:nvPicPr>
        <p:blipFill>
          <a:blip r:embed="rId12"/>
          <a:stretch>
            <a:fillRect/>
          </a:stretch>
        </p:blipFill>
        <p:spPr>
          <a:xfrm>
            <a:off x="0" y="6657723"/>
            <a:ext cx="2799495" cy="901689"/>
          </a:xfrm>
          <a:prstGeom prst="rect">
            <a:avLst/>
          </a:prstGeom>
        </p:spPr>
      </p:pic>
    </p:spTree>
    <p:extLst>
      <p:ext uri="{BB962C8B-B14F-4D97-AF65-F5344CB8AC3E}">
        <p14:creationId xmlns:p14="http://schemas.microsoft.com/office/powerpoint/2010/main" val="15656991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0" y="156237"/>
            <a:ext cx="7559675" cy="768091"/>
          </a:xfrm>
          <a:prstGeom prst="rect">
            <a:avLst/>
          </a:prstGeom>
        </p:spPr>
      </p:pic>
      <p:sp>
        <p:nvSpPr>
          <p:cNvPr id="3" name="TextBox 2"/>
          <p:cNvSpPr txBox="1"/>
          <p:nvPr/>
        </p:nvSpPr>
        <p:spPr>
          <a:xfrm>
            <a:off x="0" y="298069"/>
            <a:ext cx="755967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2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Open Sans Semibold" panose="020B0706030804020204" pitchFamily="34" charset="0"/>
              </a:rPr>
              <a:t>ИНВЕСТИЦИОННАЯ КАРТА</a:t>
            </a:r>
          </a:p>
        </p:txBody>
      </p:sp>
      <p:pic>
        <p:nvPicPr>
          <p:cNvPr id="5" name="Рисунок 4">
            <a:extLst>
              <a:ext uri="{FF2B5EF4-FFF2-40B4-BE49-F238E27FC236}">
                <a16:creationId xmlns:a16="http://schemas.microsoft.com/office/drawing/2014/main" id="{B2D7B279-F1A2-0DA6-031F-9CB87191622A}"/>
              </a:ext>
            </a:extLst>
          </p:cNvPr>
          <p:cNvPicPr>
            <a:picLocks noChangeAspect="1"/>
          </p:cNvPicPr>
          <p:nvPr/>
        </p:nvPicPr>
        <p:blipFill>
          <a:blip r:embed="rId3">
            <a:duotone>
              <a:schemeClr val="accent6">
                <a:shade val="45000"/>
                <a:satMod val="135000"/>
              </a:schemeClr>
              <a:prstClr val="white"/>
            </a:duotone>
            <a:extLst>
              <a:ext uri="{BEBA8EAE-BF5A-486C-A8C5-ECC9F3942E4B}">
                <a14:imgProps xmlns:a14="http://schemas.microsoft.com/office/drawing/2010/main">
                  <a14:imgLayer r:embed="rId4">
                    <a14:imgEffect>
                      <a14:backgroundRemoval t="10000" b="90000" l="10000" r="90000"/>
                    </a14:imgEffect>
                    <a14:imgEffect>
                      <a14:colorTemperature colorTemp="8800"/>
                    </a14:imgEffect>
                  </a14:imgLayer>
                </a14:imgProps>
              </a:ext>
            </a:extLst>
          </a:blip>
          <a:stretch>
            <a:fillRect/>
          </a:stretch>
        </p:blipFill>
        <p:spPr>
          <a:xfrm>
            <a:off x="393539" y="6044142"/>
            <a:ext cx="577100" cy="511444"/>
          </a:xfrm>
          <a:prstGeom prst="rect">
            <a:avLst/>
          </a:prstGeom>
          <a:ln>
            <a:solidFill>
              <a:srgbClr val="5D7186"/>
            </a:solidFill>
          </a:ln>
        </p:spPr>
      </p:pic>
      <p:sp>
        <p:nvSpPr>
          <p:cNvPr id="6" name="TextBox 5"/>
          <p:cNvSpPr txBox="1"/>
          <p:nvPr/>
        </p:nvSpPr>
        <p:spPr>
          <a:xfrm>
            <a:off x="1036926" y="6127835"/>
            <a:ext cx="1114408"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Площадки с/х</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назначения</a:t>
            </a:r>
          </a:p>
        </p:txBody>
      </p:sp>
      <p:sp>
        <p:nvSpPr>
          <p:cNvPr id="8" name="TextBox 7"/>
          <p:cNvSpPr txBox="1"/>
          <p:nvPr/>
        </p:nvSpPr>
        <p:spPr>
          <a:xfrm>
            <a:off x="4945317" y="6001588"/>
            <a:ext cx="1313180" cy="55399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Площадки</a:t>
            </a:r>
            <a:br>
              <a:rPr kumimoji="0" lang="ru-RU"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br>
            <a:r>
              <a:rPr kumimoji="0" lang="ru-RU"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промышленного</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назначения</a:t>
            </a:r>
          </a:p>
        </p:txBody>
      </p:sp>
      <p:pic>
        <p:nvPicPr>
          <p:cNvPr id="9" name="Рисунок 8"/>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361235" y="6032007"/>
            <a:ext cx="590667" cy="529357"/>
          </a:xfrm>
          <a:prstGeom prst="rect">
            <a:avLst/>
          </a:prstGeom>
          <a:ln>
            <a:solidFill>
              <a:srgbClr val="00B050"/>
            </a:solidFill>
          </a:ln>
        </p:spPr>
      </p:pic>
      <p:sp>
        <p:nvSpPr>
          <p:cNvPr id="10" name="TextBox 9"/>
          <p:cNvSpPr txBox="1"/>
          <p:nvPr/>
        </p:nvSpPr>
        <p:spPr>
          <a:xfrm>
            <a:off x="3022803" y="6173574"/>
            <a:ext cx="1229824" cy="24622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Туризм и отдых</a:t>
            </a:r>
          </a:p>
        </p:txBody>
      </p:sp>
      <p:sp>
        <p:nvSpPr>
          <p:cNvPr id="21" name="TextBox 20">
            <a:extLst>
              <a:ext uri="{FF2B5EF4-FFF2-40B4-BE49-F238E27FC236}">
                <a16:creationId xmlns:a16="http://schemas.microsoft.com/office/drawing/2014/main" id="{F6559EDC-3F7A-4D6E-B83D-FBB1CBCB8FCE}"/>
              </a:ext>
            </a:extLst>
          </p:cNvPr>
          <p:cNvSpPr txBox="1"/>
          <p:nvPr/>
        </p:nvSpPr>
        <p:spPr>
          <a:xfrm>
            <a:off x="7248371" y="7190343"/>
            <a:ext cx="317716"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9</a:t>
            </a:r>
          </a:p>
        </p:txBody>
      </p:sp>
      <p:pic>
        <p:nvPicPr>
          <p:cNvPr id="4" name="Рисунок 3">
            <a:extLst>
              <a:ext uri="{FF2B5EF4-FFF2-40B4-BE49-F238E27FC236}">
                <a16:creationId xmlns:a16="http://schemas.microsoft.com/office/drawing/2014/main" id="{AADBCC81-3EBC-239F-5F59-6B9BD2691CDE}"/>
              </a:ext>
            </a:extLst>
          </p:cNvPr>
          <p:cNvPicPr>
            <a:picLocks noChangeAspect="1"/>
          </p:cNvPicPr>
          <p:nvPr/>
        </p:nvPicPr>
        <p:blipFill>
          <a:blip r:embed="rId6"/>
          <a:stretch>
            <a:fillRect/>
          </a:stretch>
        </p:blipFill>
        <p:spPr>
          <a:xfrm>
            <a:off x="0" y="6657723"/>
            <a:ext cx="2799495" cy="901689"/>
          </a:xfrm>
          <a:prstGeom prst="rect">
            <a:avLst/>
          </a:prstGeom>
        </p:spPr>
      </p:pic>
      <p:pic>
        <p:nvPicPr>
          <p:cNvPr id="27" name="Рисунок 26">
            <a:extLst>
              <a:ext uri="{FF2B5EF4-FFF2-40B4-BE49-F238E27FC236}">
                <a16:creationId xmlns:a16="http://schemas.microsoft.com/office/drawing/2014/main" id="{07E05FBC-539F-FB69-4B01-14B0CA631A2E}"/>
              </a:ext>
            </a:extLst>
          </p:cNvPr>
          <p:cNvPicPr>
            <a:picLocks noChangeAspect="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421529" y="6014375"/>
            <a:ext cx="583591" cy="514142"/>
          </a:xfrm>
          <a:prstGeom prst="rect">
            <a:avLst/>
          </a:prstGeom>
          <a:ln w="12700">
            <a:solidFill>
              <a:schemeClr val="accent6">
                <a:lumMod val="75000"/>
              </a:schemeClr>
            </a:solidFill>
          </a:ln>
        </p:spPr>
      </p:pic>
      <p:pic>
        <p:nvPicPr>
          <p:cNvPr id="7" name="Рисунок 6"/>
          <p:cNvPicPr>
            <a:picLocks noChangeAspect="1"/>
          </p:cNvPicPr>
          <p:nvPr/>
        </p:nvPicPr>
        <p:blipFill>
          <a:blip r:embed="rId8"/>
          <a:stretch>
            <a:fillRect/>
          </a:stretch>
        </p:blipFill>
        <p:spPr>
          <a:xfrm>
            <a:off x="1" y="925975"/>
            <a:ext cx="7559674" cy="5023434"/>
          </a:xfrm>
          <a:prstGeom prst="rect">
            <a:avLst/>
          </a:prstGeom>
        </p:spPr>
      </p:pic>
      <p:pic>
        <p:nvPicPr>
          <p:cNvPr id="11" name="Рисунок 10"/>
          <p:cNvPicPr>
            <a:picLocks noChangeAspect="1"/>
          </p:cNvPicPr>
          <p:nvPr/>
        </p:nvPicPr>
        <p:blipFill>
          <a:blip r:embed="rId9"/>
          <a:stretch>
            <a:fillRect/>
          </a:stretch>
        </p:blipFill>
        <p:spPr>
          <a:xfrm>
            <a:off x="4088020" y="2505758"/>
            <a:ext cx="329213" cy="329213"/>
          </a:xfrm>
          <a:prstGeom prst="rect">
            <a:avLst/>
          </a:prstGeom>
        </p:spPr>
      </p:pic>
      <p:pic>
        <p:nvPicPr>
          <p:cNvPr id="12" name="Рисунок 11"/>
          <p:cNvPicPr>
            <a:picLocks noChangeAspect="1"/>
          </p:cNvPicPr>
          <p:nvPr/>
        </p:nvPicPr>
        <p:blipFill>
          <a:blip r:embed="rId10"/>
          <a:stretch>
            <a:fillRect/>
          </a:stretch>
        </p:blipFill>
        <p:spPr>
          <a:xfrm>
            <a:off x="4780710" y="3042664"/>
            <a:ext cx="329213" cy="329213"/>
          </a:xfrm>
          <a:prstGeom prst="rect">
            <a:avLst/>
          </a:prstGeom>
        </p:spPr>
      </p:pic>
      <p:pic>
        <p:nvPicPr>
          <p:cNvPr id="13" name="Рисунок 12"/>
          <p:cNvPicPr>
            <a:picLocks noChangeAspect="1"/>
          </p:cNvPicPr>
          <p:nvPr/>
        </p:nvPicPr>
        <p:blipFill>
          <a:blip r:embed="rId10"/>
          <a:stretch>
            <a:fillRect/>
          </a:stretch>
        </p:blipFill>
        <p:spPr>
          <a:xfrm>
            <a:off x="3022803" y="4200446"/>
            <a:ext cx="329213" cy="329213"/>
          </a:xfrm>
          <a:prstGeom prst="rect">
            <a:avLst/>
          </a:prstGeom>
        </p:spPr>
      </p:pic>
      <p:pic>
        <p:nvPicPr>
          <p:cNvPr id="14" name="Рисунок 13"/>
          <p:cNvPicPr>
            <a:picLocks noChangeAspect="1"/>
          </p:cNvPicPr>
          <p:nvPr/>
        </p:nvPicPr>
        <p:blipFill>
          <a:blip r:embed="rId10"/>
          <a:stretch>
            <a:fillRect/>
          </a:stretch>
        </p:blipFill>
        <p:spPr>
          <a:xfrm>
            <a:off x="3923413" y="3370703"/>
            <a:ext cx="329213" cy="420322"/>
          </a:xfrm>
          <a:prstGeom prst="rect">
            <a:avLst/>
          </a:prstGeom>
        </p:spPr>
      </p:pic>
      <p:pic>
        <p:nvPicPr>
          <p:cNvPr id="15" name="Рисунок 14"/>
          <p:cNvPicPr>
            <a:picLocks noChangeAspect="1"/>
          </p:cNvPicPr>
          <p:nvPr/>
        </p:nvPicPr>
        <p:blipFill>
          <a:blip r:embed="rId10"/>
          <a:stretch>
            <a:fillRect/>
          </a:stretch>
        </p:blipFill>
        <p:spPr>
          <a:xfrm>
            <a:off x="3395646" y="3238772"/>
            <a:ext cx="329213" cy="329213"/>
          </a:xfrm>
          <a:prstGeom prst="rect">
            <a:avLst/>
          </a:prstGeom>
        </p:spPr>
      </p:pic>
      <p:pic>
        <p:nvPicPr>
          <p:cNvPr id="17" name="Рисунок 16"/>
          <p:cNvPicPr>
            <a:picLocks noChangeAspect="1"/>
          </p:cNvPicPr>
          <p:nvPr/>
        </p:nvPicPr>
        <p:blipFill>
          <a:blip r:embed="rId10"/>
          <a:stretch>
            <a:fillRect/>
          </a:stretch>
        </p:blipFill>
        <p:spPr>
          <a:xfrm>
            <a:off x="2070766" y="3871233"/>
            <a:ext cx="329213" cy="329213"/>
          </a:xfrm>
          <a:prstGeom prst="rect">
            <a:avLst/>
          </a:prstGeom>
        </p:spPr>
      </p:pic>
      <p:pic>
        <p:nvPicPr>
          <p:cNvPr id="18" name="Рисунок 17"/>
          <p:cNvPicPr>
            <a:picLocks noChangeAspect="1"/>
          </p:cNvPicPr>
          <p:nvPr/>
        </p:nvPicPr>
        <p:blipFill>
          <a:blip r:embed="rId11"/>
          <a:stretch>
            <a:fillRect/>
          </a:stretch>
        </p:blipFill>
        <p:spPr>
          <a:xfrm>
            <a:off x="3492993" y="2621280"/>
            <a:ext cx="232611" cy="240821"/>
          </a:xfrm>
          <a:prstGeom prst="rect">
            <a:avLst/>
          </a:prstGeom>
        </p:spPr>
      </p:pic>
      <p:pic>
        <p:nvPicPr>
          <p:cNvPr id="19" name="Рисунок 18"/>
          <p:cNvPicPr>
            <a:picLocks noChangeAspect="1"/>
          </p:cNvPicPr>
          <p:nvPr/>
        </p:nvPicPr>
        <p:blipFill>
          <a:blip r:embed="rId11"/>
          <a:stretch>
            <a:fillRect/>
          </a:stretch>
        </p:blipFill>
        <p:spPr>
          <a:xfrm>
            <a:off x="2422546" y="4364439"/>
            <a:ext cx="259694" cy="268860"/>
          </a:xfrm>
          <a:prstGeom prst="rect">
            <a:avLst/>
          </a:prstGeom>
        </p:spPr>
      </p:pic>
      <p:pic>
        <p:nvPicPr>
          <p:cNvPr id="20" name="Рисунок 19"/>
          <p:cNvPicPr>
            <a:picLocks noChangeAspect="1"/>
          </p:cNvPicPr>
          <p:nvPr/>
        </p:nvPicPr>
        <p:blipFill>
          <a:blip r:embed="rId11"/>
          <a:stretch>
            <a:fillRect/>
          </a:stretch>
        </p:blipFill>
        <p:spPr>
          <a:xfrm>
            <a:off x="1633675" y="3740508"/>
            <a:ext cx="256086" cy="265124"/>
          </a:xfrm>
          <a:prstGeom prst="rect">
            <a:avLst/>
          </a:prstGeom>
        </p:spPr>
      </p:pic>
      <p:pic>
        <p:nvPicPr>
          <p:cNvPr id="22" name="Рисунок 21"/>
          <p:cNvPicPr>
            <a:picLocks noChangeAspect="1"/>
          </p:cNvPicPr>
          <p:nvPr/>
        </p:nvPicPr>
        <p:blipFill>
          <a:blip r:embed="rId11"/>
          <a:stretch>
            <a:fillRect/>
          </a:stretch>
        </p:blipFill>
        <p:spPr>
          <a:xfrm>
            <a:off x="3718967" y="2244609"/>
            <a:ext cx="282256" cy="292218"/>
          </a:xfrm>
          <a:prstGeom prst="rect">
            <a:avLst/>
          </a:prstGeom>
        </p:spPr>
      </p:pic>
      <p:pic>
        <p:nvPicPr>
          <p:cNvPr id="23" name="Рисунок 22"/>
          <p:cNvPicPr>
            <a:picLocks noChangeAspect="1"/>
          </p:cNvPicPr>
          <p:nvPr/>
        </p:nvPicPr>
        <p:blipFill>
          <a:blip r:embed="rId11"/>
          <a:stretch>
            <a:fillRect/>
          </a:stretch>
        </p:blipFill>
        <p:spPr>
          <a:xfrm>
            <a:off x="3136543" y="4658090"/>
            <a:ext cx="259103" cy="268248"/>
          </a:xfrm>
          <a:prstGeom prst="rect">
            <a:avLst/>
          </a:prstGeom>
        </p:spPr>
      </p:pic>
      <p:pic>
        <p:nvPicPr>
          <p:cNvPr id="24" name="Рисунок 23"/>
          <p:cNvPicPr>
            <a:picLocks noChangeAspect="1"/>
          </p:cNvPicPr>
          <p:nvPr/>
        </p:nvPicPr>
        <p:blipFill>
          <a:blip r:embed="rId11"/>
          <a:stretch>
            <a:fillRect/>
          </a:stretch>
        </p:blipFill>
        <p:spPr>
          <a:xfrm>
            <a:off x="2293290" y="3567984"/>
            <a:ext cx="292247" cy="302561"/>
          </a:xfrm>
          <a:prstGeom prst="rect">
            <a:avLst/>
          </a:prstGeom>
        </p:spPr>
      </p:pic>
      <p:pic>
        <p:nvPicPr>
          <p:cNvPr id="16" name="Рисунок 15"/>
          <p:cNvPicPr>
            <a:picLocks noChangeAspect="1"/>
          </p:cNvPicPr>
          <p:nvPr/>
        </p:nvPicPr>
        <p:blipFill>
          <a:blip r:embed="rId12"/>
          <a:stretch>
            <a:fillRect/>
          </a:stretch>
        </p:blipFill>
        <p:spPr>
          <a:xfrm>
            <a:off x="2492940" y="4016415"/>
            <a:ext cx="377581" cy="373432"/>
          </a:xfrm>
          <a:prstGeom prst="rect">
            <a:avLst/>
          </a:prstGeom>
        </p:spPr>
      </p:pic>
      <p:pic>
        <p:nvPicPr>
          <p:cNvPr id="26" name="Рисунок 25"/>
          <p:cNvPicPr>
            <a:picLocks noChangeAspect="1"/>
          </p:cNvPicPr>
          <p:nvPr/>
        </p:nvPicPr>
        <p:blipFill>
          <a:blip r:embed="rId12"/>
          <a:stretch>
            <a:fillRect/>
          </a:stretch>
        </p:blipFill>
        <p:spPr>
          <a:xfrm>
            <a:off x="4421529" y="2387946"/>
            <a:ext cx="324091" cy="320530"/>
          </a:xfrm>
          <a:prstGeom prst="rect">
            <a:avLst/>
          </a:prstGeom>
        </p:spPr>
      </p:pic>
    </p:spTree>
    <p:extLst>
      <p:ext uri="{BB962C8B-B14F-4D97-AF65-F5344CB8AC3E}">
        <p14:creationId xmlns:p14="http://schemas.microsoft.com/office/powerpoint/2010/main" val="402922946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1">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Тема1" id="{76ACE975-9A0E-46ED-B060-E25514D4A65A}" vid="{C982A248-DE85-4D5D-87D8-D0DF12D3D342}"/>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20130</TotalTime>
  <Words>2738</Words>
  <Application>Microsoft Office PowerPoint</Application>
  <PresentationFormat>Произвольный</PresentationFormat>
  <Paragraphs>825</Paragraphs>
  <Slides>31</Slides>
  <Notes>15</Notes>
  <HiddenSlides>0</HiddenSlides>
  <MMClips>0</MMClips>
  <ScaleCrop>false</ScaleCrop>
  <HeadingPairs>
    <vt:vector size="6" baseType="variant">
      <vt:variant>
        <vt:lpstr>Использованные шрифты</vt:lpstr>
      </vt:variant>
      <vt:variant>
        <vt:i4>8</vt:i4>
      </vt:variant>
      <vt:variant>
        <vt:lpstr>Тема</vt:lpstr>
      </vt:variant>
      <vt:variant>
        <vt:i4>3</vt:i4>
      </vt:variant>
      <vt:variant>
        <vt:lpstr>Заголовки слайдов</vt:lpstr>
      </vt:variant>
      <vt:variant>
        <vt:i4>31</vt:i4>
      </vt:variant>
    </vt:vector>
  </HeadingPairs>
  <TitlesOfParts>
    <vt:vector size="42" baseType="lpstr">
      <vt:lpstr>Arial</vt:lpstr>
      <vt:lpstr>Calibri</vt:lpstr>
      <vt:lpstr>Calibri Light</vt:lpstr>
      <vt:lpstr>Open Sans</vt:lpstr>
      <vt:lpstr>Open Sans Semibold</vt:lpstr>
      <vt:lpstr>Symbol</vt:lpstr>
      <vt:lpstr>Times New Roman</vt:lpstr>
      <vt:lpstr>Verdana</vt:lpstr>
      <vt:lpstr>Тема Office</vt:lpstr>
      <vt:lpstr>1_Тема Office</vt:lpstr>
      <vt:lpstr>Тема1</vt:lpstr>
      <vt:lpstr>Презентация PowerPoint</vt:lpstr>
      <vt:lpstr>Фото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Home</dc:creator>
  <cp:lastModifiedBy>User</cp:lastModifiedBy>
  <cp:revision>1655</cp:revision>
  <cp:lastPrinted>2025-07-04T12:45:00Z</cp:lastPrinted>
  <dcterms:created xsi:type="dcterms:W3CDTF">2017-05-10T15:02:08Z</dcterms:created>
  <dcterms:modified xsi:type="dcterms:W3CDTF">2026-08-05T13:08:04Z</dcterms:modified>
</cp:coreProperties>
</file>