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6" r:id="rId1"/>
  </p:sldMasterIdLst>
  <p:notesMasterIdLst>
    <p:notesMasterId r:id="rId32"/>
  </p:notesMasterIdLst>
  <p:handoutMasterIdLst>
    <p:handoutMasterId r:id="rId33"/>
  </p:handoutMasterIdLst>
  <p:sldIdLst>
    <p:sldId id="260" r:id="rId2"/>
    <p:sldId id="259" r:id="rId3"/>
    <p:sldId id="258" r:id="rId4"/>
    <p:sldId id="257" r:id="rId5"/>
    <p:sldId id="261" r:id="rId6"/>
    <p:sldId id="262" r:id="rId7"/>
    <p:sldId id="277" r:id="rId8"/>
    <p:sldId id="294" r:id="rId9"/>
    <p:sldId id="306" r:id="rId10"/>
    <p:sldId id="285" r:id="rId11"/>
    <p:sldId id="295" r:id="rId12"/>
    <p:sldId id="296" r:id="rId13"/>
    <p:sldId id="298" r:id="rId14"/>
    <p:sldId id="263" r:id="rId15"/>
    <p:sldId id="264" r:id="rId16"/>
    <p:sldId id="267" r:id="rId17"/>
    <p:sldId id="304" r:id="rId18"/>
    <p:sldId id="305" r:id="rId19"/>
    <p:sldId id="269" r:id="rId20"/>
    <p:sldId id="270" r:id="rId21"/>
    <p:sldId id="271" r:id="rId22"/>
    <p:sldId id="287" r:id="rId23"/>
    <p:sldId id="272" r:id="rId24"/>
    <p:sldId id="273" r:id="rId25"/>
    <p:sldId id="274" r:id="rId26"/>
    <p:sldId id="275" r:id="rId27"/>
    <p:sldId id="302" r:id="rId28"/>
    <p:sldId id="293" r:id="rId29"/>
    <p:sldId id="300" r:id="rId30"/>
    <p:sldId id="281" r:id="rId31"/>
  </p:sldIdLst>
  <p:sldSz cx="7559675" cy="7559675"/>
  <p:notesSz cx="9882188" cy="6761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008CDB0-F692-4129-8FD0-AF244A304B10}">
          <p14:sldIdLst>
            <p14:sldId id="260"/>
            <p14:sldId id="259"/>
            <p14:sldId id="258"/>
            <p14:sldId id="257"/>
            <p14:sldId id="261"/>
            <p14:sldId id="262"/>
            <p14:sldId id="277"/>
            <p14:sldId id="294"/>
            <p14:sldId id="306"/>
            <p14:sldId id="285"/>
            <p14:sldId id="295"/>
            <p14:sldId id="296"/>
            <p14:sldId id="298"/>
            <p14:sldId id="263"/>
            <p14:sldId id="264"/>
            <p14:sldId id="267"/>
            <p14:sldId id="304"/>
            <p14:sldId id="305"/>
          </p14:sldIdLst>
        </p14:section>
        <p14:section name="Раздел без заголовка" id="{1CE6B1F8-BE4C-42BA-A628-15F13AE9539D}">
          <p14:sldIdLst>
            <p14:sldId id="269"/>
            <p14:sldId id="270"/>
            <p14:sldId id="271"/>
            <p14:sldId id="287"/>
            <p14:sldId id="272"/>
            <p14:sldId id="273"/>
            <p14:sldId id="274"/>
            <p14:sldId id="275"/>
            <p14:sldId id="302"/>
            <p14:sldId id="293"/>
            <p14:sldId id="300"/>
            <p14:sldId id="281"/>
          </p14:sldIdLst>
        </p14:section>
      </p14:sectionLst>
    </p:ext>
    <p:ext uri="{EFAFB233-063F-42B5-8137-9DF3F51BA10A}">
      <p15:sldGuideLst xmlns:p15="http://schemas.microsoft.com/office/powerpoint/2012/main">
        <p15:guide id="1" orient="horz" pos="2381" userDrawn="1">
          <p15:clr>
            <a:srgbClr val="A4A3A4"/>
          </p15:clr>
        </p15:guide>
        <p15:guide id="2" pos="2381" userDrawn="1">
          <p15:clr>
            <a:srgbClr val="A4A3A4"/>
          </p15:clr>
        </p15:guide>
      </p15:sldGuideLst>
    </p:ext>
    <p:ext uri="{2D200454-40CA-4A62-9FC3-DE9A4176ACB9}">
      <p15:notesGuideLst xmlns:p15="http://schemas.microsoft.com/office/powerpoint/2012/main">
        <p15:guide id="1" orient="horz" pos="2129">
          <p15:clr>
            <a:srgbClr val="A4A3A4"/>
          </p15:clr>
        </p15:guide>
        <p15:guide id="2" pos="31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FFFF"/>
    <a:srgbClr val="79BC58"/>
    <a:srgbClr val="6FCECE"/>
    <a:srgbClr val="B6C185"/>
    <a:srgbClr val="C6E194"/>
    <a:srgbClr val="C0D03C"/>
    <a:srgbClr val="B7BE4A"/>
    <a:srgbClr val="D4F240"/>
    <a:srgbClr val="77C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55" autoAdjust="0"/>
  </p:normalViewPr>
  <p:slideViewPr>
    <p:cSldViewPr>
      <p:cViewPr varScale="1">
        <p:scale>
          <a:sx n="66" d="100"/>
          <a:sy n="66" d="100"/>
        </p:scale>
        <p:origin x="222" y="60"/>
      </p:cViewPr>
      <p:guideLst>
        <p:guide orient="horz" pos="2381"/>
        <p:guide pos="2381"/>
      </p:guideLst>
    </p:cSldViewPr>
  </p:slideViewPr>
  <p:outlineViewPr>
    <p:cViewPr>
      <p:scale>
        <a:sx n="33" d="100"/>
        <a:sy n="33" d="100"/>
      </p:scale>
      <p:origin x="0" y="906"/>
    </p:cViewPr>
  </p:outlineViewPr>
  <p:notesTextViewPr>
    <p:cViewPr>
      <p:scale>
        <a:sx n="1" d="1"/>
        <a:sy n="1" d="1"/>
      </p:scale>
      <p:origin x="0" y="0"/>
    </p:cViewPr>
  </p:notesTextViewPr>
  <p:sorterViewPr>
    <p:cViewPr>
      <p:scale>
        <a:sx n="100" d="100"/>
        <a:sy n="100" d="100"/>
      </p:scale>
      <p:origin x="0" y="30"/>
    </p:cViewPr>
  </p:sorterViewPr>
  <p:notesViewPr>
    <p:cSldViewPr>
      <p:cViewPr varScale="1">
        <p:scale>
          <a:sx n="88" d="100"/>
          <a:sy n="88" d="100"/>
        </p:scale>
        <p:origin x="-1362" y="-108"/>
      </p:cViewPr>
      <p:guideLst>
        <p:guide orient="horz" pos="2129"/>
        <p:guide pos="31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48690338618011"/>
          <c:y val="0"/>
          <c:w val="0.68831135853730652"/>
          <c:h val="1"/>
        </c:manualLayout>
      </c:layout>
      <c:pie3DChart>
        <c:varyColors val="1"/>
        <c:ser>
          <c:idx val="0"/>
          <c:order val="0"/>
          <c:tx>
            <c:strRef>
              <c:f>Лист1!$B$1</c:f>
              <c:strCache>
                <c:ptCount val="1"/>
                <c:pt idx="0">
                  <c:v>Столбец1</c:v>
                </c:pt>
              </c:strCache>
            </c:strRef>
          </c:tx>
          <c:dPt>
            <c:idx val="0"/>
            <c:bubble3D val="0"/>
            <c:spPr>
              <a:solidFill>
                <a:srgbClr val="C0D03C"/>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1-1959-4126-A4D1-A99845705119}"/>
              </c:ext>
            </c:extLst>
          </c:dPt>
          <c:dPt>
            <c:idx val="1"/>
            <c:bubble3D val="0"/>
            <c:spPr>
              <a:solidFill>
                <a:srgbClr val="6C8EBE"/>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3-1959-4126-A4D1-A99845705119}"/>
              </c:ext>
            </c:extLst>
          </c:dPt>
          <c:dPt>
            <c:idx val="2"/>
            <c:bubble3D val="0"/>
            <c:spPr>
              <a:solidFill>
                <a:srgbClr val="25B8CA"/>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5-1959-4126-A4D1-A99845705119}"/>
              </c:ext>
            </c:extLst>
          </c:dPt>
          <c:dPt>
            <c:idx val="3"/>
            <c:bubble3D val="0"/>
            <c:spPr>
              <a:solidFill>
                <a:srgbClr val="EBE352"/>
              </a:solidFill>
              <a:ln w="19050">
                <a:solidFill>
                  <a:schemeClr val="accent6">
                    <a:lumMod val="60000"/>
                    <a:lumMod val="75000"/>
                  </a:schemeClr>
                </a:solid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c:ext xmlns:c16="http://schemas.microsoft.com/office/drawing/2014/chart" uri="{C3380CC4-5D6E-409C-BE32-E72D297353CC}">
                <c16:uniqueId val="{00000007-1959-4126-A4D1-A99845705119}"/>
              </c:ext>
            </c:extLst>
          </c:dPt>
          <c:dPt>
            <c:idx val="4"/>
            <c:bubble3D val="0"/>
            <c:spPr>
              <a:solidFill>
                <a:srgbClr val="77CA82"/>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09-1959-4126-A4D1-A99845705119}"/>
              </c:ext>
            </c:extLst>
          </c:dPt>
          <c:dLbls>
            <c:dLbl>
              <c:idx val="0"/>
              <c:layout/>
              <c:tx>
                <c:rich>
                  <a:bodyPr/>
                  <a:lstStyle/>
                  <a:p>
                    <a:r>
                      <a:rPr lang="en-US" dirty="0" smtClean="0"/>
                      <a:t>59%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959-4126-A4D1-A99845705119}"/>
                </c:ext>
              </c:extLst>
            </c:dLbl>
            <c:dLbl>
              <c:idx val="1"/>
              <c:layout>
                <c:manualLayout>
                  <c:x val="9.6125744290870591E-2"/>
                  <c:y val="-5.3830945399502853E-2"/>
                </c:manualLayout>
              </c:layout>
              <c:tx>
                <c:rich>
                  <a:bodyPr/>
                  <a:lstStyle/>
                  <a:p>
                    <a:r>
                      <a:rPr lang="en-US" dirty="0" smtClean="0"/>
                      <a:t>7,4%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959-4126-A4D1-A99845705119}"/>
                </c:ext>
              </c:extLst>
            </c:dLbl>
            <c:dLbl>
              <c:idx val="2"/>
              <c:layout>
                <c:manualLayout>
                  <c:x val="-1.3222234077540812E-2"/>
                  <c:y val="9.7837625523120933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959-4126-A4D1-A99845705119}"/>
                </c:ext>
              </c:extLst>
            </c:dLbl>
            <c:dLbl>
              <c:idx val="3"/>
              <c:layout>
                <c:manualLayout>
                  <c:x val="-3.4109135070954082E-2"/>
                  <c:y val="-8.971824233250476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959-4126-A4D1-A99845705119}"/>
                </c:ext>
              </c:extLst>
            </c:dLbl>
            <c:dLbl>
              <c:idx val="4"/>
              <c:layout>
                <c:manualLayout>
                  <c:x val="4.6512456914937383E-2"/>
                  <c:y val="-2.3924864622001267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1959-4126-A4D1-A99845705119}"/>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Лист1!$A$2:$A$6</c:f>
              <c:strCache>
                <c:ptCount val="5"/>
                <c:pt idx="0">
                  <c:v> сельское хозяйство</c:v>
                </c:pt>
                <c:pt idx="1">
                  <c:v> производство и распределение электроэнергии, газа и воды</c:v>
                </c:pt>
                <c:pt idx="2">
                  <c:v>коммунальная инфраструктура</c:v>
                </c:pt>
                <c:pt idx="3">
                  <c:v>образование, здравоохранение, культура</c:v>
                </c:pt>
                <c:pt idx="4">
                  <c:v> прочее</c:v>
                </c:pt>
              </c:strCache>
            </c:strRef>
          </c:cat>
          <c:val>
            <c:numRef>
              <c:f>Лист1!$B$2:$B$6</c:f>
              <c:numCache>
                <c:formatCode>0.0%</c:formatCode>
                <c:ptCount val="5"/>
                <c:pt idx="0">
                  <c:v>0.59</c:v>
                </c:pt>
                <c:pt idx="1">
                  <c:v>7.4999999999999997E-2</c:v>
                </c:pt>
                <c:pt idx="2">
                  <c:v>0.27300000000000002</c:v>
                </c:pt>
                <c:pt idx="3">
                  <c:v>4.2999999999999997E-2</c:v>
                </c:pt>
                <c:pt idx="4">
                  <c:v>9.4E-2</c:v>
                </c:pt>
              </c:numCache>
            </c:numRef>
          </c:val>
          <c:extLst>
            <c:ext xmlns:c16="http://schemas.microsoft.com/office/drawing/2014/chart" uri="{C3380CC4-5D6E-409C-BE32-E72D297353CC}">
              <c16:uniqueId val="{00000016-1959-4126-A4D1-A99845705119}"/>
            </c:ext>
          </c:extLst>
        </c:ser>
        <c:dLbls>
          <c:dLblPos val="out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0.25587930884198146"/>
          <c:y val="0.64368929889785498"/>
          <c:w val="0.73448085937177843"/>
          <c:h val="0.35332017173393282"/>
        </c:manualLayout>
      </c:layout>
      <c:overlay val="0"/>
      <c:spPr>
        <a:noFill/>
        <a:ln>
          <a:noFill/>
        </a:ln>
        <a:effectLst/>
      </c:spPr>
      <c:txPr>
        <a:bodyPr rot="0" spcFirstLastPara="1" vertOverflow="ellipsis" vert="horz" wrap="square" anchor="b" anchorCtr="0"/>
        <a:lstStyle/>
        <a:p>
          <a:pPr>
            <a:defRPr sz="9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28775973410905"/>
          <c:y val="7.5035500754667889E-2"/>
          <c:w val="0.64367732732488447"/>
          <c:h val="0.82723332261902194"/>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1"/>
          <c:dPt>
            <c:idx val="0"/>
            <c:bubble3D val="0"/>
            <c:spPr>
              <a:solidFill>
                <a:srgbClr val="0070C0"/>
              </a:solidFill>
              <a:ln w="3175">
                <a:solidFill>
                  <a:srgbClr val="0070C0"/>
                </a:solidFill>
              </a:ln>
              <a:effectLst/>
            </c:spPr>
            <c:extLst>
              <c:ext xmlns:c16="http://schemas.microsoft.com/office/drawing/2014/chart" uri="{C3380CC4-5D6E-409C-BE32-E72D297353CC}">
                <c16:uniqueId val="{00000001-AB19-4056-BA0C-AD5E9B5B2677}"/>
              </c:ext>
            </c:extLst>
          </c:dPt>
          <c:dPt>
            <c:idx val="1"/>
            <c:bubble3D val="0"/>
            <c:spPr>
              <a:solidFill>
                <a:srgbClr val="EBE352"/>
              </a:solidFill>
              <a:ln w="3175">
                <a:solidFill>
                  <a:srgbClr val="0070C0"/>
                </a:solidFill>
              </a:ln>
              <a:effectLst/>
            </c:spPr>
            <c:extLst>
              <c:ext xmlns:c16="http://schemas.microsoft.com/office/drawing/2014/chart" uri="{C3380CC4-5D6E-409C-BE32-E72D297353CC}">
                <c16:uniqueId val="{00000003-AB19-4056-BA0C-AD5E9B5B2677}"/>
              </c:ext>
            </c:extLst>
          </c:dPt>
          <c:dPt>
            <c:idx val="2"/>
            <c:bubble3D val="0"/>
            <c:spPr>
              <a:solidFill>
                <a:srgbClr val="77CA82"/>
              </a:solidFill>
              <a:ln w="3175">
                <a:solidFill>
                  <a:srgbClr val="0070C0"/>
                </a:solidFill>
              </a:ln>
              <a:effectLst/>
            </c:spPr>
            <c:extLst>
              <c:ext xmlns:c16="http://schemas.microsoft.com/office/drawing/2014/chart" uri="{C3380CC4-5D6E-409C-BE32-E72D297353CC}">
                <c16:uniqueId val="{00000005-AB19-4056-BA0C-AD5E9B5B2677}"/>
              </c:ext>
            </c:extLst>
          </c:dPt>
          <c:dPt>
            <c:idx val="3"/>
            <c:bubble3D val="0"/>
            <c:spPr>
              <a:solidFill>
                <a:srgbClr val="65B7CA"/>
              </a:solidFill>
              <a:ln w="3175">
                <a:solidFill>
                  <a:srgbClr val="0070C0"/>
                </a:solidFill>
              </a:ln>
              <a:effectLst/>
            </c:spPr>
            <c:extLst>
              <c:ext xmlns:c16="http://schemas.microsoft.com/office/drawing/2014/chart" uri="{C3380CC4-5D6E-409C-BE32-E72D297353CC}">
                <c16:uniqueId val="{00000007-AB19-4056-BA0C-AD5E9B5B2677}"/>
              </c:ext>
            </c:extLst>
          </c:dPt>
          <c:dPt>
            <c:idx val="4"/>
            <c:bubble3D val="0"/>
            <c:spPr>
              <a:solidFill>
                <a:srgbClr val="C0D03C"/>
              </a:solidFill>
              <a:ln w="3175">
                <a:solidFill>
                  <a:srgbClr val="0070C0"/>
                </a:solidFill>
              </a:ln>
              <a:effectLst/>
            </c:spPr>
            <c:extLst>
              <c:ext xmlns:c16="http://schemas.microsoft.com/office/drawing/2014/chart" uri="{C3380CC4-5D6E-409C-BE32-E72D297353CC}">
                <c16:uniqueId val="{00000009-AB19-4056-BA0C-AD5E9B5B2677}"/>
              </c:ext>
            </c:extLst>
          </c:dPt>
          <c:dLbls>
            <c:dLbl>
              <c:idx val="0"/>
              <c:layout>
                <c:manualLayout>
                  <c:x val="1.6799905361967037E-2"/>
                  <c:y val="1.3502158750656945E-2"/>
                </c:manualLayout>
              </c:layout>
              <c:tx>
                <c:rich>
                  <a:bodyPr/>
                  <a:lstStyle/>
                  <a:p>
                    <a:r>
                      <a:rPr lang="en-US" dirty="0" smtClean="0"/>
                      <a:t>14,15%</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B19-4056-BA0C-AD5E9B5B2677}"/>
                </c:ext>
              </c:extLst>
            </c:dLbl>
            <c:dLbl>
              <c:idx val="1"/>
              <c:layout>
                <c:manualLayout>
                  <c:x val="-7.764344679878305E-3"/>
                  <c:y val="1.3644976860276756E-2"/>
                </c:manualLayout>
              </c:layout>
              <c:tx>
                <c:rich>
                  <a:bodyPr/>
                  <a:lstStyle/>
                  <a:p>
                    <a:r>
                      <a:rPr lang="en-US" dirty="0" smtClean="0"/>
                      <a:t>29,16%</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B19-4056-BA0C-AD5E9B5B2677}"/>
                </c:ext>
              </c:extLst>
            </c:dLbl>
            <c:dLbl>
              <c:idx val="2"/>
              <c:layout>
                <c:manualLayout>
                  <c:x val="1.4552803582788562E-2"/>
                  <c:y val="2.849203567546763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dirty="0" smtClean="0"/>
                      <a:t>9,8%</a:t>
                    </a:r>
                    <a:endParaRPr lang="en-US" dirty="0"/>
                  </a:p>
                </c:rich>
              </c:tx>
              <c:spPr>
                <a:solidFill>
                  <a:prstClr val="white">
                    <a:alpha val="90000"/>
                  </a:prstClr>
                </a:solidFill>
                <a:ln>
                  <a:solidFill>
                    <a:srgbClr val="B2D499"/>
                  </a:solidFill>
                </a:ln>
                <a:effectLst>
                  <a:outerShdw blurRad="50800" dist="38100" dir="2700000" algn="ctr" rotWithShape="0">
                    <a:srgbClr val="000000">
                      <a:alpha val="40000"/>
                    </a:srgbClr>
                  </a:outerShdw>
                </a:effectLst>
              </c:sp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AB19-4056-BA0C-AD5E9B5B2677}"/>
                </c:ext>
              </c:extLst>
            </c:dLbl>
            <c:dLbl>
              <c:idx val="3"/>
              <c:layout>
                <c:manualLayout>
                  <c:x val="-1.1596192308233206E-2"/>
                  <c:y val="-9.8119230795128305E-3"/>
                </c:manualLayout>
              </c:layout>
              <c:tx>
                <c:rich>
                  <a:bodyPr/>
                  <a:lstStyle/>
                  <a:p>
                    <a:r>
                      <a:rPr lang="en-US" dirty="0" smtClean="0"/>
                      <a:t>2,1%</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B19-4056-BA0C-AD5E9B5B2677}"/>
                </c:ext>
              </c:extLst>
            </c:dLbl>
            <c:dLbl>
              <c:idx val="4"/>
              <c:layout>
                <c:manualLayout>
                  <c:x val="-8.5540979619456933E-3"/>
                  <c:y val="-2.9654426245078004E-2"/>
                </c:manualLayout>
              </c:layout>
              <c:tx>
                <c:rich>
                  <a:bodyPr/>
                  <a:lstStyle/>
                  <a:p>
                    <a:r>
                      <a:rPr lang="en-US" dirty="0" smtClean="0"/>
                      <a:t>44,79%</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B19-4056-BA0C-AD5E9B5B2677}"/>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Грузовой транспорт</c:v>
                </c:pt>
                <c:pt idx="1">
                  <c:v>Оптовая и розничная торговля</c:v>
                </c:pt>
                <c:pt idx="2">
                  <c:v>Сельское хозяйство</c:v>
                </c:pt>
                <c:pt idx="3">
                  <c:v>Распиловка и строгание древесины</c:v>
                </c:pt>
              </c:strCache>
            </c:strRef>
          </c:cat>
          <c:val>
            <c:numRef>
              <c:f>Лист1!$B$2:$B$6</c:f>
              <c:numCache>
                <c:formatCode>0.00%</c:formatCode>
                <c:ptCount val="5"/>
                <c:pt idx="0">
                  <c:v>0.14399999999999999</c:v>
                </c:pt>
                <c:pt idx="1">
                  <c:v>0.29899999999999999</c:v>
                </c:pt>
                <c:pt idx="2">
                  <c:v>0.11799999999999999</c:v>
                </c:pt>
                <c:pt idx="3">
                  <c:v>1.6E-2</c:v>
                </c:pt>
                <c:pt idx="4">
                  <c:v>0.42299999999999999</c:v>
                </c:pt>
              </c:numCache>
            </c:numRef>
          </c:val>
          <c:extLst>
            <c:ext xmlns:c16="http://schemas.microsoft.com/office/drawing/2014/chart" uri="{C3380CC4-5D6E-409C-BE32-E72D297353CC}">
              <c16:uniqueId val="{0000000A-AB19-4056-BA0C-AD5E9B5B2677}"/>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77641927493552"/>
          <c:y val="5.6849908228420766E-2"/>
          <c:w val="0.72451321635511146"/>
          <c:h val="0.73978987757957815"/>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c:ext xmlns:c16="http://schemas.microsoft.com/office/drawing/2014/chart" uri="{C3380CC4-5D6E-409C-BE32-E72D297353CC}">
                <c16:uniqueId val="{00000003-09DD-4903-8301-36BE8AE14F30}"/>
              </c:ext>
            </c:extLst>
          </c:dPt>
          <c:dLbls>
            <c:dLbl>
              <c:idx val="0"/>
              <c:layout>
                <c:manualLayout>
                  <c:x val="-2.2937233647187107E-2"/>
                  <c:y val="-4.2325763255176695E-2"/>
                </c:manualLayout>
              </c:layout>
              <c:tx>
                <c:rich>
                  <a:bodyPr/>
                  <a:lstStyle/>
                  <a:p>
                    <a:r>
                      <a:rPr lang="en-US" dirty="0" smtClean="0"/>
                      <a:t>26,32%</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9DD-4903-8301-36BE8AE14F30}"/>
                </c:ext>
              </c:extLst>
            </c:dLbl>
            <c:dLbl>
              <c:idx val="1"/>
              <c:layout>
                <c:manualLayout>
                  <c:x val="3.2687389442162804E-2"/>
                  <c:y val="1.1292751337796966E-2"/>
                </c:manualLayout>
              </c:layout>
              <c:tx>
                <c:rich>
                  <a:bodyPr/>
                  <a:lstStyle/>
                  <a:p>
                    <a:r>
                      <a:rPr lang="en-US" dirty="0" smtClean="0"/>
                      <a:t>73,68%</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9DD-4903-8301-36BE8AE14F30}"/>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0.26319999999999999</c:v>
                </c:pt>
                <c:pt idx="1">
                  <c:v>0.73680000000000001</c:v>
                </c:pt>
              </c:numCache>
            </c:numRef>
          </c:val>
          <c:extLst>
            <c:ext xmlns:c16="http://schemas.microsoft.com/office/drawing/2014/chart" uri="{C3380CC4-5D6E-409C-BE32-E72D297353CC}">
              <c16:uniqueId val="{00000004-09DD-4903-8301-36BE8AE14F30}"/>
            </c:ext>
          </c:extLst>
        </c:ser>
        <c:dLbls>
          <c:dLblPos val="ctr"/>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999510478141008"/>
          <c:y val="0.84464055881081257"/>
          <c:w val="0.6438471267699043"/>
          <c:h val="0.150474381430932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5413531273023"/>
          <c:y val="0.48922434008872578"/>
          <c:w val="0.2803538044195743"/>
          <c:h val="0.44003487353664072"/>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explosion val="5"/>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1-CD74-4828-AC9A-D7FF2275CF7B}"/>
              </c:ext>
            </c:extLst>
          </c:dPt>
          <c:dPt>
            <c:idx val="1"/>
            <c:bubble3D val="0"/>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5-CD74-4828-AC9A-D7FF2275CF7B}"/>
              </c:ext>
            </c:extLst>
          </c:dPt>
          <c:dPt>
            <c:idx val="3"/>
            <c:bubble3D val="0"/>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7-CD74-4828-AC9A-D7FF2275CF7B}"/>
              </c:ext>
            </c:extLst>
          </c:dPt>
          <c:dPt>
            <c:idx val="4"/>
            <c:bubble3D val="0"/>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9-CD74-4828-AC9A-D7FF2275CF7B}"/>
              </c:ext>
            </c:extLst>
          </c:dPt>
          <c:dPt>
            <c:idx val="5"/>
            <c:bubble3D val="0"/>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B-CD74-4828-AC9A-D7FF2275CF7B}"/>
              </c:ext>
            </c:extLst>
          </c:dPt>
          <c:dLbls>
            <c:dLbl>
              <c:idx val="0"/>
              <c:layout>
                <c:manualLayout>
                  <c:x val="-1.4422455877363832E-2"/>
                  <c:y val="-5.1875977399013825E-17"/>
                </c:manualLayout>
              </c:layout>
              <c:tx>
                <c:rich>
                  <a:bodyPr/>
                  <a:lstStyle/>
                  <a:p>
                    <a:r>
                      <a:rPr lang="en-US" dirty="0" smtClean="0"/>
                      <a:t>60,8</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D74-4828-AC9A-D7FF2275CF7B}"/>
                </c:ext>
              </c:extLst>
            </c:dLbl>
            <c:dLbl>
              <c:idx val="1"/>
              <c:layout>
                <c:manualLayout>
                  <c:x val="-1.8828544538559488E-2"/>
                  <c:y val="-5.9422260554692428E-4"/>
                </c:manualLayout>
              </c:layout>
              <c:tx>
                <c:rich>
                  <a:bodyPr/>
                  <a:lstStyle/>
                  <a:p>
                    <a:r>
                      <a:rPr lang="en-US" dirty="0" smtClean="0"/>
                      <a:t>116,6</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D74-4828-AC9A-D7FF2275CF7B}"/>
                </c:ext>
              </c:extLst>
            </c:dLbl>
            <c:dLbl>
              <c:idx val="2"/>
              <c:layout>
                <c:manualLayout>
                  <c:x val="-2.2629060396873183E-2"/>
                  <c:y val="-2.0401642790444402E-2"/>
                </c:manualLayout>
              </c:layout>
              <c:tx>
                <c:rich>
                  <a:bodyPr/>
                  <a:lstStyle/>
                  <a:p>
                    <a:r>
                      <a:rPr lang="en-US" dirty="0" smtClean="0"/>
                      <a:t>65,6</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D74-4828-AC9A-D7FF2275CF7B}"/>
                </c:ext>
              </c:extLst>
            </c:dLbl>
            <c:dLbl>
              <c:idx val="3"/>
              <c:layout>
                <c:manualLayout>
                  <c:x val="-2.7856632839193943E-2"/>
                  <c:y val="-2.0741198565042644E-2"/>
                </c:manualLayout>
              </c:layout>
              <c:tx>
                <c:rich>
                  <a:bodyPr/>
                  <a:lstStyle/>
                  <a:p>
                    <a:r>
                      <a:rPr lang="en-US" dirty="0" smtClean="0"/>
                      <a:t>17,3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CD74-4828-AC9A-D7FF2275CF7B}"/>
                </c:ext>
              </c:extLst>
            </c:dLbl>
            <c:dLbl>
              <c:idx val="4"/>
              <c:layout>
                <c:manualLayout>
                  <c:x val="-1.2619648892693238E-2"/>
                  <c:y val="-1.1318525819941416E-2"/>
                </c:manualLayout>
              </c:layout>
              <c:tx>
                <c:rich>
                  <a:bodyPr/>
                  <a:lstStyle/>
                  <a:p>
                    <a:r>
                      <a:rPr lang="en-US" dirty="0" smtClean="0"/>
                      <a:t>152,6</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CD74-4828-AC9A-D7FF2275CF7B}"/>
                </c:ext>
              </c:extLst>
            </c:dLbl>
            <c:dLbl>
              <c:idx val="5"/>
              <c:layout>
                <c:manualLayout>
                  <c:x val="1.9830876831375088E-2"/>
                  <c:y val="1.1318525819941416E-2"/>
                </c:manualLayout>
              </c:layout>
              <c:tx>
                <c:rich>
                  <a:bodyPr/>
                  <a:lstStyle/>
                  <a:p>
                    <a:r>
                      <a:rPr lang="en-US" dirty="0" smtClean="0"/>
                      <a:t>44,6</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D74-4828-AC9A-D7FF2275CF7B}"/>
                </c:ext>
              </c:extLst>
            </c:dLbl>
            <c:dLbl>
              <c:idx val="6"/>
              <c:layout>
                <c:manualLayout>
                  <c:x val="-9.0140349233523119E-3"/>
                  <c:y val="-2.829631454985405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4F5-4027-BB1B-24687B24F903}"/>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Лист1!$A$2:$A$7</c:f>
              <c:strCache>
                <c:ptCount val="6"/>
                <c:pt idx="0">
                  <c:v>Национальная экономика</c:v>
                </c:pt>
                <c:pt idx="1">
                  <c:v>Жилищно-коммунальное хозяйство</c:v>
                </c:pt>
                <c:pt idx="2">
                  <c:v>Общегосударственные расходы</c:v>
                </c:pt>
                <c:pt idx="3">
                  <c:v>Социальная политика</c:v>
                </c:pt>
                <c:pt idx="4">
                  <c:v>Образование</c:v>
                </c:pt>
                <c:pt idx="5">
                  <c:v>Другое</c:v>
                </c:pt>
              </c:strCache>
            </c:strRef>
          </c:cat>
          <c:val>
            <c:numRef>
              <c:f>Лист1!$B$2:$B$7</c:f>
              <c:numCache>
                <c:formatCode>General</c:formatCode>
                <c:ptCount val="6"/>
                <c:pt idx="0">
                  <c:v>60.8</c:v>
                </c:pt>
                <c:pt idx="1">
                  <c:v>116.6</c:v>
                </c:pt>
                <c:pt idx="2">
                  <c:v>65.599999999999994</c:v>
                </c:pt>
                <c:pt idx="3">
                  <c:v>17.3</c:v>
                </c:pt>
                <c:pt idx="4">
                  <c:v>152.6</c:v>
                </c:pt>
                <c:pt idx="5">
                  <c:v>44.6</c:v>
                </c:pt>
              </c:numCache>
            </c:numRef>
          </c:val>
          <c:extLst>
            <c:ext xmlns:c16="http://schemas.microsoft.com/office/drawing/2014/chart" uri="{C3380CC4-5D6E-409C-BE32-E72D297353CC}">
              <c16:uniqueId val="{0000000C-CD74-4828-AC9A-D7FF2275CF7B}"/>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6.3300102064426933E-2"/>
          <c:y val="0.59791248952535003"/>
          <c:w val="0.46009522227758404"/>
          <c:h val="0.3486792881574331"/>
        </c:manualLayout>
      </c:layout>
      <c:overlay val="0"/>
      <c:spPr>
        <a:noFill/>
        <a:ln>
          <a:noFill/>
        </a:ln>
        <a:effectLst/>
      </c:spPr>
      <c:txPr>
        <a:bodyPr rot="0" spcFirstLastPara="1" vertOverflow="ellipsis" vert="horz" wrap="square" anchor="ctr"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w="6350" cap="flat" cmpd="sng" algn="ctr">
      <a:noFill/>
      <a:prstDash val="solid"/>
      <a:miter lim="800000"/>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10933444147126"/>
          <c:y val="7.4834686587457108E-2"/>
          <c:w val="0.52492652929303296"/>
          <c:h val="0.59664152934282655"/>
        </c:manualLayout>
      </c:layout>
      <c:pieChart>
        <c:varyColors val="1"/>
        <c:ser>
          <c:idx val="0"/>
          <c:order val="0"/>
          <c:tx>
            <c:strRef>
              <c:f>Лист1!$B$1</c:f>
              <c:strCache>
                <c:ptCount val="1"/>
                <c:pt idx="0">
                  <c:v>2023</c:v>
                </c:pt>
              </c:strCache>
            </c:strRef>
          </c:tx>
          <c:spPr>
            <a:solidFill>
              <a:srgbClr val="05BAFF"/>
            </a:solidFill>
            <a:ln>
              <a:solidFill>
                <a:schemeClr val="accent5">
                  <a:lumMod val="50000"/>
                </a:schemeClr>
              </a:solidFill>
            </a:ln>
          </c:spPr>
          <c:explosion val="8"/>
          <c:dPt>
            <c:idx val="0"/>
            <c:bubble3D val="0"/>
            <c:spPr>
              <a:solidFill>
                <a:srgbClr val="F9F15A"/>
              </a:solidFill>
              <a:ln>
                <a:solidFill>
                  <a:schemeClr val="accent5">
                    <a:lumMod val="50000"/>
                  </a:schemeClr>
                </a:solidFill>
              </a:ln>
              <a:effectLst/>
            </c:spPr>
            <c:extLst>
              <c:ext xmlns:c16="http://schemas.microsoft.com/office/drawing/2014/chart" uri="{C3380CC4-5D6E-409C-BE32-E72D297353CC}">
                <c16:uniqueId val="{00000001-9934-481C-A301-C847ACDB803D}"/>
              </c:ext>
            </c:extLst>
          </c:dPt>
          <c:dPt>
            <c:idx val="1"/>
            <c:bubble3D val="0"/>
            <c:spPr>
              <a:solidFill>
                <a:srgbClr val="81D78C"/>
              </a:solidFill>
              <a:ln>
                <a:solidFill>
                  <a:schemeClr val="accent5">
                    <a:lumMod val="50000"/>
                  </a:schemeClr>
                </a:solidFill>
              </a:ln>
              <a:effectLst/>
            </c:spPr>
            <c:extLst>
              <c:ext xmlns:c16="http://schemas.microsoft.com/office/drawing/2014/chart" uri="{C3380CC4-5D6E-409C-BE32-E72D297353CC}">
                <c16:uniqueId val="{00000003-9934-481C-A301-C847ACDB803D}"/>
              </c:ext>
            </c:extLst>
          </c:dPt>
          <c:dPt>
            <c:idx val="2"/>
            <c:bubble3D val="0"/>
            <c:explosion val="1"/>
            <c:spPr>
              <a:solidFill>
                <a:srgbClr val="05BAFF"/>
              </a:solidFill>
              <a:ln>
                <a:solidFill>
                  <a:schemeClr val="accent5">
                    <a:lumMod val="50000"/>
                  </a:schemeClr>
                </a:solidFill>
              </a:ln>
              <a:effectLst/>
            </c:spPr>
            <c:extLst>
              <c:ext xmlns:c16="http://schemas.microsoft.com/office/drawing/2014/chart" uri="{C3380CC4-5D6E-409C-BE32-E72D297353CC}">
                <c16:uniqueId val="{00000005-9934-481C-A301-C847ACDB803D}"/>
              </c:ext>
            </c:extLst>
          </c:dPt>
          <c:dLbls>
            <c:dLbl>
              <c:idx val="0"/>
              <c:layout>
                <c:manualLayout>
                  <c:x val="-5.4367252934012421E-2"/>
                  <c:y val="8.8278370200558717E-3"/>
                </c:manualLayout>
              </c:layout>
              <c:tx>
                <c:rich>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dirty="0" smtClean="0">
                        <a:latin typeface="+mn-lt"/>
                      </a:rPr>
                      <a:t>77,8</a:t>
                    </a:r>
                    <a:endParaRPr lang="en-US" dirty="0">
                      <a:latin typeface="+mn-lt"/>
                    </a:endParaRPr>
                  </a:p>
                </c:rich>
              </c:tx>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934-481C-A301-C847ACDB803D}"/>
                </c:ext>
              </c:extLst>
            </c:dLbl>
            <c:dLbl>
              <c:idx val="1"/>
              <c:layout>
                <c:manualLayout>
                  <c:x val="0.10873450586802456"/>
                  <c:y val="-7.0622696160447057E-2"/>
                </c:manualLayout>
              </c:layout>
              <c:tx>
                <c:rich>
                  <a:bodyPr/>
                  <a:lstStyle/>
                  <a:p>
                    <a:r>
                      <a:rPr lang="en-US" sz="1000" dirty="0" smtClean="0">
                        <a:latin typeface="+mn-lt"/>
                      </a:rPr>
                      <a:t>411,06</a:t>
                    </a:r>
                    <a:endParaRPr lang="en-US" sz="1000" dirty="0">
                      <a:latin typeface="+mn-lt"/>
                    </a:endParaRPr>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934-481C-A301-C847ACDB803D}"/>
                </c:ext>
              </c:extLst>
            </c:dLbl>
            <c:dLbl>
              <c:idx val="2"/>
              <c:layout>
                <c:manualLayout>
                  <c:x val="1.484213773995513E-2"/>
                  <c:y val="8.8278370200558717E-3"/>
                </c:manualLayout>
              </c:layout>
              <c:tx>
                <c:rich>
                  <a:bodyPr/>
                  <a:lstStyle/>
                  <a:p>
                    <a:r>
                      <a:rPr lang="en-US" sz="1000" dirty="0" smtClean="0">
                        <a:latin typeface="+mn-lt"/>
                      </a:rPr>
                      <a:t>7,9</a:t>
                    </a:r>
                    <a:endParaRPr lang="en-US" sz="1000" dirty="0">
                      <a:latin typeface="+mn-lt"/>
                    </a:endParaRPr>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934-481C-A301-C847ACDB803D}"/>
                </c:ext>
              </c:extLst>
            </c:dLbl>
            <c:dLbl>
              <c:idx val="3"/>
              <c:layout>
                <c:manualLayout>
                  <c:x val="-8.3767257621583727E-3"/>
                  <c:y val="3.3801445971867641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34-481C-A301-C847ACDB803D}"/>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Налоговые поступления</c:v>
                </c:pt>
                <c:pt idx="1">
                  <c:v>Безвозмездные поступления</c:v>
                </c:pt>
                <c:pt idx="2">
                  <c:v>Прочие доходы</c:v>
                </c:pt>
              </c:strCache>
            </c:strRef>
          </c:cat>
          <c:val>
            <c:numRef>
              <c:f>Лист1!$B$2:$B$4</c:f>
              <c:numCache>
                <c:formatCode>General</c:formatCode>
                <c:ptCount val="3"/>
                <c:pt idx="0">
                  <c:v>77.8</c:v>
                </c:pt>
                <c:pt idx="1">
                  <c:v>411.06</c:v>
                </c:pt>
                <c:pt idx="2">
                  <c:v>7.9</c:v>
                </c:pt>
              </c:numCache>
            </c:numRef>
          </c:val>
          <c:extLst>
            <c:ext xmlns:c16="http://schemas.microsoft.com/office/drawing/2014/chart" uri="{C3380CC4-5D6E-409C-BE32-E72D297353CC}">
              <c16:uniqueId val="{00000007-9934-481C-A301-C847ACDB803D}"/>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4.6072118864305393E-2"/>
          <c:y val="0.67663354953424482"/>
          <c:w val="0.77300524270903315"/>
          <c:h val="0.23987457520378749"/>
        </c:manualLayout>
      </c:layout>
      <c:overlay val="0"/>
      <c:spPr>
        <a:noFill/>
        <a:ln>
          <a:noFill/>
        </a:ln>
        <a:effectLst/>
      </c:spPr>
      <c:txPr>
        <a:bodyPr rot="0" spcFirstLastPara="1" vertOverflow="ellipsis" vert="horz" wrap="square" anchor="ctr" anchorCtr="1"/>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4283287" cy="337897"/>
          </a:xfrm>
          <a:prstGeom prst="rect">
            <a:avLst/>
          </a:prstGeom>
        </p:spPr>
        <p:txBody>
          <a:bodyPr vert="horz" lIns="91436" tIns="45718" rIns="91436" bIns="45718" rtlCol="0"/>
          <a:lstStyle>
            <a:lvl1pPr algn="l">
              <a:defRPr sz="1200"/>
            </a:lvl1pPr>
          </a:lstStyle>
          <a:p>
            <a:endParaRPr lang="ru-RU" dirty="0"/>
          </a:p>
        </p:txBody>
      </p:sp>
      <p:sp>
        <p:nvSpPr>
          <p:cNvPr id="3" name="Дата 2"/>
          <p:cNvSpPr>
            <a:spLocks noGrp="1"/>
          </p:cNvSpPr>
          <p:nvPr>
            <p:ph type="dt" sz="quarter" idx="1"/>
          </p:nvPr>
        </p:nvSpPr>
        <p:spPr>
          <a:xfrm>
            <a:off x="5596581" y="0"/>
            <a:ext cx="4283287" cy="337897"/>
          </a:xfrm>
          <a:prstGeom prst="rect">
            <a:avLst/>
          </a:prstGeom>
        </p:spPr>
        <p:txBody>
          <a:bodyPr vert="horz" lIns="91436" tIns="45718" rIns="91436" bIns="45718" rtlCol="0"/>
          <a:lstStyle>
            <a:lvl1pPr algn="r">
              <a:defRPr sz="1200"/>
            </a:lvl1pPr>
          </a:lstStyle>
          <a:p>
            <a:fld id="{4C093A57-41DA-404F-AEA5-918C9EB3DBB0}" type="datetimeFigureOut">
              <a:rPr lang="ru-RU" smtClean="0"/>
              <a:t>18.11.2025</a:t>
            </a:fld>
            <a:endParaRPr lang="ru-RU" dirty="0"/>
          </a:p>
        </p:txBody>
      </p:sp>
      <p:sp>
        <p:nvSpPr>
          <p:cNvPr id="4" name="Нижний колонтитул 3"/>
          <p:cNvSpPr>
            <a:spLocks noGrp="1"/>
          </p:cNvSpPr>
          <p:nvPr>
            <p:ph type="ftr" sz="quarter" idx="2"/>
          </p:nvPr>
        </p:nvSpPr>
        <p:spPr>
          <a:xfrm>
            <a:off x="1" y="6422188"/>
            <a:ext cx="4283287" cy="337896"/>
          </a:xfrm>
          <a:prstGeom prst="rect">
            <a:avLst/>
          </a:prstGeom>
        </p:spPr>
        <p:txBody>
          <a:bodyPr vert="horz" lIns="91436" tIns="45718" rIns="91436" bIns="45718" rtlCol="0" anchor="b"/>
          <a:lstStyle>
            <a:lvl1pPr algn="l">
              <a:defRPr sz="1200"/>
            </a:lvl1pPr>
          </a:lstStyle>
          <a:p>
            <a:endParaRPr lang="ru-RU" dirty="0"/>
          </a:p>
        </p:txBody>
      </p:sp>
      <p:sp>
        <p:nvSpPr>
          <p:cNvPr id="5" name="Номер слайда 4"/>
          <p:cNvSpPr>
            <a:spLocks noGrp="1"/>
          </p:cNvSpPr>
          <p:nvPr>
            <p:ph type="sldNum" sz="quarter" idx="3"/>
          </p:nvPr>
        </p:nvSpPr>
        <p:spPr>
          <a:xfrm>
            <a:off x="5596581" y="6422188"/>
            <a:ext cx="4283287" cy="337896"/>
          </a:xfrm>
          <a:prstGeom prst="rect">
            <a:avLst/>
          </a:prstGeom>
        </p:spPr>
        <p:txBody>
          <a:bodyPr vert="horz" lIns="91436" tIns="45718" rIns="91436" bIns="45718" rtlCol="0" anchor="b"/>
          <a:lstStyle>
            <a:lvl1pPr algn="r">
              <a:defRPr sz="1200"/>
            </a:lvl1pPr>
          </a:lstStyle>
          <a:p>
            <a:fld id="{E366CDF3-FF30-4E63-B873-217EC768041C}" type="slidenum">
              <a:rPr lang="ru-RU" smtClean="0"/>
              <a:t>‹#›</a:t>
            </a:fld>
            <a:endParaRPr lang="ru-RU" dirty="0"/>
          </a:p>
        </p:txBody>
      </p:sp>
    </p:spTree>
    <p:extLst>
      <p:ext uri="{BB962C8B-B14F-4D97-AF65-F5344CB8AC3E}">
        <p14:creationId xmlns:p14="http://schemas.microsoft.com/office/powerpoint/2010/main" val="2684344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4283287" cy="338976"/>
          </a:xfrm>
          <a:prstGeom prst="rect">
            <a:avLst/>
          </a:prstGeom>
        </p:spPr>
        <p:txBody>
          <a:bodyPr vert="horz" lIns="91436" tIns="45718" rIns="91436" bIns="45718" rtlCol="0"/>
          <a:lstStyle>
            <a:lvl1pPr algn="l">
              <a:defRPr sz="1200"/>
            </a:lvl1pPr>
          </a:lstStyle>
          <a:p>
            <a:endParaRPr lang="ru-RU" dirty="0"/>
          </a:p>
        </p:txBody>
      </p:sp>
      <p:sp>
        <p:nvSpPr>
          <p:cNvPr id="3" name="Дата 2"/>
          <p:cNvSpPr>
            <a:spLocks noGrp="1"/>
          </p:cNvSpPr>
          <p:nvPr>
            <p:ph type="dt" idx="1"/>
          </p:nvPr>
        </p:nvSpPr>
        <p:spPr>
          <a:xfrm>
            <a:off x="5596581" y="1"/>
            <a:ext cx="4283287" cy="338976"/>
          </a:xfrm>
          <a:prstGeom prst="rect">
            <a:avLst/>
          </a:prstGeom>
        </p:spPr>
        <p:txBody>
          <a:bodyPr vert="horz" lIns="91436" tIns="45718" rIns="91436" bIns="45718" rtlCol="0"/>
          <a:lstStyle>
            <a:lvl1pPr algn="r">
              <a:defRPr sz="1200"/>
            </a:lvl1pPr>
          </a:lstStyle>
          <a:p>
            <a:fld id="{A371B3DC-399D-44FA-8619-304EA245A766}" type="datetimeFigureOut">
              <a:rPr lang="ru-RU" smtClean="0"/>
              <a:t>18.11.2025</a:t>
            </a:fld>
            <a:endParaRPr lang="ru-RU" dirty="0"/>
          </a:p>
        </p:txBody>
      </p:sp>
      <p:sp>
        <p:nvSpPr>
          <p:cNvPr id="4" name="Образ слайда 3"/>
          <p:cNvSpPr>
            <a:spLocks noGrp="1" noRot="1" noChangeAspect="1"/>
          </p:cNvSpPr>
          <p:nvPr>
            <p:ph type="sldImg" idx="2"/>
          </p:nvPr>
        </p:nvSpPr>
        <p:spPr>
          <a:xfrm>
            <a:off x="3798888" y="844550"/>
            <a:ext cx="2284412" cy="2282825"/>
          </a:xfrm>
          <a:prstGeom prst="rect">
            <a:avLst/>
          </a:prstGeom>
          <a:noFill/>
          <a:ln w="12700">
            <a:solidFill>
              <a:prstClr val="black"/>
            </a:solidFill>
          </a:ln>
        </p:spPr>
        <p:txBody>
          <a:bodyPr vert="horz" lIns="91436" tIns="45718" rIns="91436" bIns="45718" rtlCol="0" anchor="ctr"/>
          <a:lstStyle/>
          <a:p>
            <a:endParaRPr lang="ru-RU" dirty="0"/>
          </a:p>
        </p:txBody>
      </p:sp>
      <p:sp>
        <p:nvSpPr>
          <p:cNvPr id="5" name="Заметки 4"/>
          <p:cNvSpPr>
            <a:spLocks noGrp="1"/>
          </p:cNvSpPr>
          <p:nvPr>
            <p:ph type="body" sz="quarter" idx="3"/>
          </p:nvPr>
        </p:nvSpPr>
        <p:spPr>
          <a:xfrm>
            <a:off x="988451" y="3253737"/>
            <a:ext cx="7905287" cy="2662147"/>
          </a:xfrm>
          <a:prstGeom prst="rect">
            <a:avLst/>
          </a:prstGeom>
        </p:spPr>
        <p:txBody>
          <a:bodyPr vert="horz" lIns="91436" tIns="45718" rIns="91436" bIns="45718"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6422187"/>
            <a:ext cx="4283287" cy="338976"/>
          </a:xfrm>
          <a:prstGeom prst="rect">
            <a:avLst/>
          </a:prstGeom>
        </p:spPr>
        <p:txBody>
          <a:bodyPr vert="horz" lIns="91436" tIns="45718" rIns="91436" bIns="45718" rtlCol="0" anchor="b"/>
          <a:lstStyle>
            <a:lvl1pPr algn="l">
              <a:defRPr sz="1200"/>
            </a:lvl1pPr>
          </a:lstStyle>
          <a:p>
            <a:endParaRPr lang="ru-RU" dirty="0"/>
          </a:p>
        </p:txBody>
      </p:sp>
      <p:sp>
        <p:nvSpPr>
          <p:cNvPr id="7" name="Номер слайда 6"/>
          <p:cNvSpPr>
            <a:spLocks noGrp="1"/>
          </p:cNvSpPr>
          <p:nvPr>
            <p:ph type="sldNum" sz="quarter" idx="5"/>
          </p:nvPr>
        </p:nvSpPr>
        <p:spPr>
          <a:xfrm>
            <a:off x="5596581" y="6422187"/>
            <a:ext cx="4283287" cy="338976"/>
          </a:xfrm>
          <a:prstGeom prst="rect">
            <a:avLst/>
          </a:prstGeom>
        </p:spPr>
        <p:txBody>
          <a:bodyPr vert="horz" lIns="91436" tIns="45718" rIns="91436" bIns="45718" rtlCol="0" anchor="b"/>
          <a:lstStyle>
            <a:lvl1pPr algn="r">
              <a:defRPr sz="1200"/>
            </a:lvl1pPr>
          </a:lstStyle>
          <a:p>
            <a:fld id="{2C823618-DF07-46CB-B655-B5123BD5FC91}" type="slidenum">
              <a:rPr lang="ru-RU" smtClean="0"/>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3</a:t>
            </a:fld>
            <a:endParaRPr lang="ru-RU" dirty="0"/>
          </a:p>
        </p:txBody>
      </p:sp>
    </p:spTree>
    <p:extLst>
      <p:ext uri="{BB962C8B-B14F-4D97-AF65-F5344CB8AC3E}">
        <p14:creationId xmlns:p14="http://schemas.microsoft.com/office/powerpoint/2010/main" val="3139718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14</a:t>
            </a:fld>
            <a:endParaRPr lang="ru-RU" dirty="0"/>
          </a:p>
        </p:txBody>
      </p:sp>
    </p:spTree>
    <p:extLst>
      <p:ext uri="{BB962C8B-B14F-4D97-AF65-F5344CB8AC3E}">
        <p14:creationId xmlns:p14="http://schemas.microsoft.com/office/powerpoint/2010/main" val="1340596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15</a:t>
            </a:fld>
            <a:endParaRPr lang="ru-RU" dirty="0"/>
          </a:p>
        </p:txBody>
      </p:sp>
    </p:spTree>
    <p:extLst>
      <p:ext uri="{BB962C8B-B14F-4D97-AF65-F5344CB8AC3E}">
        <p14:creationId xmlns:p14="http://schemas.microsoft.com/office/powerpoint/2010/main" val="1339479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16</a:t>
            </a:fld>
            <a:endParaRPr lang="ru-RU" dirty="0"/>
          </a:p>
        </p:txBody>
      </p:sp>
    </p:spTree>
    <p:extLst>
      <p:ext uri="{BB962C8B-B14F-4D97-AF65-F5344CB8AC3E}">
        <p14:creationId xmlns:p14="http://schemas.microsoft.com/office/powerpoint/2010/main" val="2914095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solidFill>
                  <a:prstClr val="black"/>
                </a:solidFill>
              </a:rPr>
              <a:pPr/>
              <a:t>17</a:t>
            </a:fld>
            <a:endParaRPr lang="ru-RU" dirty="0">
              <a:solidFill>
                <a:prstClr val="black"/>
              </a:solidFill>
            </a:endParaRPr>
          </a:p>
        </p:txBody>
      </p:sp>
    </p:spTree>
    <p:extLst>
      <p:ext uri="{BB962C8B-B14F-4D97-AF65-F5344CB8AC3E}">
        <p14:creationId xmlns:p14="http://schemas.microsoft.com/office/powerpoint/2010/main" val="2347809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19</a:t>
            </a:fld>
            <a:endParaRPr lang="ru-RU" dirty="0"/>
          </a:p>
        </p:txBody>
      </p:sp>
    </p:spTree>
    <p:extLst>
      <p:ext uri="{BB962C8B-B14F-4D97-AF65-F5344CB8AC3E}">
        <p14:creationId xmlns:p14="http://schemas.microsoft.com/office/powerpoint/2010/main" val="4182377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23</a:t>
            </a:fld>
            <a:endParaRPr lang="ru-RU" dirty="0"/>
          </a:p>
        </p:txBody>
      </p:sp>
    </p:spTree>
    <p:extLst>
      <p:ext uri="{BB962C8B-B14F-4D97-AF65-F5344CB8AC3E}">
        <p14:creationId xmlns:p14="http://schemas.microsoft.com/office/powerpoint/2010/main" val="1076399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24</a:t>
            </a:fld>
            <a:endParaRPr lang="ru-RU" dirty="0"/>
          </a:p>
        </p:txBody>
      </p:sp>
    </p:spTree>
    <p:extLst>
      <p:ext uri="{BB962C8B-B14F-4D97-AF65-F5344CB8AC3E}">
        <p14:creationId xmlns:p14="http://schemas.microsoft.com/office/powerpoint/2010/main" val="2213245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r>
              <a:rPr lang="ru-RU" dirty="0" smtClean="0"/>
              <a:t>10</a:t>
            </a:r>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25</a:t>
            </a:fld>
            <a:endParaRPr lang="ru-RU" dirty="0"/>
          </a:p>
        </p:txBody>
      </p:sp>
    </p:spTree>
    <p:extLst>
      <p:ext uri="{BB962C8B-B14F-4D97-AF65-F5344CB8AC3E}">
        <p14:creationId xmlns:p14="http://schemas.microsoft.com/office/powerpoint/2010/main" val="1413565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27</a:t>
            </a:fld>
            <a:endParaRPr lang="ru-RU" dirty="0"/>
          </a:p>
        </p:txBody>
      </p:sp>
    </p:spTree>
    <p:extLst>
      <p:ext uri="{BB962C8B-B14F-4D97-AF65-F5344CB8AC3E}">
        <p14:creationId xmlns:p14="http://schemas.microsoft.com/office/powerpoint/2010/main" val="652366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28</a:t>
            </a:fld>
            <a:endParaRPr lang="ru-RU" dirty="0"/>
          </a:p>
        </p:txBody>
      </p:sp>
    </p:spTree>
    <p:extLst>
      <p:ext uri="{BB962C8B-B14F-4D97-AF65-F5344CB8AC3E}">
        <p14:creationId xmlns:p14="http://schemas.microsoft.com/office/powerpoint/2010/main" val="3363600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4</a:t>
            </a:fld>
            <a:endParaRPr lang="ru-RU" dirty="0"/>
          </a:p>
        </p:txBody>
      </p:sp>
    </p:spTree>
    <p:extLst>
      <p:ext uri="{BB962C8B-B14F-4D97-AF65-F5344CB8AC3E}">
        <p14:creationId xmlns:p14="http://schemas.microsoft.com/office/powerpoint/2010/main" val="320517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5</a:t>
            </a:fld>
            <a:endParaRPr lang="ru-RU" dirty="0"/>
          </a:p>
        </p:txBody>
      </p:sp>
    </p:spTree>
    <p:extLst>
      <p:ext uri="{BB962C8B-B14F-4D97-AF65-F5344CB8AC3E}">
        <p14:creationId xmlns:p14="http://schemas.microsoft.com/office/powerpoint/2010/main" val="47222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6</a:t>
            </a:fld>
            <a:endParaRPr lang="ru-RU" dirty="0"/>
          </a:p>
        </p:txBody>
      </p:sp>
    </p:spTree>
    <p:extLst>
      <p:ext uri="{BB962C8B-B14F-4D97-AF65-F5344CB8AC3E}">
        <p14:creationId xmlns:p14="http://schemas.microsoft.com/office/powerpoint/2010/main" val="706612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7</a:t>
            </a:fld>
            <a:endParaRPr lang="ru-RU" dirty="0"/>
          </a:p>
        </p:txBody>
      </p:sp>
    </p:spTree>
    <p:extLst>
      <p:ext uri="{BB962C8B-B14F-4D97-AF65-F5344CB8AC3E}">
        <p14:creationId xmlns:p14="http://schemas.microsoft.com/office/powerpoint/2010/main" val="290540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10</a:t>
            </a:fld>
            <a:endParaRPr lang="ru-RU" dirty="0"/>
          </a:p>
        </p:txBody>
      </p:sp>
    </p:spTree>
    <p:extLst>
      <p:ext uri="{BB962C8B-B14F-4D97-AF65-F5344CB8AC3E}">
        <p14:creationId xmlns:p14="http://schemas.microsoft.com/office/powerpoint/2010/main" val="541236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11</a:t>
            </a:fld>
            <a:endParaRPr lang="ru-RU" dirty="0"/>
          </a:p>
        </p:txBody>
      </p:sp>
    </p:spTree>
    <p:extLst>
      <p:ext uri="{BB962C8B-B14F-4D97-AF65-F5344CB8AC3E}">
        <p14:creationId xmlns:p14="http://schemas.microsoft.com/office/powerpoint/2010/main" val="2447919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12</a:t>
            </a:fld>
            <a:endParaRPr lang="ru-RU" dirty="0"/>
          </a:p>
        </p:txBody>
      </p:sp>
    </p:spTree>
    <p:extLst>
      <p:ext uri="{BB962C8B-B14F-4D97-AF65-F5344CB8AC3E}">
        <p14:creationId xmlns:p14="http://schemas.microsoft.com/office/powerpoint/2010/main" val="92268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13</a:t>
            </a:fld>
            <a:endParaRPr lang="ru-RU" dirty="0"/>
          </a:p>
        </p:txBody>
      </p:sp>
    </p:spTree>
    <p:extLst>
      <p:ext uri="{BB962C8B-B14F-4D97-AF65-F5344CB8AC3E}">
        <p14:creationId xmlns:p14="http://schemas.microsoft.com/office/powerpoint/2010/main" val="1456691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2" y="4262563"/>
            <a:ext cx="7559675" cy="3297112"/>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 y="0"/>
            <a:ext cx="7559675" cy="4262563"/>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 y="2923682"/>
            <a:ext cx="7559675" cy="2519892"/>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 y="1763924"/>
            <a:ext cx="7559675" cy="5627758"/>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218439" y="5569498"/>
            <a:ext cx="4660320" cy="972373"/>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18.11.2025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
        <p:nvSpPr>
          <p:cNvPr id="2" name="Title 1"/>
          <p:cNvSpPr>
            <a:spLocks noGrp="1"/>
          </p:cNvSpPr>
          <p:nvPr>
            <p:ph type="ctrTitle"/>
          </p:nvPr>
        </p:nvSpPr>
        <p:spPr>
          <a:xfrm>
            <a:off x="675924" y="3452772"/>
            <a:ext cx="5932122" cy="1976635"/>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574934" y="806364"/>
            <a:ext cx="5291773" cy="383023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B54F4B1-7501-4FBD-9D17-2142E827AE0D}" type="datetimeFigureOut">
              <a:rPr lang="ru-RU" smtClean="0"/>
              <a:t>18.11.2025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3853" y="415043"/>
            <a:ext cx="1700927" cy="577429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2748165" y="806366"/>
            <a:ext cx="3992546" cy="539553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18.11.2025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B54F4B1-7501-4FBD-9D17-2142E827AE0D}" type="datetimeFigureOut">
              <a:rPr lang="ru-RU" smtClean="0"/>
              <a:t>18.11.2025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944961" y="806365"/>
            <a:ext cx="5291773" cy="383023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2" y="4262563"/>
            <a:ext cx="7559675" cy="3297112"/>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 y="0"/>
            <a:ext cx="7559675" cy="4262563"/>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 y="2923682"/>
            <a:ext cx="7559675" cy="2519892"/>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 y="1763924"/>
            <a:ext cx="7559675" cy="5627758"/>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80916" y="2394942"/>
            <a:ext cx="4932858" cy="2671290"/>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672023" y="5078928"/>
            <a:ext cx="4936023" cy="92094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t>18.11.2025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B54F4B1-7501-4FBD-9D17-2142E827AE0D}" type="datetimeFigureOut">
              <a:rPr lang="ru-RU" smtClean="0"/>
              <a:t>18.11.2025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944959" y="806364"/>
            <a:ext cx="2766841" cy="383023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3840317" y="806365"/>
            <a:ext cx="2766841" cy="383023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44959" y="806365"/>
            <a:ext cx="2766841" cy="705219"/>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956077" y="1543601"/>
            <a:ext cx="2766841" cy="302387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42092" y="806365"/>
            <a:ext cx="2766841" cy="705219"/>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3840212" y="1542174"/>
            <a:ext cx="2766841" cy="302387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t>18.11.2025</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t>‹#›</a:t>
            </a:fld>
            <a:endParaRPr lang="ru-RU" dirty="0"/>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t>18.11.2025</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t>18.11.2025</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3712" y="2435898"/>
            <a:ext cx="3006083" cy="1387255"/>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3797627" y="806368"/>
            <a:ext cx="3321069" cy="5395533"/>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89374" y="3855679"/>
            <a:ext cx="2801528" cy="23584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18.11.2025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2" y="4262563"/>
            <a:ext cx="7559675" cy="3297112"/>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 y="0"/>
            <a:ext cx="7559675" cy="4262563"/>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 y="2923682"/>
            <a:ext cx="7559675" cy="2519892"/>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 y="1763924"/>
            <a:ext cx="7559675" cy="5627758"/>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699789" y="1259948"/>
            <a:ext cx="3401854" cy="344782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25783" y="1113876"/>
            <a:ext cx="3054057" cy="2384329"/>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18.11.2025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
        <p:nvSpPr>
          <p:cNvPr id="2" name="Title 1"/>
          <p:cNvSpPr>
            <a:spLocks noGrp="1"/>
          </p:cNvSpPr>
          <p:nvPr>
            <p:ph type="title"/>
          </p:nvPr>
        </p:nvSpPr>
        <p:spPr>
          <a:xfrm>
            <a:off x="601261" y="4921197"/>
            <a:ext cx="5277501" cy="1259946"/>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2" y="5627758"/>
            <a:ext cx="7559675" cy="1931917"/>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 y="0"/>
            <a:ext cx="7559675" cy="5627758"/>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 y="4153857"/>
            <a:ext cx="7559675" cy="2519892"/>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 y="1763924"/>
            <a:ext cx="7559675" cy="5627758"/>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482577" y="4819505"/>
            <a:ext cx="5384128" cy="1259946"/>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944961" y="807181"/>
            <a:ext cx="5291773" cy="383023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02780" y="6803710"/>
            <a:ext cx="2078911" cy="402483"/>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B54F4B1-7501-4FBD-9D17-2142E827AE0D}" type="datetimeFigureOut">
              <a:rPr lang="ru-RU" smtClean="0"/>
              <a:t>18.11.2025</a:t>
            </a:fld>
            <a:endParaRPr lang="ru-RU" dirty="0"/>
          </a:p>
        </p:txBody>
      </p:sp>
      <p:sp>
        <p:nvSpPr>
          <p:cNvPr id="5" name="Footer Placeholder 4"/>
          <p:cNvSpPr>
            <a:spLocks noGrp="1"/>
          </p:cNvSpPr>
          <p:nvPr>
            <p:ph type="ftr" sz="quarter" idx="3"/>
          </p:nvPr>
        </p:nvSpPr>
        <p:spPr>
          <a:xfrm>
            <a:off x="377983" y="6803710"/>
            <a:ext cx="2771882" cy="402483"/>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p>
        </p:txBody>
      </p:sp>
      <p:sp>
        <p:nvSpPr>
          <p:cNvPr id="6" name="Slide Number Placeholder 5"/>
          <p:cNvSpPr>
            <a:spLocks noGrp="1"/>
          </p:cNvSpPr>
          <p:nvPr>
            <p:ph type="sldNum" sz="quarter" idx="4"/>
          </p:nvPr>
        </p:nvSpPr>
        <p:spPr>
          <a:xfrm>
            <a:off x="3149865" y="6803710"/>
            <a:ext cx="1511935" cy="402483"/>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F69C61C7-1292-4BD5-ADB5-D2D0DBF4AA6A}"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5.jpg"/><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10.wdp"/><Relationship Id="rId18" Type="http://schemas.microsoft.com/office/2007/relationships/hdphoto" Target="../media/hdphoto11.wdp"/><Relationship Id="rId3" Type="http://schemas.openxmlformats.org/officeDocument/2006/relationships/image" Target="../media/image76.png"/><Relationship Id="rId21" Type="http://schemas.microsoft.com/office/2007/relationships/hdphoto" Target="../media/hdphoto12.wdp"/><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7.png"/><Relationship Id="rId2" Type="http://schemas.openxmlformats.org/officeDocument/2006/relationships/notesSlide" Target="../notesSlides/notesSlide10.xml"/><Relationship Id="rId16" Type="http://schemas.openxmlformats.org/officeDocument/2006/relationships/image" Target="../media/image86.png"/><Relationship Id="rId20"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83.png"/><Relationship Id="rId5" Type="http://schemas.openxmlformats.org/officeDocument/2006/relationships/image" Target="../media/image78.png"/><Relationship Id="rId15" Type="http://schemas.openxmlformats.org/officeDocument/2006/relationships/image" Target="../media/image14.tiff"/><Relationship Id="rId10" Type="http://schemas.openxmlformats.org/officeDocument/2006/relationships/image" Target="../media/image82.png"/><Relationship Id="rId19" Type="http://schemas.openxmlformats.org/officeDocument/2006/relationships/image" Target="../media/image88.png"/><Relationship Id="rId4" Type="http://schemas.openxmlformats.org/officeDocument/2006/relationships/image" Target="../media/image77.png"/><Relationship Id="rId9" Type="http://schemas.openxmlformats.org/officeDocument/2006/relationships/image" Target="../media/image81.png"/><Relationship Id="rId14" Type="http://schemas.openxmlformats.org/officeDocument/2006/relationships/image" Target="../media/image85.png"/><Relationship Id="rId22" Type="http://schemas.openxmlformats.org/officeDocument/2006/relationships/chart" Target="../charts/chart2.xml"/></Relationships>
</file>

<file path=ppt/slides/_rels/slide1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3.png"/><Relationship Id="rId7"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14.tiff"/><Relationship Id="rId9" Type="http://schemas.openxmlformats.org/officeDocument/2006/relationships/image" Target="../media/image93.png"/></Relationships>
</file>

<file path=ppt/slides/_rels/slide1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png"/><Relationship Id="rId18" Type="http://schemas.openxmlformats.org/officeDocument/2006/relationships/image" Target="../media/image105.png"/><Relationship Id="rId3" Type="http://schemas.openxmlformats.org/officeDocument/2006/relationships/image" Target="../media/image96.png"/><Relationship Id="rId7" Type="http://schemas.openxmlformats.org/officeDocument/2006/relationships/image" Target="../media/image13.png"/><Relationship Id="rId12" Type="http://schemas.openxmlformats.org/officeDocument/2006/relationships/image" Target="../media/image100.png"/><Relationship Id="rId17" Type="http://schemas.openxmlformats.org/officeDocument/2006/relationships/image" Target="../media/image104.png"/><Relationship Id="rId2" Type="http://schemas.openxmlformats.org/officeDocument/2006/relationships/notesSlide" Target="../notesSlides/notesSlide12.xml"/><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1.xml"/><Relationship Id="rId6" Type="http://schemas.microsoft.com/office/2007/relationships/hdphoto" Target="../media/hdphoto13.wdp"/><Relationship Id="rId11" Type="http://schemas.openxmlformats.org/officeDocument/2006/relationships/chart" Target="../charts/chart3.xml"/><Relationship Id="rId5" Type="http://schemas.openxmlformats.org/officeDocument/2006/relationships/image" Target="../media/image97.png"/><Relationship Id="rId15" Type="http://schemas.openxmlformats.org/officeDocument/2006/relationships/image" Target="../media/image102.png"/><Relationship Id="rId10" Type="http://schemas.microsoft.com/office/2007/relationships/hdphoto" Target="../media/hdphoto14.wdp"/><Relationship Id="rId19" Type="http://schemas.openxmlformats.org/officeDocument/2006/relationships/image" Target="../media/image106.png"/><Relationship Id="rId4" Type="http://schemas.microsoft.com/office/2007/relationships/hdphoto" Target="../media/hdphoto2.wdp"/><Relationship Id="rId9" Type="http://schemas.openxmlformats.org/officeDocument/2006/relationships/image" Target="../media/image99.png"/><Relationship Id="rId14" Type="http://schemas.openxmlformats.org/officeDocument/2006/relationships/image" Target="../media/image14.tiff"/></Relationships>
</file>

<file path=ppt/slides/_rels/slide17.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3.png"/><Relationship Id="rId3" Type="http://schemas.openxmlformats.org/officeDocument/2006/relationships/image" Target="../media/image13.png"/><Relationship Id="rId7" Type="http://schemas.microsoft.com/office/2007/relationships/hdphoto" Target="../media/hdphoto16.wdp"/><Relationship Id="rId12"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9.png"/><Relationship Id="rId11" Type="http://schemas.microsoft.com/office/2007/relationships/hdphoto" Target="../media/hdphoto18.wdp"/><Relationship Id="rId5" Type="http://schemas.microsoft.com/office/2007/relationships/hdphoto" Target="../media/hdphoto15.wdp"/><Relationship Id="rId15" Type="http://schemas.openxmlformats.org/officeDocument/2006/relationships/image" Target="../media/image14.tiff"/><Relationship Id="rId10" Type="http://schemas.openxmlformats.org/officeDocument/2006/relationships/image" Target="../media/image111.png"/><Relationship Id="rId4" Type="http://schemas.openxmlformats.org/officeDocument/2006/relationships/image" Target="../media/image108.png"/><Relationship Id="rId9" Type="http://schemas.microsoft.com/office/2007/relationships/hdphoto" Target="../media/hdphoto17.wdp"/><Relationship Id="rId1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4.tiff"/><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19.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1.png"/><Relationship Id="rId3" Type="http://schemas.openxmlformats.org/officeDocument/2006/relationships/image" Target="../media/image13.png"/><Relationship Id="rId7" Type="http://schemas.openxmlformats.org/officeDocument/2006/relationships/image" Target="../media/image116.jpeg"/><Relationship Id="rId12" Type="http://schemas.microsoft.com/office/2007/relationships/hdphoto" Target="../media/hdphoto20.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9.wdp"/><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media/image14.tiff"/><Relationship Id="rId9" Type="http://schemas.openxmlformats.org/officeDocument/2006/relationships/image" Target="../media/image118.png"/></Relationships>
</file>

<file path=ppt/slides/_rels/slide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1.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0.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25.png"/><Relationship Id="rId11" Type="http://schemas.openxmlformats.org/officeDocument/2006/relationships/image" Target="../media/image129.png"/><Relationship Id="rId5" Type="http://schemas.openxmlformats.org/officeDocument/2006/relationships/image" Target="../media/image124.png"/><Relationship Id="rId10" Type="http://schemas.openxmlformats.org/officeDocument/2006/relationships/image" Target="../media/image14.tiff"/><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2.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33.png"/><Relationship Id="rId7" Type="http://schemas.openxmlformats.org/officeDocument/2006/relationships/image" Target="../media/image135.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4.tiff"/><Relationship Id="rId5" Type="http://schemas.openxmlformats.org/officeDocument/2006/relationships/image" Target="../media/image134.jpe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139.jpeg"/><Relationship Id="rId13" Type="http://schemas.openxmlformats.org/officeDocument/2006/relationships/image" Target="../media/image88.png"/><Relationship Id="rId3" Type="http://schemas.openxmlformats.org/officeDocument/2006/relationships/image" Target="../media/image14.tiff"/><Relationship Id="rId7" Type="http://schemas.openxmlformats.org/officeDocument/2006/relationships/image" Target="../media/image138.png"/><Relationship Id="rId12" Type="http://schemas.openxmlformats.org/officeDocument/2006/relationships/image" Target="../media/image143.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37.png"/><Relationship Id="rId11" Type="http://schemas.openxmlformats.org/officeDocument/2006/relationships/image" Target="../media/image142.jpeg"/><Relationship Id="rId5" Type="http://schemas.microsoft.com/office/2007/relationships/hdphoto" Target="../media/hdphoto12.wdp"/><Relationship Id="rId10" Type="http://schemas.openxmlformats.org/officeDocument/2006/relationships/image" Target="../media/image141.png"/><Relationship Id="rId4" Type="http://schemas.openxmlformats.org/officeDocument/2006/relationships/image" Target="../media/image136.png"/><Relationship Id="rId9" Type="http://schemas.openxmlformats.org/officeDocument/2006/relationships/image" Target="../media/image140.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14.tiff"/></Relationships>
</file>

<file path=ppt/slides/_rels/slide2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4.png"/><Relationship Id="rId7" Type="http://schemas.openxmlformats.org/officeDocument/2006/relationships/image" Target="../media/image14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3.png"/><Relationship Id="rId4" Type="http://schemas.microsoft.com/office/2007/relationships/hdphoto" Target="../media/hdphoto16.wdp"/><Relationship Id="rId9" Type="http://schemas.openxmlformats.org/officeDocument/2006/relationships/image" Target="../media/image14.tiff"/></Relationships>
</file>

<file path=ppt/slides/_rels/slide2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3.png"/><Relationship Id="rId7" Type="http://schemas.openxmlformats.org/officeDocument/2006/relationships/image" Target="../media/image151.png"/><Relationship Id="rId12" Type="http://schemas.microsoft.com/office/2007/relationships/hdphoto" Target="../media/hdphoto16.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0.png"/><Relationship Id="rId11" Type="http://schemas.openxmlformats.org/officeDocument/2006/relationships/image" Target="../media/image154.png"/><Relationship Id="rId5" Type="http://schemas.openxmlformats.org/officeDocument/2006/relationships/image" Target="../media/image149.png"/><Relationship Id="rId10" Type="http://schemas.openxmlformats.org/officeDocument/2006/relationships/image" Target="../media/image14.tiff"/><Relationship Id="rId4" Type="http://schemas.openxmlformats.org/officeDocument/2006/relationships/image" Target="../media/image148.jpeg"/><Relationship Id="rId9" Type="http://schemas.openxmlformats.org/officeDocument/2006/relationships/image" Target="../media/image153.png"/></Relationships>
</file>

<file path=ppt/slides/_rels/slide26.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4.tiff"/><Relationship Id="rId7" Type="http://schemas.openxmlformats.org/officeDocument/2006/relationships/image" Target="../media/image15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27.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4.tiff"/><Relationship Id="rId3" Type="http://schemas.openxmlformats.org/officeDocument/2006/relationships/image" Target="../media/image13.png"/><Relationship Id="rId7" Type="http://schemas.openxmlformats.org/officeDocument/2006/relationships/image" Target="../media/image163.png"/><Relationship Id="rId12" Type="http://schemas.microsoft.com/office/2007/relationships/hdphoto" Target="../media/hdphoto21.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jpeg"/><Relationship Id="rId10" Type="http://schemas.openxmlformats.org/officeDocument/2006/relationships/image" Target="../media/image166.jpeg"/><Relationship Id="rId4" Type="http://schemas.openxmlformats.org/officeDocument/2006/relationships/image" Target="../media/image160.jpeg"/><Relationship Id="rId9" Type="http://schemas.openxmlformats.org/officeDocument/2006/relationships/image" Target="../media/image165.png"/></Relationships>
</file>

<file path=ppt/slides/_rels/slide28.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174.png"/><Relationship Id="rId18" Type="http://schemas.openxmlformats.org/officeDocument/2006/relationships/image" Target="../media/image177.jpeg"/><Relationship Id="rId3" Type="http://schemas.openxmlformats.org/officeDocument/2006/relationships/image" Target="../media/image168.jpeg"/><Relationship Id="rId7" Type="http://schemas.openxmlformats.org/officeDocument/2006/relationships/image" Target="../media/image171.png"/><Relationship Id="rId12" Type="http://schemas.openxmlformats.org/officeDocument/2006/relationships/image" Target="../media/image14.tiff"/><Relationship Id="rId17" Type="http://schemas.openxmlformats.org/officeDocument/2006/relationships/image" Target="../media/image176.png"/><Relationship Id="rId2" Type="http://schemas.openxmlformats.org/officeDocument/2006/relationships/notesSlide" Target="../notesSlides/notesSlide19.xml"/><Relationship Id="rId16"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3.png"/><Relationship Id="rId5" Type="http://schemas.openxmlformats.org/officeDocument/2006/relationships/image" Target="../media/image170.png"/><Relationship Id="rId15" Type="http://schemas.microsoft.com/office/2007/relationships/hdphoto" Target="../media/hdphoto21.wdp"/><Relationship Id="rId10" Type="http://schemas.microsoft.com/office/2007/relationships/hdphoto" Target="../media/hdphoto2.wdp"/><Relationship Id="rId4" Type="http://schemas.openxmlformats.org/officeDocument/2006/relationships/image" Target="../media/image169.png"/><Relationship Id="rId9" Type="http://schemas.openxmlformats.org/officeDocument/2006/relationships/image" Target="../media/image172.png"/><Relationship Id="rId14" Type="http://schemas.openxmlformats.org/officeDocument/2006/relationships/image" Target="../media/image167.png"/></Relationships>
</file>

<file path=ppt/slides/_rels/slide2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14.tiff"/><Relationship Id="rId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17.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14.tiff"/><Relationship Id="rId3" Type="http://schemas.microsoft.com/office/2007/relationships/hdphoto" Target="../media/hdphoto23.wdp"/><Relationship Id="rId7" Type="http://schemas.openxmlformats.org/officeDocument/2006/relationships/image" Target="../media/image13.png"/><Relationship Id="rId2"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hyperlink" Target="mailto:smolregion67@yandex.ru" TargetMode="External"/><Relationship Id="rId5" Type="http://schemas.openxmlformats.org/officeDocument/2006/relationships/hyperlink" Target="mailto:smolinvest67@smolinvest.com" TargetMode="External"/><Relationship Id="rId4" Type="http://schemas.openxmlformats.org/officeDocument/2006/relationships/hyperlink" Target="mailto:monast@admin-smolensk.ru"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14.tiff"/><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4.tiff"/><Relationship Id="rId3" Type="http://schemas.openxmlformats.org/officeDocument/2006/relationships/image" Target="../media/image21.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39.png"/><Relationship Id="rId10" Type="http://schemas.openxmlformats.org/officeDocument/2006/relationships/image" Target="../media/image35.png"/><Relationship Id="rId4" Type="http://schemas.microsoft.com/office/2007/relationships/hdphoto" Target="../media/hdphoto2.wdp"/><Relationship Id="rId9" Type="http://schemas.openxmlformats.org/officeDocument/2006/relationships/image" Target="../media/image34.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2.png"/><Relationship Id="rId12" Type="http://schemas.microsoft.com/office/2007/relationships/hdphoto" Target="../media/hdphoto6.wdp"/><Relationship Id="rId17" Type="http://schemas.openxmlformats.org/officeDocument/2006/relationships/image" Target="../media/image47.png"/><Relationship Id="rId2" Type="http://schemas.openxmlformats.org/officeDocument/2006/relationships/notesSlide" Target="../notesSlides/notesSlide4.xml"/><Relationship Id="rId16" Type="http://schemas.openxmlformats.org/officeDocument/2006/relationships/image" Target="../media/image14.tiff"/><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13.png"/><Relationship Id="rId15" Type="http://schemas.openxmlformats.org/officeDocument/2006/relationships/image" Target="../media/image4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3.png"/><Relationship Id="rId1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4.png"/><Relationship Id="rId3" Type="http://schemas.openxmlformats.org/officeDocument/2006/relationships/image" Target="../media/image48.jpeg"/><Relationship Id="rId7" Type="http://schemas.openxmlformats.org/officeDocument/2006/relationships/image" Target="../media/image51.png"/><Relationship Id="rId12"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chart" Target="../charts/chart1.xml"/><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13.png"/><Relationship Id="rId14" Type="http://schemas.openxmlformats.org/officeDocument/2006/relationships/image" Target="../media/image55.jpe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2.wdp"/><Relationship Id="rId7"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4.tiff"/><Relationship Id="rId11" Type="http://schemas.openxmlformats.org/officeDocument/2006/relationships/image" Target="../media/image60.png"/><Relationship Id="rId5" Type="http://schemas.openxmlformats.org/officeDocument/2006/relationships/image" Target="../media/image57.png"/><Relationship Id="rId10" Type="http://schemas.microsoft.com/office/2007/relationships/hdphoto" Target="../media/hdphoto9.wdp"/><Relationship Id="rId4" Type="http://schemas.openxmlformats.org/officeDocument/2006/relationships/image" Target="../media/image13.png"/><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3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16"/>
            <a:ext cx="7560818" cy="777717"/>
          </a:xfrm>
          <a:prstGeom prst="rect">
            <a:avLst/>
          </a:prstGeom>
        </p:spPr>
      </p:pic>
      <p:pic>
        <p:nvPicPr>
          <p:cNvPr id="18" name="Рисунок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3371" y="1714678"/>
            <a:ext cx="4629808" cy="4629808"/>
          </a:xfrm>
          <a:prstGeom prst="rect">
            <a:avLst/>
          </a:prstGeom>
        </p:spPr>
      </p:pic>
      <p:pic>
        <p:nvPicPr>
          <p:cNvPr id="20" name="Рисунок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1700" y="6226511"/>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endPar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1" name="Рисунок 30"/>
          <p:cNvPicPr>
            <a:picLocks noChangeAspect="1"/>
          </p:cNvPicPr>
          <p:nvPr/>
        </p:nvPicPr>
        <p:blipFill>
          <a:blip r:embed="rId6"/>
          <a:stretch>
            <a:fillRect/>
          </a:stretch>
        </p:blipFill>
        <p:spPr>
          <a:xfrm>
            <a:off x="1298243" y="1690050"/>
            <a:ext cx="4800600" cy="4743450"/>
          </a:xfrm>
          <a:prstGeom prst="rect">
            <a:avLst/>
          </a:prstGeom>
        </p:spPr>
      </p:pic>
      <p:pic>
        <p:nvPicPr>
          <p:cNvPr id="29" name="Рисунок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4266" y="1689175"/>
            <a:ext cx="1684421" cy="1684421"/>
          </a:xfrm>
          <a:prstGeom prst="rect">
            <a:avLst/>
          </a:prstGeom>
        </p:spPr>
      </p:pic>
      <p:pic>
        <p:nvPicPr>
          <p:cNvPr id="30" name="Рисунок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0288" y="1738866"/>
            <a:ext cx="1655081" cy="1655080"/>
          </a:xfrm>
          <a:prstGeom prst="rect">
            <a:avLst/>
          </a:prstGeom>
        </p:spPr>
      </p:pic>
      <p:pic>
        <p:nvPicPr>
          <p:cNvPr id="24" name="Рисунок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57173" y="3244759"/>
            <a:ext cx="1696453" cy="1696453"/>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1043" y="4726135"/>
            <a:ext cx="1684421" cy="1684421"/>
          </a:xfrm>
          <a:prstGeom prst="rect">
            <a:avLst/>
          </a:prstGeom>
        </p:spPr>
      </p:pic>
      <p:pic>
        <p:nvPicPr>
          <p:cNvPr id="22" name="Рисунок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08033" y="5256602"/>
            <a:ext cx="1660483" cy="1660483"/>
          </a:xfrm>
          <a:prstGeom prst="rect">
            <a:avLst/>
          </a:prstGeom>
        </p:spPr>
      </p:pic>
      <p:pic>
        <p:nvPicPr>
          <p:cNvPr id="28" name="Рисунок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23" name="Рисунок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sp>
        <p:nvSpPr>
          <p:cNvPr id="27" name="TextBox 26"/>
          <p:cNvSpPr txBox="1"/>
          <p:nvPr/>
        </p:nvSpPr>
        <p:spPr>
          <a:xfrm>
            <a:off x="1908350" y="3103388"/>
            <a:ext cx="3575944" cy="1308050"/>
          </a:xfrm>
          <a:prstGeom prst="rect">
            <a:avLst/>
          </a:prstGeom>
          <a:noFill/>
        </p:spPr>
        <p:txBody>
          <a:bodyPr wrap="square" rtlCol="0">
            <a:spAutoFit/>
          </a:bodyPr>
          <a:lstStyle/>
          <a:p>
            <a:pPr algn="ctr"/>
            <a:r>
              <a:rPr lang="ru-RU" sz="19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образование</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«Монастырщинский муниципальный округ»</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endPar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2" name="Прямоугольник 31"/>
          <p:cNvSpPr/>
          <p:nvPr/>
        </p:nvSpPr>
        <p:spPr>
          <a:xfrm>
            <a:off x="3253699" y="4916647"/>
            <a:ext cx="985719" cy="369332"/>
          </a:xfrm>
          <a:prstGeom prst="rect">
            <a:avLst/>
          </a:prstGeom>
        </p:spPr>
        <p:txBody>
          <a:bodyPr wrap="none">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2025 год</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721746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207457" y="288969"/>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6948189" y="7190343"/>
            <a:ext cx="611486"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100957690"/>
              </p:ext>
            </p:extLst>
          </p:nvPr>
        </p:nvGraphicFramePr>
        <p:xfrm>
          <a:off x="168297" y="1110718"/>
          <a:ext cx="7224722" cy="2042623"/>
        </p:xfrm>
        <a:graphic>
          <a:graphicData uri="http://schemas.openxmlformats.org/drawingml/2006/table">
            <a:tbl>
              <a:tblPr>
                <a:tableStyleId>{BDBED569-4797-4DF1-A0F4-6AAB3CD982D8}</a:tableStyleId>
              </a:tblPr>
              <a:tblGrid>
                <a:gridCol w="3647925">
                  <a:extLst>
                    <a:ext uri="{9D8B030D-6E8A-4147-A177-3AD203B41FA5}">
                      <a16:colId xmlns:a16="http://schemas.microsoft.com/office/drawing/2014/main" val="4165441938"/>
                    </a:ext>
                  </a:extLst>
                </a:gridCol>
                <a:gridCol w="3576797">
                  <a:extLst>
                    <a:ext uri="{9D8B030D-6E8A-4147-A177-3AD203B41FA5}">
                      <a16:colId xmlns:a16="http://schemas.microsoft.com/office/drawing/2014/main"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67-12-01</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l"/>
                      <a:r>
                        <a:rPr lang="ru-RU" sz="11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муниципальный округ, п. Монастырщина; </a:t>
                      </a: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50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 Монастырщина: 1</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sp>
        <p:nvSpPr>
          <p:cNvPr id="14" name="TextBox 1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6" name="TextBox 15"/>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graphicFrame>
        <p:nvGraphicFramePr>
          <p:cNvPr id="13" name="Таблица 12"/>
          <p:cNvGraphicFramePr>
            <a:graphicFrameLocks noGrp="1"/>
          </p:cNvGraphicFramePr>
          <p:nvPr>
            <p:extLst>
              <p:ext uri="{D42A27DB-BD31-4B8C-83A1-F6EECF244321}">
                <p14:modId xmlns:p14="http://schemas.microsoft.com/office/powerpoint/2010/main" val="1507149736"/>
              </p:ext>
            </p:extLst>
          </p:nvPr>
        </p:nvGraphicFramePr>
        <p:xfrm>
          <a:off x="168295" y="5942465"/>
          <a:ext cx="6203830" cy="259432"/>
        </p:xfrm>
        <a:graphic>
          <a:graphicData uri="http://schemas.openxmlformats.org/drawingml/2006/table">
            <a:tbl>
              <a:tblPr>
                <a:tableStyleId>{BDBED569-4797-4DF1-A0F4-6AAB3CD982D8}</a:tableStyleId>
              </a:tblPr>
              <a:tblGrid>
                <a:gridCol w="2500260">
                  <a:extLst>
                    <a:ext uri="{9D8B030D-6E8A-4147-A177-3AD203B41FA5}">
                      <a16:colId xmlns:a16="http://schemas.microsoft.com/office/drawing/2014/main" val="4165441938"/>
                    </a:ext>
                  </a:extLst>
                </a:gridCol>
                <a:gridCol w="3703570">
                  <a:extLst>
                    <a:ext uri="{9D8B030D-6E8A-4147-A177-3AD203B41FA5}">
                      <a16:colId xmlns:a16="http://schemas.microsoft.com/office/drawing/2014/main" val="1772052304"/>
                    </a:ext>
                  </a:extLst>
                </a:gridCol>
              </a:tblGrid>
              <a:tr h="259432">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примыкает к участку</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85410294"/>
              </p:ext>
            </p:extLst>
          </p:nvPr>
        </p:nvGraphicFramePr>
        <p:xfrm>
          <a:off x="168302" y="6198017"/>
          <a:ext cx="6203829" cy="365760"/>
        </p:xfrm>
        <a:graphic>
          <a:graphicData uri="http://schemas.openxmlformats.org/drawingml/2006/table">
            <a:tbl>
              <a:tblPr>
                <a:tableStyleId>{BDBED569-4797-4DF1-A0F4-6AAB3CD982D8}</a:tableStyleId>
              </a:tblPr>
              <a:tblGrid>
                <a:gridCol w="2500259">
                  <a:extLst>
                    <a:ext uri="{9D8B030D-6E8A-4147-A177-3AD203B41FA5}">
                      <a16:colId xmlns:a16="http://schemas.microsoft.com/office/drawing/2014/main" val="4165441938"/>
                    </a:ext>
                  </a:extLst>
                </a:gridCol>
                <a:gridCol w="3703570">
                  <a:extLst>
                    <a:ext uri="{9D8B030D-6E8A-4147-A177-3AD203B41FA5}">
                      <a16:colId xmlns:a16="http://schemas.microsoft.com/office/drawing/2014/main" val="1575495227"/>
                    </a:ext>
                  </a:extLst>
                </a:gridCol>
              </a:tblGrid>
              <a:tr h="365760">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Аренда/ Выкуп</a:t>
                      </a:r>
                      <a:endParaRPr lang="ru-RU" sz="9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1545673189"/>
              </p:ext>
            </p:extLst>
          </p:nvPr>
        </p:nvGraphicFramePr>
        <p:xfrm>
          <a:off x="168294" y="2872293"/>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val="4165441938"/>
                    </a:ext>
                  </a:extLst>
                </a:gridCol>
                <a:gridCol w="1864100">
                  <a:extLst>
                    <a:ext uri="{9D8B030D-6E8A-4147-A177-3AD203B41FA5}">
                      <a16:colId xmlns:a16="http://schemas.microsoft.com/office/drawing/2014/main" val="3330051727"/>
                    </a:ext>
                  </a:extLst>
                </a:gridCol>
                <a:gridCol w="3554442">
                  <a:extLst>
                    <a:ext uri="{9D8B030D-6E8A-4147-A177-3AD203B41FA5}">
                      <a16:colId xmlns:a16="http://schemas.microsoft.com/office/drawing/2014/main" val="2995895153"/>
                    </a:ext>
                  </a:extLst>
                </a:gridCol>
              </a:tblGrid>
              <a:tr h="22860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4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val="3113957651"/>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 разграничена</a:t>
                      </a:r>
                    </a:p>
                  </a:txBody>
                  <a:tcPr anchor="ctr"/>
                </a:tc>
                <a:extLst>
                  <a:ext uri="{0D108BD9-81ED-4DB2-BD59-A6C34878D82A}">
                    <a16:rowId xmlns:a16="http://schemas.microsoft.com/office/drawing/2014/main" val="42063930"/>
                  </a:ext>
                </a:extLst>
              </a:tr>
              <a:tr h="365760">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производственная деятельность</a:t>
                      </a:r>
                    </a:p>
                  </a:txBody>
                  <a:tcPr anchor="ctr"/>
                </a:tc>
                <a:extLst>
                  <a:ext uri="{0D108BD9-81ED-4DB2-BD59-A6C34878D82A}">
                    <a16:rowId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451737412"/>
              </p:ext>
            </p:extLst>
          </p:nvPr>
        </p:nvGraphicFramePr>
        <p:xfrm>
          <a:off x="168296" y="4208215"/>
          <a:ext cx="6851901" cy="1463040"/>
        </p:xfrm>
        <a:graphic>
          <a:graphicData uri="http://schemas.openxmlformats.org/drawingml/2006/table">
            <a:tbl>
              <a:tblPr>
                <a:tableStyleId>{BDBED569-4797-4DF1-A0F4-6AAB3CD982D8}</a:tableStyleId>
              </a:tblPr>
              <a:tblGrid>
                <a:gridCol w="1193973">
                  <a:extLst>
                    <a:ext uri="{9D8B030D-6E8A-4147-A177-3AD203B41FA5}">
                      <a16:colId xmlns:a16="http://schemas.microsoft.com/office/drawing/2014/main" val="4165441938"/>
                    </a:ext>
                  </a:extLst>
                </a:gridCol>
                <a:gridCol w="1306286">
                  <a:extLst>
                    <a:ext uri="{9D8B030D-6E8A-4147-A177-3AD203B41FA5}">
                      <a16:colId xmlns:a16="http://schemas.microsoft.com/office/drawing/2014/main" val="2407449417"/>
                    </a:ext>
                  </a:extLst>
                </a:gridCol>
                <a:gridCol w="4351642">
                  <a:extLst>
                    <a:ext uri="{9D8B030D-6E8A-4147-A177-3AD203B41FA5}">
                      <a16:colId xmlns:a16="http://schemas.microsoft.com/office/drawing/2014/main" val="2693098453"/>
                    </a:ext>
                  </a:extLst>
                </a:gridCol>
              </a:tblGrid>
              <a:tr h="365760">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центр питания ПС Монастырщина 110/35/10 на расстоянии 2,5 км по прямой до границы земельного участка. Сроки технологического присоединения от 6 до 12 месяцев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3657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a:t>
                      </a: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 расстоянии</a:t>
                      </a:r>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0,1 км ; сроки осуществления тех. присоединения – до 12 месяцев</a:t>
                      </a:r>
                    </a:p>
                  </a:txBody>
                  <a:tcPr anchor="ctr"/>
                </a:tc>
                <a:extLst>
                  <a:ext uri="{0D108BD9-81ED-4DB2-BD59-A6C34878D82A}">
                    <a16:rowId xmlns:a16="http://schemas.microsoft.com/office/drawing/2014/main" val="3113957651"/>
                  </a:ext>
                </a:extLst>
              </a:tr>
              <a:tr h="3657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a:t>
                      </a: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a:t>
                      </a:r>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0,</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 км, сроки осуществления тех. присоединения 2-6 месяцев</a:t>
                      </a:r>
                    </a:p>
                  </a:txBody>
                  <a:tcPr anchor="ctr"/>
                </a:tc>
                <a:extLst>
                  <a:ext uri="{0D108BD9-81ED-4DB2-BD59-A6C34878D82A}">
                    <a16:rowId xmlns:a16="http://schemas.microsoft.com/office/drawing/2014/main" val="42063930"/>
                  </a:ext>
                </a:extLst>
              </a:tr>
              <a:tr h="3657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Отсутствует, осуществление тех. присоединения от 2 до 6  месяцев</a:t>
                      </a:r>
                    </a:p>
                  </a:txBody>
                  <a:tcPr anchor="ctr"/>
                </a:tc>
                <a:extLst>
                  <a:ext uri="{0D108BD9-81ED-4DB2-BD59-A6C34878D82A}">
                    <a16:rowId xmlns:a16="http://schemas.microsoft.com/office/drawing/2014/main" val="2032109891"/>
                  </a:ext>
                </a:extLst>
              </a:tr>
            </a:tbl>
          </a:graphicData>
        </a:graphic>
      </p:graphicFrame>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2" name="Рисунок 1"/>
          <p:cNvPicPr>
            <a:picLocks noChangeAspect="1"/>
          </p:cNvPicPr>
          <p:nvPr/>
        </p:nvPicPr>
        <p:blipFill>
          <a:blip r:embed="rId5"/>
          <a:stretch>
            <a:fillRect/>
          </a:stretch>
        </p:blipFill>
        <p:spPr>
          <a:xfrm>
            <a:off x="3849329" y="1141029"/>
            <a:ext cx="1658700" cy="1963432"/>
          </a:xfrm>
          <a:prstGeom prst="rect">
            <a:avLst/>
          </a:prstGeom>
        </p:spPr>
      </p:pic>
      <p:sp>
        <p:nvSpPr>
          <p:cNvPr id="17" name="Прямоугольник 16"/>
          <p:cNvSpPr/>
          <p:nvPr/>
        </p:nvSpPr>
        <p:spPr>
          <a:xfrm>
            <a:off x="5508029" y="1093603"/>
            <a:ext cx="1884988" cy="2010857"/>
          </a:xfrm>
          <a:prstGeom prst="rect">
            <a:avLst/>
          </a:prstGeom>
          <a:solidFill>
            <a:srgbClr val="7CD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Фото площадки (натурное)</a:t>
            </a:r>
            <a:endParaRPr lang="ru-RU" dirty="0"/>
          </a:p>
        </p:txBody>
      </p:sp>
    </p:spTree>
    <p:extLst>
      <p:ext uri="{BB962C8B-B14F-4D97-AF65-F5344CB8AC3E}">
        <p14:creationId xmlns:p14="http://schemas.microsoft.com/office/powerpoint/2010/main" val="1139233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207457" y="288969"/>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2116" y="7190343"/>
            <a:ext cx="414472"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132311232"/>
              </p:ext>
            </p:extLst>
          </p:nvPr>
        </p:nvGraphicFramePr>
        <p:xfrm>
          <a:off x="168297" y="1008076"/>
          <a:ext cx="7224722" cy="2042623"/>
        </p:xfrm>
        <a:graphic>
          <a:graphicData uri="http://schemas.openxmlformats.org/drawingml/2006/table">
            <a:tbl>
              <a:tblPr>
                <a:tableStyleId>{BDBED569-4797-4DF1-A0F4-6AAB3CD982D8}</a:tableStyleId>
              </a:tblPr>
              <a:tblGrid>
                <a:gridCol w="3675917">
                  <a:extLst>
                    <a:ext uri="{9D8B030D-6E8A-4147-A177-3AD203B41FA5}">
                      <a16:colId xmlns:a16="http://schemas.microsoft.com/office/drawing/2014/main" val="4165441938"/>
                    </a:ext>
                  </a:extLst>
                </a:gridCol>
                <a:gridCol w="3548805">
                  <a:extLst>
                    <a:ext uri="{9D8B030D-6E8A-4147-A177-3AD203B41FA5}">
                      <a16:colId xmlns:a16="http://schemas.microsoft.com/office/drawing/2014/main"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67-12-02</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en-US" sz="1100" dirty="0" smtClean="0">
                        <a:latin typeface="Open Sans" panose="020B0606030504020204" pitchFamily="34" charset="0"/>
                        <a:ea typeface="Open Sans" panose="020B0606030504020204" pitchFamily="34" charset="0"/>
                        <a:cs typeface="Open Sans" panose="020B0606030504020204" pitchFamily="34" charset="0"/>
                      </a:endParaRPr>
                    </a:p>
                    <a:p>
                      <a:pPr marL="177800" indent="3175" algn="l"/>
                      <a:r>
                        <a:rPr lang="ru-RU" sz="11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муниципальный округ, п. Монастырщина, территория СХТ;</a:t>
                      </a: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50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п. Монастырщина: 0</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sp>
        <p:nvSpPr>
          <p:cNvPr id="14" name="TextBox 1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6" name="TextBox 15"/>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graphicFrame>
        <p:nvGraphicFramePr>
          <p:cNvPr id="13" name="Таблица 12"/>
          <p:cNvGraphicFramePr>
            <a:graphicFrameLocks noGrp="1"/>
          </p:cNvGraphicFramePr>
          <p:nvPr>
            <p:extLst>
              <p:ext uri="{D42A27DB-BD31-4B8C-83A1-F6EECF244321}">
                <p14:modId xmlns:p14="http://schemas.microsoft.com/office/powerpoint/2010/main" val="1214852774"/>
              </p:ext>
            </p:extLst>
          </p:nvPr>
        </p:nvGraphicFramePr>
        <p:xfrm>
          <a:off x="171448" y="5848680"/>
          <a:ext cx="5931421" cy="243840"/>
        </p:xfrm>
        <a:graphic>
          <a:graphicData uri="http://schemas.openxmlformats.org/drawingml/2006/table">
            <a:tbl>
              <a:tblPr>
                <a:tableStyleId>{BDBED569-4797-4DF1-A0F4-6AAB3CD982D8}</a:tableStyleId>
              </a:tblPr>
              <a:tblGrid>
                <a:gridCol w="2657483">
                  <a:extLst>
                    <a:ext uri="{9D8B030D-6E8A-4147-A177-3AD203B41FA5}">
                      <a16:colId xmlns:a16="http://schemas.microsoft.com/office/drawing/2014/main" val="4165441938"/>
                    </a:ext>
                  </a:extLst>
                </a:gridCol>
                <a:gridCol w="3273938">
                  <a:extLst>
                    <a:ext uri="{9D8B030D-6E8A-4147-A177-3AD203B41FA5}">
                      <a16:colId xmlns:a16="http://schemas.microsoft.com/office/drawing/2014/main" val="1772052304"/>
                    </a:ext>
                  </a:extLst>
                </a:gridCol>
              </a:tblGrid>
              <a:tr h="243840">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 примыкает к участку</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234729122"/>
              </p:ext>
            </p:extLst>
          </p:nvPr>
        </p:nvGraphicFramePr>
        <p:xfrm>
          <a:off x="171448" y="6095807"/>
          <a:ext cx="5931421" cy="365760"/>
        </p:xfrm>
        <a:graphic>
          <a:graphicData uri="http://schemas.openxmlformats.org/drawingml/2006/table">
            <a:tbl>
              <a:tblPr>
                <a:tableStyleId>{BDBED569-4797-4DF1-A0F4-6AAB3CD982D8}</a:tableStyleId>
              </a:tblPr>
              <a:tblGrid>
                <a:gridCol w="2647958">
                  <a:extLst>
                    <a:ext uri="{9D8B030D-6E8A-4147-A177-3AD203B41FA5}">
                      <a16:colId xmlns:a16="http://schemas.microsoft.com/office/drawing/2014/main" val="4165441938"/>
                    </a:ext>
                  </a:extLst>
                </a:gridCol>
                <a:gridCol w="3283463">
                  <a:extLst>
                    <a:ext uri="{9D8B030D-6E8A-4147-A177-3AD203B41FA5}">
                      <a16:colId xmlns:a16="http://schemas.microsoft.com/office/drawing/2014/main" val="1575495227"/>
                    </a:ext>
                  </a:extLst>
                </a:gridCol>
              </a:tblGrid>
              <a:tr h="365760">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algn="l" defTabSz="755934" rtl="0" eaLnBrk="1" latinLnBrk="0" hangingPunct="1"/>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Аренда</a:t>
                      </a: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ru-RU" sz="900"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Покупка.</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3172791533"/>
              </p:ext>
            </p:extLst>
          </p:nvPr>
        </p:nvGraphicFramePr>
        <p:xfrm>
          <a:off x="168294" y="3046414"/>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val="4165441938"/>
                    </a:ext>
                  </a:extLst>
                </a:gridCol>
                <a:gridCol w="1864100">
                  <a:extLst>
                    <a:ext uri="{9D8B030D-6E8A-4147-A177-3AD203B41FA5}">
                      <a16:colId xmlns:a16="http://schemas.microsoft.com/office/drawing/2014/main" val="3330051727"/>
                    </a:ext>
                  </a:extLst>
                </a:gridCol>
                <a:gridCol w="3554442">
                  <a:extLst>
                    <a:ext uri="{9D8B030D-6E8A-4147-A177-3AD203B41FA5}">
                      <a16:colId xmlns:a16="http://schemas.microsoft.com/office/drawing/2014/main" val="2995895153"/>
                    </a:ext>
                  </a:extLst>
                </a:gridCol>
              </a:tblGrid>
              <a:tr h="22860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0,55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val="3113957651"/>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 разграничена</a:t>
                      </a:r>
                    </a:p>
                  </a:txBody>
                  <a:tcPr anchor="ctr"/>
                </a:tc>
                <a:extLst>
                  <a:ext uri="{0D108BD9-81ED-4DB2-BD59-A6C34878D82A}">
                    <a16:rowId xmlns:a16="http://schemas.microsoft.com/office/drawing/2014/main" val="42063930"/>
                  </a:ext>
                </a:extLst>
              </a:tr>
              <a:tr h="365760">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производственная деятельность</a:t>
                      </a:r>
                    </a:p>
                  </a:txBody>
                  <a:tcPr anchor="ctr"/>
                </a:tc>
                <a:extLst>
                  <a:ext uri="{0D108BD9-81ED-4DB2-BD59-A6C34878D82A}">
                    <a16:rowId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996796460"/>
              </p:ext>
            </p:extLst>
          </p:nvPr>
        </p:nvGraphicFramePr>
        <p:xfrm>
          <a:off x="171444" y="4099120"/>
          <a:ext cx="7208795" cy="1341120"/>
        </p:xfrm>
        <a:graphic>
          <a:graphicData uri="http://schemas.openxmlformats.org/drawingml/2006/table">
            <a:tbl>
              <a:tblPr>
                <a:tableStyleId>{BDBED569-4797-4DF1-A0F4-6AAB3CD982D8}</a:tableStyleId>
              </a:tblPr>
              <a:tblGrid>
                <a:gridCol w="1257308">
                  <a:extLst>
                    <a:ext uri="{9D8B030D-6E8A-4147-A177-3AD203B41FA5}">
                      <a16:colId xmlns:a16="http://schemas.microsoft.com/office/drawing/2014/main" val="4165441938"/>
                    </a:ext>
                  </a:extLst>
                </a:gridCol>
                <a:gridCol w="1400175">
                  <a:extLst>
                    <a:ext uri="{9D8B030D-6E8A-4147-A177-3AD203B41FA5}">
                      <a16:colId xmlns:a16="http://schemas.microsoft.com/office/drawing/2014/main" val="2407449417"/>
                    </a:ext>
                  </a:extLst>
                </a:gridCol>
                <a:gridCol w="4551312">
                  <a:extLst>
                    <a:ext uri="{9D8B030D-6E8A-4147-A177-3AD203B41FA5}">
                      <a16:colId xmlns:a16="http://schemas.microsoft.com/office/drawing/2014/main" val="2693098453"/>
                    </a:ext>
                  </a:extLst>
                </a:gridCol>
              </a:tblGrid>
              <a:tr h="365760">
                <a:tc rowSpan="4">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границе земельного участка; сроки осуществления тех. присоединения – 6-12  месяцев</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(в зависимости от требуемой мощности)</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3657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0,1 км от участка; сроки осуществления тех. присоединения – 12 месяцев</a:t>
                      </a:r>
                    </a:p>
                  </a:txBody>
                  <a:tcPr anchor="ctr"/>
                </a:tc>
                <a:extLst>
                  <a:ext uri="{0D108BD9-81ED-4DB2-BD59-A6C34878D82A}">
                    <a16:rowId xmlns:a16="http://schemas.microsoft.com/office/drawing/2014/main" val="3113957651"/>
                  </a:ext>
                </a:extLst>
              </a:tr>
              <a:tr h="3657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20 м от участка; сроки осуществления тех. присоединения 2-6 месяцев, стоимость согласно сметной документации</a:t>
                      </a:r>
                    </a:p>
                  </a:txBody>
                  <a:tcPr anchor="ctr"/>
                </a:tc>
                <a:extLst>
                  <a:ext uri="{0D108BD9-81ED-4DB2-BD59-A6C34878D82A}">
                    <a16:rowId xmlns:a16="http://schemas.microsoft.com/office/drawing/2014/main" val="42063930"/>
                  </a:ext>
                </a:extLst>
              </a:tr>
              <a:tr h="24384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строительство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локальных очистных сооружений</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32109891"/>
                  </a:ext>
                </a:extLst>
              </a:tr>
            </a:tbl>
          </a:graphicData>
        </a:graphic>
      </p:graphicFrame>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4" name="Рисунок 3"/>
          <p:cNvPicPr>
            <a:picLocks noChangeAspect="1"/>
          </p:cNvPicPr>
          <p:nvPr/>
        </p:nvPicPr>
        <p:blipFill>
          <a:blip r:embed="rId5"/>
          <a:stretch>
            <a:fillRect/>
          </a:stretch>
        </p:blipFill>
        <p:spPr>
          <a:xfrm>
            <a:off x="3937524" y="1047724"/>
            <a:ext cx="1570505" cy="1971375"/>
          </a:xfrm>
          <a:prstGeom prst="rect">
            <a:avLst/>
          </a:prstGeom>
        </p:spPr>
      </p:pic>
      <p:sp>
        <p:nvSpPr>
          <p:cNvPr id="17" name="Прямоугольник 16"/>
          <p:cNvSpPr/>
          <p:nvPr/>
        </p:nvSpPr>
        <p:spPr>
          <a:xfrm>
            <a:off x="5508029" y="1044437"/>
            <a:ext cx="1872210" cy="1974662"/>
          </a:xfrm>
          <a:prstGeom prst="rect">
            <a:avLst/>
          </a:prstGeom>
          <a:solidFill>
            <a:srgbClr val="7CD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Фото площадки (натурное)</a:t>
            </a:r>
            <a:endParaRPr lang="ru-RU" dirty="0"/>
          </a:p>
        </p:txBody>
      </p:sp>
    </p:spTree>
    <p:extLst>
      <p:ext uri="{BB962C8B-B14F-4D97-AF65-F5344CB8AC3E}">
        <p14:creationId xmlns:p14="http://schemas.microsoft.com/office/powerpoint/2010/main" val="3460823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207457" y="288969"/>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2116" y="7190343"/>
            <a:ext cx="42261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121379811"/>
              </p:ext>
            </p:extLst>
          </p:nvPr>
        </p:nvGraphicFramePr>
        <p:xfrm>
          <a:off x="168297" y="1008076"/>
          <a:ext cx="7224722" cy="2042623"/>
        </p:xfrm>
        <a:graphic>
          <a:graphicData uri="http://schemas.openxmlformats.org/drawingml/2006/table">
            <a:tbl>
              <a:tblPr>
                <a:tableStyleId>{BDBED569-4797-4DF1-A0F4-6AAB3CD982D8}</a:tableStyleId>
              </a:tblPr>
              <a:tblGrid>
                <a:gridCol w="3657256">
                  <a:extLst>
                    <a:ext uri="{9D8B030D-6E8A-4147-A177-3AD203B41FA5}">
                      <a16:colId xmlns:a16="http://schemas.microsoft.com/office/drawing/2014/main" val="4165441938"/>
                    </a:ext>
                  </a:extLst>
                </a:gridCol>
                <a:gridCol w="3567466">
                  <a:extLst>
                    <a:ext uri="{9D8B030D-6E8A-4147-A177-3AD203B41FA5}">
                      <a16:colId xmlns:a16="http://schemas.microsoft.com/office/drawing/2014/main"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67-12- 03</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10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77800" indent="3175" algn="l"/>
                      <a:r>
                        <a:rPr lang="ru-RU" sz="1100" dirty="0" err="1" smtClean="0">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100" dirty="0" smtClean="0">
                          <a:latin typeface="Open Sans" panose="020B0606030504020204" pitchFamily="34" charset="0"/>
                          <a:ea typeface="Open Sans" panose="020B0606030504020204" pitchFamily="34" charset="0"/>
                          <a:cs typeface="Open Sans" panose="020B0606030504020204" pitchFamily="34" charset="0"/>
                        </a:rPr>
                        <a:t> муниципальный округ, п. Монастырщина, ул. Революционная, д. 39;</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50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п. Монастырщина: 0,8</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sp>
        <p:nvSpPr>
          <p:cNvPr id="14" name="TextBox 1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6" name="TextBox 15"/>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graphicFrame>
        <p:nvGraphicFramePr>
          <p:cNvPr id="13" name="Таблица 12"/>
          <p:cNvGraphicFramePr>
            <a:graphicFrameLocks noGrp="1"/>
          </p:cNvGraphicFramePr>
          <p:nvPr>
            <p:extLst>
              <p:ext uri="{D42A27DB-BD31-4B8C-83A1-F6EECF244321}">
                <p14:modId xmlns:p14="http://schemas.microsoft.com/office/powerpoint/2010/main" val="2217968831"/>
              </p:ext>
            </p:extLst>
          </p:nvPr>
        </p:nvGraphicFramePr>
        <p:xfrm>
          <a:off x="168302" y="5793174"/>
          <a:ext cx="5931421" cy="259432"/>
        </p:xfrm>
        <a:graphic>
          <a:graphicData uri="http://schemas.openxmlformats.org/drawingml/2006/table">
            <a:tbl>
              <a:tblPr>
                <a:tableStyleId>{BDBED569-4797-4DF1-A0F4-6AAB3CD982D8}</a:tableStyleId>
              </a:tblPr>
              <a:tblGrid>
                <a:gridCol w="2608358">
                  <a:extLst>
                    <a:ext uri="{9D8B030D-6E8A-4147-A177-3AD203B41FA5}">
                      <a16:colId xmlns:a16="http://schemas.microsoft.com/office/drawing/2014/main" val="4165441938"/>
                    </a:ext>
                  </a:extLst>
                </a:gridCol>
                <a:gridCol w="3323063">
                  <a:extLst>
                    <a:ext uri="{9D8B030D-6E8A-4147-A177-3AD203B41FA5}">
                      <a16:colId xmlns:a16="http://schemas.microsoft.com/office/drawing/2014/main" val="1772052304"/>
                    </a:ext>
                  </a:extLst>
                </a:gridCol>
              </a:tblGrid>
              <a:tr h="259432">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 примыкает к участку</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1866314629"/>
              </p:ext>
            </p:extLst>
          </p:nvPr>
        </p:nvGraphicFramePr>
        <p:xfrm>
          <a:off x="168302" y="6048725"/>
          <a:ext cx="5931421" cy="365760"/>
        </p:xfrm>
        <a:graphic>
          <a:graphicData uri="http://schemas.openxmlformats.org/drawingml/2006/table">
            <a:tbl>
              <a:tblPr>
                <a:tableStyleId>{BDBED569-4797-4DF1-A0F4-6AAB3CD982D8}</a:tableStyleId>
              </a:tblPr>
              <a:tblGrid>
                <a:gridCol w="2608358">
                  <a:extLst>
                    <a:ext uri="{9D8B030D-6E8A-4147-A177-3AD203B41FA5}">
                      <a16:colId xmlns:a16="http://schemas.microsoft.com/office/drawing/2014/main" val="4165441938"/>
                    </a:ext>
                  </a:extLst>
                </a:gridCol>
                <a:gridCol w="3323063">
                  <a:extLst>
                    <a:ext uri="{9D8B030D-6E8A-4147-A177-3AD203B41FA5}">
                      <a16:colId xmlns:a16="http://schemas.microsoft.com/office/drawing/2014/main" val="1575495227"/>
                    </a:ext>
                  </a:extLst>
                </a:gridCol>
              </a:tblGrid>
              <a:tr h="365760">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algn="l" defTabSz="755934" rtl="0" eaLnBrk="1" latinLnBrk="0" hangingPunct="1"/>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Аренда /</a:t>
                      </a: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Покупка</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2509982863"/>
              </p:ext>
            </p:extLst>
          </p:nvPr>
        </p:nvGraphicFramePr>
        <p:xfrm>
          <a:off x="168294" y="3046413"/>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val="4165441938"/>
                    </a:ext>
                  </a:extLst>
                </a:gridCol>
                <a:gridCol w="1864100">
                  <a:extLst>
                    <a:ext uri="{9D8B030D-6E8A-4147-A177-3AD203B41FA5}">
                      <a16:colId xmlns:a16="http://schemas.microsoft.com/office/drawing/2014/main" val="3330051727"/>
                    </a:ext>
                  </a:extLst>
                </a:gridCol>
                <a:gridCol w="3554442">
                  <a:extLst>
                    <a:ext uri="{9D8B030D-6E8A-4147-A177-3AD203B41FA5}">
                      <a16:colId xmlns:a16="http://schemas.microsoft.com/office/drawing/2014/main" val="2995895153"/>
                    </a:ext>
                  </a:extLst>
                </a:gridCol>
              </a:tblGrid>
              <a:tr h="22860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0,3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val="3113957651"/>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a:t>
                      </a:r>
                    </a:p>
                  </a:txBody>
                  <a:tcPr anchor="ctr"/>
                </a:tc>
                <a:extLst>
                  <a:ext uri="{0D108BD9-81ED-4DB2-BD59-A6C34878D82A}">
                    <a16:rowId xmlns:a16="http://schemas.microsoft.com/office/drawing/2014/main" val="42063930"/>
                  </a:ext>
                </a:extLst>
              </a:tr>
              <a:tr h="365760">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производственная деятельность</a:t>
                      </a:r>
                    </a:p>
                  </a:txBody>
                  <a:tcPr anchor="ctr"/>
                </a:tc>
                <a:extLst>
                  <a:ext uri="{0D108BD9-81ED-4DB2-BD59-A6C34878D82A}">
                    <a16:rowId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1083443667"/>
              </p:ext>
            </p:extLst>
          </p:nvPr>
        </p:nvGraphicFramePr>
        <p:xfrm>
          <a:off x="168296" y="4096245"/>
          <a:ext cx="6947852" cy="1298002"/>
        </p:xfrm>
        <a:graphic>
          <a:graphicData uri="http://schemas.openxmlformats.org/drawingml/2006/table">
            <a:tbl>
              <a:tblPr>
                <a:tableStyleId>{BDBED569-4797-4DF1-A0F4-6AAB3CD982D8}</a:tableStyleId>
              </a:tblPr>
              <a:tblGrid>
                <a:gridCol w="1246078">
                  <a:extLst>
                    <a:ext uri="{9D8B030D-6E8A-4147-A177-3AD203B41FA5}">
                      <a16:colId xmlns:a16="http://schemas.microsoft.com/office/drawing/2014/main" val="4165441938"/>
                    </a:ext>
                  </a:extLst>
                </a:gridCol>
                <a:gridCol w="1359824">
                  <a:extLst>
                    <a:ext uri="{9D8B030D-6E8A-4147-A177-3AD203B41FA5}">
                      <a16:colId xmlns:a16="http://schemas.microsoft.com/office/drawing/2014/main" val="2407449417"/>
                    </a:ext>
                  </a:extLst>
                </a:gridCol>
                <a:gridCol w="4341950">
                  <a:extLst>
                    <a:ext uri="{9D8B030D-6E8A-4147-A177-3AD203B41FA5}">
                      <a16:colId xmlns:a16="http://schemas.microsoft.com/office/drawing/2014/main" val="2693098453"/>
                    </a:ext>
                  </a:extLst>
                </a:gridCol>
              </a:tblGrid>
              <a:tr h="365760">
                <a:tc rowSpan="4">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 расстоянии 0,00</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 м; сроки осуществления тех. присоединения –12 месяцев</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(в зависимости от требуемой мощности);</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стоимость согласно сметной документации.</a:t>
                      </a:r>
                    </a:p>
                  </a:txBody>
                  <a:tcPr anchor="ctr"/>
                </a:tc>
                <a:extLst>
                  <a:ext uri="{0D108BD9-81ED-4DB2-BD59-A6C34878D82A}">
                    <a16:rowId xmlns:a16="http://schemas.microsoft.com/office/drawing/2014/main" val="2951530806"/>
                  </a:ext>
                </a:extLst>
              </a:tr>
              <a:tr h="24384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0,01 км от участка; сроки осуществления тех. присоединения – 12 месяцев</a:t>
                      </a:r>
                    </a:p>
                  </a:txBody>
                  <a:tcPr anchor="ctr"/>
                </a:tc>
                <a:extLst>
                  <a:ext uri="{0D108BD9-81ED-4DB2-BD59-A6C34878D82A}">
                    <a16:rowId xmlns:a16="http://schemas.microsoft.com/office/drawing/2014/main" val="3113957651"/>
                  </a:ext>
                </a:extLst>
              </a:tr>
              <a:tr h="3657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в  20 м от участка; сроки осуществления тех. присоединения 2-6  месяцев, стоимость согласно сметной документации</a:t>
                      </a:r>
                    </a:p>
                  </a:txBody>
                  <a:tcPr anchor="ctr"/>
                </a:tc>
                <a:extLst>
                  <a:ext uri="{0D108BD9-81ED-4DB2-BD59-A6C34878D82A}">
                    <a16:rowId xmlns:a16="http://schemas.microsoft.com/office/drawing/2014/main" val="42063930"/>
                  </a:ext>
                </a:extLst>
              </a:tr>
              <a:tr h="32264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строительство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локальных очистных сооружений</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32109891"/>
                  </a:ext>
                </a:extLst>
              </a:tr>
            </a:tbl>
          </a:graphicData>
        </a:graphic>
      </p:graphicFrame>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2" name="Рисунок 1"/>
          <p:cNvPicPr>
            <a:picLocks noChangeAspect="1"/>
          </p:cNvPicPr>
          <p:nvPr/>
        </p:nvPicPr>
        <p:blipFill>
          <a:blip r:embed="rId5"/>
          <a:stretch>
            <a:fillRect/>
          </a:stretch>
        </p:blipFill>
        <p:spPr>
          <a:xfrm>
            <a:off x="3909526" y="1057053"/>
            <a:ext cx="1454487" cy="1964254"/>
          </a:xfrm>
          <a:prstGeom prst="rect">
            <a:avLst/>
          </a:prstGeom>
        </p:spPr>
      </p:pic>
      <p:sp>
        <p:nvSpPr>
          <p:cNvPr id="17" name="Прямоугольник 16"/>
          <p:cNvSpPr/>
          <p:nvPr/>
        </p:nvSpPr>
        <p:spPr>
          <a:xfrm>
            <a:off x="5364013" y="1013013"/>
            <a:ext cx="2029004" cy="2008293"/>
          </a:xfrm>
          <a:prstGeom prst="rect">
            <a:avLst/>
          </a:prstGeom>
          <a:solidFill>
            <a:srgbClr val="7CD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Фото площадки (натурное)</a:t>
            </a:r>
            <a:endParaRPr lang="ru-RU" dirty="0"/>
          </a:p>
        </p:txBody>
      </p:sp>
    </p:spTree>
    <p:extLst>
      <p:ext uri="{BB962C8B-B14F-4D97-AF65-F5344CB8AC3E}">
        <p14:creationId xmlns:p14="http://schemas.microsoft.com/office/powerpoint/2010/main" val="877350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061031" y="31713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2116"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1104695230"/>
              </p:ext>
            </p:extLst>
          </p:nvPr>
        </p:nvGraphicFramePr>
        <p:xfrm>
          <a:off x="168297" y="1112851"/>
          <a:ext cx="7224722" cy="2042623"/>
        </p:xfrm>
        <a:graphic>
          <a:graphicData uri="http://schemas.openxmlformats.org/drawingml/2006/table">
            <a:tbl>
              <a:tblPr>
                <a:tableStyleId>{BDBED569-4797-4DF1-A0F4-6AAB3CD982D8}</a:tableStyleId>
              </a:tblPr>
              <a:tblGrid>
                <a:gridCol w="3685248">
                  <a:extLst>
                    <a:ext uri="{9D8B030D-6E8A-4147-A177-3AD203B41FA5}">
                      <a16:colId xmlns:a16="http://schemas.microsoft.com/office/drawing/2014/main" val="4165441938"/>
                    </a:ext>
                  </a:extLst>
                </a:gridCol>
                <a:gridCol w="3539474">
                  <a:extLst>
                    <a:ext uri="{9D8B030D-6E8A-4147-A177-3AD203B41FA5}">
                      <a16:colId xmlns:a16="http://schemas.microsoft.com/office/drawing/2014/main"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67-12-04</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10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180975" algn="just"/>
                      <a:r>
                        <a:rPr lang="ru-RU" sz="1100" dirty="0" err="1" smtClean="0">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100" dirty="0" smtClean="0">
                          <a:latin typeface="Open Sans" panose="020B0606030504020204" pitchFamily="34" charset="0"/>
                          <a:ea typeface="Open Sans" panose="020B0606030504020204" pitchFamily="34" charset="0"/>
                          <a:cs typeface="Open Sans" panose="020B0606030504020204" pitchFamily="34" charset="0"/>
                        </a:rPr>
                        <a:t> муниципальный округ, с. Октябрьское, д. б/н;</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492</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42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центра  п. Монастырщина: 8</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sp>
        <p:nvSpPr>
          <p:cNvPr id="14" name="TextBox 1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6" name="TextBox 15"/>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graphicFrame>
        <p:nvGraphicFramePr>
          <p:cNvPr id="13" name="Таблица 12"/>
          <p:cNvGraphicFramePr>
            <a:graphicFrameLocks noGrp="1"/>
          </p:cNvGraphicFramePr>
          <p:nvPr>
            <p:extLst>
              <p:ext uri="{D42A27DB-BD31-4B8C-83A1-F6EECF244321}">
                <p14:modId xmlns:p14="http://schemas.microsoft.com/office/powerpoint/2010/main" val="1934382338"/>
              </p:ext>
            </p:extLst>
          </p:nvPr>
        </p:nvGraphicFramePr>
        <p:xfrm>
          <a:off x="168302" y="5870732"/>
          <a:ext cx="5931421" cy="259432"/>
        </p:xfrm>
        <a:graphic>
          <a:graphicData uri="http://schemas.openxmlformats.org/drawingml/2006/table">
            <a:tbl>
              <a:tblPr>
                <a:tableStyleId>{BDBED569-4797-4DF1-A0F4-6AAB3CD982D8}</a:tableStyleId>
              </a:tblPr>
              <a:tblGrid>
                <a:gridCol w="2608358">
                  <a:extLst>
                    <a:ext uri="{9D8B030D-6E8A-4147-A177-3AD203B41FA5}">
                      <a16:colId xmlns:a16="http://schemas.microsoft.com/office/drawing/2014/main" val="4165441938"/>
                    </a:ext>
                  </a:extLst>
                </a:gridCol>
                <a:gridCol w="3323063">
                  <a:extLst>
                    <a:ext uri="{9D8B030D-6E8A-4147-A177-3AD203B41FA5}">
                      <a16:colId xmlns:a16="http://schemas.microsoft.com/office/drawing/2014/main" val="1772052304"/>
                    </a:ext>
                  </a:extLst>
                </a:gridCol>
              </a:tblGrid>
              <a:tr h="259432">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автомобильная дорога</a:t>
                      </a:r>
                      <a:r>
                        <a:rPr lang="ru-RU" sz="900" baseline="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примыкает к участку</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352908617"/>
              </p:ext>
            </p:extLst>
          </p:nvPr>
        </p:nvGraphicFramePr>
        <p:xfrm>
          <a:off x="163286" y="6139548"/>
          <a:ext cx="5943601" cy="365760"/>
        </p:xfrm>
        <a:graphic>
          <a:graphicData uri="http://schemas.openxmlformats.org/drawingml/2006/table">
            <a:tbl>
              <a:tblPr>
                <a:tableStyleId>{BDBED569-4797-4DF1-A0F4-6AAB3CD982D8}</a:tableStyleId>
              </a:tblPr>
              <a:tblGrid>
                <a:gridCol w="2623457">
                  <a:extLst>
                    <a:ext uri="{9D8B030D-6E8A-4147-A177-3AD203B41FA5}">
                      <a16:colId xmlns:a16="http://schemas.microsoft.com/office/drawing/2014/main" val="4165441938"/>
                    </a:ext>
                  </a:extLst>
                </a:gridCol>
                <a:gridCol w="3320144">
                  <a:extLst>
                    <a:ext uri="{9D8B030D-6E8A-4147-A177-3AD203B41FA5}">
                      <a16:colId xmlns:a16="http://schemas.microsoft.com/office/drawing/2014/main" val="1575495227"/>
                    </a:ext>
                  </a:extLst>
                </a:gridCol>
              </a:tblGrid>
              <a:tr h="365760">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algn="l" defTabSz="755934" rtl="0" eaLnBrk="1" latinLnBrk="0" hangingPunct="1"/>
                      <a:r>
                        <a:rPr lang="ru-RU" sz="900" kern="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Аренда /Покупка</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331556468"/>
              </p:ext>
            </p:extLst>
          </p:nvPr>
        </p:nvGraphicFramePr>
        <p:xfrm>
          <a:off x="168294" y="3151188"/>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val="4165441938"/>
                    </a:ext>
                  </a:extLst>
                </a:gridCol>
                <a:gridCol w="1864100">
                  <a:extLst>
                    <a:ext uri="{9D8B030D-6E8A-4147-A177-3AD203B41FA5}">
                      <a16:colId xmlns:a16="http://schemas.microsoft.com/office/drawing/2014/main" val="3330051727"/>
                    </a:ext>
                  </a:extLst>
                </a:gridCol>
                <a:gridCol w="3554442">
                  <a:extLst>
                    <a:ext uri="{9D8B030D-6E8A-4147-A177-3AD203B41FA5}">
                      <a16:colId xmlns:a16="http://schemas.microsoft.com/office/drawing/2014/main" val="2995895153"/>
                    </a:ext>
                  </a:extLst>
                </a:gridCol>
              </a:tblGrid>
              <a:tr h="22860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3,7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val="3113957651"/>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a:t>
                      </a:r>
                    </a:p>
                  </a:txBody>
                  <a:tcPr anchor="ctr"/>
                </a:tc>
                <a:extLst>
                  <a:ext uri="{0D108BD9-81ED-4DB2-BD59-A6C34878D82A}">
                    <a16:rowId xmlns:a16="http://schemas.microsoft.com/office/drawing/2014/main" val="42063930"/>
                  </a:ext>
                </a:extLst>
              </a:tr>
              <a:tr h="365760">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производственная деятельность</a:t>
                      </a:r>
                    </a:p>
                  </a:txBody>
                  <a:tcPr anchor="ctr"/>
                </a:tc>
                <a:extLst>
                  <a:ext uri="{0D108BD9-81ED-4DB2-BD59-A6C34878D82A}">
                    <a16:rowId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2877935640"/>
              </p:ext>
            </p:extLst>
          </p:nvPr>
        </p:nvGraphicFramePr>
        <p:xfrm>
          <a:off x="168296" y="4201025"/>
          <a:ext cx="6851901" cy="1563696"/>
        </p:xfrm>
        <a:graphic>
          <a:graphicData uri="http://schemas.openxmlformats.org/drawingml/2006/table">
            <a:tbl>
              <a:tblPr>
                <a:tableStyleId>{BDBED569-4797-4DF1-A0F4-6AAB3CD982D8}</a:tableStyleId>
              </a:tblPr>
              <a:tblGrid>
                <a:gridCol w="1298554">
                  <a:extLst>
                    <a:ext uri="{9D8B030D-6E8A-4147-A177-3AD203B41FA5}">
                      <a16:colId xmlns:a16="http://schemas.microsoft.com/office/drawing/2014/main" val="4165441938"/>
                    </a:ext>
                  </a:extLst>
                </a:gridCol>
                <a:gridCol w="1438275">
                  <a:extLst>
                    <a:ext uri="{9D8B030D-6E8A-4147-A177-3AD203B41FA5}">
                      <a16:colId xmlns:a16="http://schemas.microsoft.com/office/drawing/2014/main" val="2407449417"/>
                    </a:ext>
                  </a:extLst>
                </a:gridCol>
                <a:gridCol w="4115072">
                  <a:extLst>
                    <a:ext uri="{9D8B030D-6E8A-4147-A177-3AD203B41FA5}">
                      <a16:colId xmlns:a16="http://schemas.microsoft.com/office/drawing/2014/main" val="2693098453"/>
                    </a:ext>
                  </a:extLst>
                </a:gridCol>
              </a:tblGrid>
              <a:tr h="502920">
                <a:tc rowSpan="4">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50 м; максимальная мощность 0,4 кВт; сроки осуществления тех. присоединения – 6-12 месяцев, в зависимости от требуемой мощности</a:t>
                      </a:r>
                    </a:p>
                  </a:txBody>
                  <a:tcPr anchor="ctr"/>
                </a:tc>
                <a:extLst>
                  <a:ext uri="{0D108BD9-81ED-4DB2-BD59-A6C34878D82A}">
                    <a16:rowId xmlns:a16="http://schemas.microsoft.com/office/drawing/2014/main" val="2951530806"/>
                  </a:ext>
                </a:extLst>
              </a:tr>
              <a:tr h="401575">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0,01 км от участка; сроки осуществления тех. присоединения –  до 12 месяцев</a:t>
                      </a:r>
                    </a:p>
                  </a:txBody>
                  <a:tcPr anchor="ctr"/>
                </a:tc>
                <a:extLst>
                  <a:ext uri="{0D108BD9-81ED-4DB2-BD59-A6C34878D82A}">
                    <a16:rowId xmlns:a16="http://schemas.microsoft.com/office/drawing/2014/main" val="3113957651"/>
                  </a:ext>
                </a:extLst>
              </a:tr>
              <a:tr h="401575">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50 м от участка; сроки осуществления тех. присоединения 2-6 месяцев</a:t>
                      </a:r>
                    </a:p>
                  </a:txBody>
                  <a:tcPr anchor="ctr"/>
                </a:tc>
                <a:extLst>
                  <a:ext uri="{0D108BD9-81ED-4DB2-BD59-A6C34878D82A}">
                    <a16:rowId xmlns:a16="http://schemas.microsoft.com/office/drawing/2014/main" val="42063930"/>
                  </a:ext>
                </a:extLst>
              </a:tr>
              <a:tr h="257626">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строительство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локальных очистных сооружений</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32109891"/>
                  </a:ext>
                </a:extLst>
              </a:tr>
            </a:tbl>
          </a:graphicData>
        </a:graphic>
      </p:graphicFrame>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l="4208" r="28882"/>
          <a:stretch/>
        </p:blipFill>
        <p:spPr>
          <a:xfrm>
            <a:off x="3923853" y="1143264"/>
            <a:ext cx="1872208" cy="1942719"/>
          </a:xfrm>
          <a:prstGeom prst="rect">
            <a:avLst/>
          </a:prstGeom>
        </p:spPr>
      </p:pic>
      <p:sp>
        <p:nvSpPr>
          <p:cNvPr id="2" name="Прямоугольник 1"/>
          <p:cNvSpPr/>
          <p:nvPr/>
        </p:nvSpPr>
        <p:spPr>
          <a:xfrm>
            <a:off x="6529016" y="2870531"/>
            <a:ext cx="543739" cy="215444"/>
          </a:xfrm>
          <a:prstGeom prst="rect">
            <a:avLst/>
          </a:prstGeom>
        </p:spPr>
        <p:txBody>
          <a:bodyPr wrap="none">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y</a:t>
            </a:r>
            <a:r>
              <a:rPr lang="en-US" sz="800" dirty="0" smtClean="0">
                <a:latin typeface="Open Sans" panose="020B0606030504020204" pitchFamily="34" charset="0"/>
                <a:ea typeface="Open Sans" panose="020B0606030504020204" pitchFamily="34" charset="0"/>
                <a:cs typeface="Open Sans" panose="020B0606030504020204" pitchFamily="34" charset="0"/>
              </a:rPr>
              <a:t>andex.ru</a:t>
            </a:r>
            <a:endParaRPr lang="ru-RU" sz="800" dirty="0"/>
          </a:p>
        </p:txBody>
      </p:sp>
      <p:sp>
        <p:nvSpPr>
          <p:cNvPr id="17" name="Прямоугольник 16"/>
          <p:cNvSpPr/>
          <p:nvPr/>
        </p:nvSpPr>
        <p:spPr>
          <a:xfrm>
            <a:off x="5796061" y="1133879"/>
            <a:ext cx="1596956" cy="1961480"/>
          </a:xfrm>
          <a:prstGeom prst="rect">
            <a:avLst/>
          </a:prstGeom>
          <a:solidFill>
            <a:srgbClr val="7CD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Фото площадки (натурное)</a:t>
            </a:r>
            <a:endParaRPr lang="ru-RU" dirty="0"/>
          </a:p>
        </p:txBody>
      </p:sp>
    </p:spTree>
    <p:extLst>
      <p:ext uri="{BB962C8B-B14F-4D97-AF65-F5344CB8AC3E}">
        <p14:creationId xmlns:p14="http://schemas.microsoft.com/office/powerpoint/2010/main" val="1973530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504" y="3791151"/>
            <a:ext cx="992023" cy="992023"/>
          </a:xfrm>
          <a:prstGeom prst="rect">
            <a:avLst/>
          </a:prstGeom>
        </p:spPr>
      </p:pic>
      <p:pic>
        <p:nvPicPr>
          <p:cNvPr id="64" name="Рисунок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871" y="3775639"/>
            <a:ext cx="1062406" cy="1062406"/>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9639" y="5311765"/>
            <a:ext cx="1018111" cy="1018111"/>
          </a:xfrm>
          <a:prstGeom prst="rect">
            <a:avLst/>
          </a:prstGeom>
        </p:spPr>
      </p:pic>
      <p:pic>
        <p:nvPicPr>
          <p:cNvPr id="26" name="Рисунок 25"/>
          <p:cNvPicPr>
            <a:picLocks noChangeAspect="1"/>
          </p:cNvPicPr>
          <p:nvPr/>
        </p:nvPicPr>
        <p:blipFill>
          <a:blip r:embed="rId6"/>
          <a:stretch>
            <a:fillRect/>
          </a:stretch>
        </p:blipFill>
        <p:spPr>
          <a:xfrm>
            <a:off x="2353883" y="156242"/>
            <a:ext cx="5205792" cy="768091"/>
          </a:xfrm>
          <a:prstGeom prst="rect">
            <a:avLst/>
          </a:prstGeom>
        </p:spPr>
      </p:pic>
      <p:sp>
        <p:nvSpPr>
          <p:cNvPr id="3" name="TextBox 2"/>
          <p:cNvSpPr txBox="1"/>
          <p:nvPr/>
        </p:nvSpPr>
        <p:spPr>
          <a:xfrm>
            <a:off x="2061031" y="31801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21735" y="7190343"/>
            <a:ext cx="417935"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469363" y="4853557"/>
            <a:ext cx="992024"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Грузовой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408904" y="4853556"/>
            <a:ext cx="2226378"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 торговля</a:t>
            </a:r>
          </a:p>
        </p:txBody>
      </p:sp>
      <p:sp>
        <p:nvSpPr>
          <p:cNvPr id="36" name="TextBox 35"/>
          <p:cNvSpPr txBox="1"/>
          <p:nvPr/>
        </p:nvSpPr>
        <p:spPr>
          <a:xfrm>
            <a:off x="1015246" y="6378452"/>
            <a:ext cx="1224771"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2782613" y="6385699"/>
            <a:ext cx="1378711" cy="646331"/>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Распиловка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 строгание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древесины</a:t>
            </a:r>
          </a:p>
        </p:txBody>
      </p:sp>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6278" y="3785378"/>
            <a:ext cx="998768" cy="998768"/>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935" y="5359330"/>
            <a:ext cx="991395" cy="991395"/>
          </a:xfrm>
          <a:prstGeom prst="rect">
            <a:avLst/>
          </a:prstGeom>
        </p:spPr>
      </p:pic>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0738" y="3736138"/>
            <a:ext cx="1082222" cy="1082222"/>
          </a:xfrm>
          <a:prstGeom prst="rect">
            <a:avLst/>
          </a:prstGeom>
        </p:spPr>
      </p:pic>
      <p:pic>
        <p:nvPicPr>
          <p:cNvPr id="9" name="Рисунок 8"/>
          <p:cNvPicPr>
            <a:picLocks noChangeAspect="1"/>
          </p:cNvPicPr>
          <p:nvPr/>
        </p:nvPicPr>
        <p:blipFill>
          <a:blip r:embed="rId10"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2917242" y="5287720"/>
            <a:ext cx="1060876" cy="1060875"/>
          </a:xfrm>
          <a:prstGeom prst="rect">
            <a:avLst/>
          </a:prstGeom>
        </p:spPr>
      </p:pic>
      <p:pic>
        <p:nvPicPr>
          <p:cNvPr id="23" name="Рисунок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5953" y="5343253"/>
            <a:ext cx="1070126" cy="1070126"/>
          </a:xfrm>
          <a:prstGeom prst="rect">
            <a:avLst/>
          </a:prstGeom>
        </p:spPr>
      </p:pic>
      <p:pic>
        <p:nvPicPr>
          <p:cNvPr id="56" name="Рисунок 55"/>
          <p:cNvPicPr>
            <a:picLocks noChangeAspect="1"/>
          </p:cNvPicPr>
          <p:nvPr/>
        </p:nvPicPr>
        <p:blipFill>
          <a:blip r:embed="rId12" cstate="print">
            <a:lum bright="70000" contrast="-70000"/>
            <a:extLst>
              <a:ext uri="{BEBA8EAE-BF5A-486C-A8C5-ECC9F3942E4B}">
                <a14:imgProps xmlns:a14="http://schemas.microsoft.com/office/drawing/2010/main">
                  <a14:imgLayer r:embed="rId1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274202"/>
            <a:ext cx="3140564" cy="290111"/>
          </a:xfrm>
          <a:prstGeom prst="rect">
            <a:avLst/>
          </a:prstGeom>
        </p:spPr>
      </p:pic>
      <p:sp>
        <p:nvSpPr>
          <p:cNvPr id="57" name="TextBox 56"/>
          <p:cNvSpPr txBox="1"/>
          <p:nvPr/>
        </p:nvSpPr>
        <p:spPr>
          <a:xfrm>
            <a:off x="35201" y="3251753"/>
            <a:ext cx="2747406" cy="338554"/>
          </a:xfrm>
          <a:prstGeom prst="rect">
            <a:avLst/>
          </a:prstGeom>
          <a:noFill/>
        </p:spPr>
        <p:txBody>
          <a:bodyPr wrap="square" rtlCol="0">
            <a:spAutoFit/>
          </a:bodyPr>
          <a:lstStyle/>
          <a:p>
            <a:r>
              <a:rPr lang="ru-RU" sz="16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По видам деятельности:</a:t>
            </a:r>
            <a:endPar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4811572" y="6336657"/>
            <a:ext cx="633508" cy="461665"/>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58" name="Рисунок 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02343" y="5423474"/>
            <a:ext cx="991395" cy="991395"/>
          </a:xfrm>
          <a:prstGeom prst="rect">
            <a:avLst/>
          </a:prstGeom>
        </p:spPr>
      </p:pic>
      <p:sp>
        <p:nvSpPr>
          <p:cNvPr id="38" name="TextBox 37"/>
          <p:cNvSpPr txBox="1"/>
          <p:nvPr/>
        </p:nvSpPr>
        <p:spPr>
          <a:xfrm>
            <a:off x="666195" y="3963997"/>
            <a:ext cx="646716"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9" name="TextBox 38"/>
          <p:cNvSpPr txBox="1"/>
          <p:nvPr/>
        </p:nvSpPr>
        <p:spPr>
          <a:xfrm>
            <a:off x="2089081" y="3918204"/>
            <a:ext cx="875971" cy="646331"/>
          </a:xfrm>
          <a:prstGeom prst="rect">
            <a:avLst/>
          </a:prstGeom>
          <a:noFill/>
        </p:spPr>
        <p:txBody>
          <a:bodyPr wrap="squar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56</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0" name="TextBox 39"/>
          <p:cNvSpPr txBox="1"/>
          <p:nvPr/>
        </p:nvSpPr>
        <p:spPr>
          <a:xfrm>
            <a:off x="1266128" y="5531867"/>
            <a:ext cx="777988" cy="646331"/>
          </a:xfrm>
          <a:prstGeom prst="rect">
            <a:avLst/>
          </a:prstGeom>
          <a:noFill/>
        </p:spPr>
        <p:txBody>
          <a:bodyPr wrap="squar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1" name="TextBox 40"/>
          <p:cNvSpPr txBox="1"/>
          <p:nvPr/>
        </p:nvSpPr>
        <p:spPr>
          <a:xfrm>
            <a:off x="3182390" y="5483385"/>
            <a:ext cx="420308"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9" name="TextBox 58"/>
          <p:cNvSpPr txBox="1"/>
          <p:nvPr/>
        </p:nvSpPr>
        <p:spPr>
          <a:xfrm>
            <a:off x="4743244" y="5531861"/>
            <a:ext cx="744315" cy="1754326"/>
          </a:xfrm>
          <a:prstGeom prst="rect">
            <a:avLst/>
          </a:prstGeom>
          <a:noFill/>
        </p:spPr>
        <p:txBody>
          <a:bodyPr wrap="squar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86</a:t>
            </a:r>
          </a:p>
          <a:p>
            <a:endPar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1" name="TextBox 60"/>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62" name="TextBox 61"/>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63" name="Рисунок 6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68" name="Рисунок 6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50682" y="2061678"/>
            <a:ext cx="841325" cy="853538"/>
          </a:xfrm>
          <a:prstGeom prst="rect">
            <a:avLst/>
          </a:prstGeom>
        </p:spPr>
      </p:pic>
      <p:pic>
        <p:nvPicPr>
          <p:cNvPr id="69" name="Рисунок 68"/>
          <p:cNvPicPr>
            <a:picLocks noChangeAspect="1"/>
          </p:cNvPicPr>
          <p:nvPr/>
        </p:nvPicPr>
        <p:blipFill>
          <a:blip r:embed="rId17" cstate="print">
            <a:lum bright="70000" contrast="-70000"/>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33732"/>
            <a:ext cx="2722376" cy="883198"/>
          </a:xfrm>
          <a:prstGeom prst="rect">
            <a:avLst/>
          </a:prstGeom>
        </p:spPr>
      </p:pic>
      <p:sp>
        <p:nvSpPr>
          <p:cNvPr id="70" name="TextBox 69"/>
          <p:cNvSpPr txBox="1"/>
          <p:nvPr/>
        </p:nvSpPr>
        <p:spPr>
          <a:xfrm>
            <a:off x="70277" y="1148841"/>
            <a:ext cx="2846967"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2" name="TextBox 71"/>
          <p:cNvSpPr txBox="1"/>
          <p:nvPr/>
        </p:nvSpPr>
        <p:spPr>
          <a:xfrm>
            <a:off x="1324449" y="2242499"/>
            <a:ext cx="893786" cy="461665"/>
          </a:xfrm>
          <a:prstGeom prst="rect">
            <a:avLst/>
          </a:prstGeom>
          <a:noFill/>
        </p:spPr>
        <p:txBody>
          <a:bodyPr wrap="square" rtlCol="0">
            <a:spAutoFit/>
          </a:bodyPr>
          <a:lstStyle/>
          <a:p>
            <a:pPr algn="ctr"/>
            <a:r>
              <a:rPr lang="ru-RU" sz="2400" b="1"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192</a:t>
            </a:r>
            <a:r>
              <a:rPr lang="ru-RU" sz="2400"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pic>
        <p:nvPicPr>
          <p:cNvPr id="73" name="Рисунок 7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4699" y="2211826"/>
            <a:ext cx="651064" cy="622400"/>
          </a:xfrm>
          <a:prstGeom prst="rect">
            <a:avLst/>
          </a:prstGeom>
        </p:spPr>
      </p:pic>
      <p:pic>
        <p:nvPicPr>
          <p:cNvPr id="74" name="Рисунок 73"/>
          <p:cNvPicPr>
            <a:picLocks noChangeAspect="1"/>
          </p:cNvPicPr>
          <p:nvPr/>
        </p:nvPicPr>
        <p:blipFill>
          <a:blip r:embed="rId20" cstate="print">
            <a:lum bright="70000" contrast="-70000"/>
            <a:extLst>
              <a:ext uri="{BEBA8EAE-BF5A-486C-A8C5-ECC9F3942E4B}">
                <a14:imgProps xmlns:a14="http://schemas.microsoft.com/office/drawing/2010/main">
                  <a14:imgLayer r:embed="rId21">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15401" y="1153683"/>
            <a:ext cx="4444274" cy="1064917"/>
          </a:xfrm>
          <a:prstGeom prst="rect">
            <a:avLst/>
          </a:prstGeom>
        </p:spPr>
      </p:pic>
      <p:sp>
        <p:nvSpPr>
          <p:cNvPr id="75" name="TextBox 74"/>
          <p:cNvSpPr txBox="1"/>
          <p:nvPr/>
        </p:nvSpPr>
        <p:spPr>
          <a:xfrm>
            <a:off x="3075845" y="1270450"/>
            <a:ext cx="4552052" cy="584775"/>
          </a:xfrm>
          <a:prstGeom prst="rect">
            <a:avLst/>
          </a:prstGeom>
          <a:noFill/>
        </p:spPr>
        <p:txBody>
          <a:bodyPr wrap="square" rtlCol="0">
            <a:spAutoFit/>
          </a:bodyPr>
          <a:lstStyle/>
          <a:p>
            <a:pPr algn="ctr"/>
            <a:r>
              <a:rPr lang="ru-RU" sz="1600" b="1"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a:t>
            </a:r>
            <a:endPar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78" name="Диаграмма 77"/>
          <p:cNvGraphicFramePr/>
          <p:nvPr>
            <p:extLst>
              <p:ext uri="{D42A27DB-BD31-4B8C-83A1-F6EECF244321}">
                <p14:modId xmlns:p14="http://schemas.microsoft.com/office/powerpoint/2010/main" val="391343978"/>
              </p:ext>
            </p:extLst>
          </p:nvPr>
        </p:nvGraphicFramePr>
        <p:xfrm>
          <a:off x="3524319" y="2338458"/>
          <a:ext cx="3626449" cy="2821770"/>
        </p:xfrm>
        <a:graphic>
          <a:graphicData uri="http://schemas.openxmlformats.org/drawingml/2006/chart">
            <c:chart xmlns:c="http://schemas.openxmlformats.org/drawingml/2006/chart" xmlns:r="http://schemas.openxmlformats.org/officeDocument/2006/relationships" r:id="rId22"/>
          </a:graphicData>
        </a:graphic>
      </p:graphicFrame>
    </p:spTree>
    <p:extLst>
      <p:ext uri="{BB962C8B-B14F-4D97-AF65-F5344CB8AC3E}">
        <p14:creationId xmlns:p14="http://schemas.microsoft.com/office/powerpoint/2010/main" val="3395035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p:cNvPicPr>
            <a:picLocks noChangeAspect="1"/>
          </p:cNvPicPr>
          <p:nvPr/>
        </p:nvPicPr>
        <p:blipFill>
          <a:blip r:embed="rId3"/>
          <a:stretch>
            <a:fillRect/>
          </a:stretch>
        </p:blipFill>
        <p:spPr>
          <a:xfrm>
            <a:off x="2353883" y="120195"/>
            <a:ext cx="5205792" cy="911855"/>
          </a:xfrm>
          <a:prstGeom prst="rect">
            <a:avLst/>
          </a:prstGeom>
        </p:spPr>
      </p:pic>
      <p:sp>
        <p:nvSpPr>
          <p:cNvPr id="3" name="TextBox 2"/>
          <p:cNvSpPr txBox="1"/>
          <p:nvPr/>
        </p:nvSpPr>
        <p:spPr>
          <a:xfrm>
            <a:off x="2353883" y="154893"/>
            <a:ext cx="5020206" cy="877163"/>
          </a:xfrm>
          <a:prstGeom prst="rect">
            <a:avLst/>
          </a:prstGeom>
          <a:noFill/>
        </p:spPr>
        <p:txBody>
          <a:bodyPr wrap="square" rtlCol="0">
            <a:spAutoFit/>
          </a:bodyPr>
          <a:lstStyle/>
          <a:p>
            <a:pPr algn="ctr"/>
            <a:r>
              <a:rPr lang="ru-RU" sz="17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r>
              <a:rPr lang="ru-RU" sz="17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7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Смоленской </a:t>
            </a:r>
            <a:r>
              <a:rPr lang="ru-RU" sz="17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7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Объект 9"/>
          <p:cNvSpPr>
            <a:spLocks noGrp="1"/>
          </p:cNvSpPr>
          <p:nvPr>
            <p:ph sz="quarter" idx="13"/>
          </p:nvPr>
        </p:nvSpPr>
        <p:spPr>
          <a:xfrm>
            <a:off x="58890" y="1127502"/>
            <a:ext cx="7315199" cy="996152"/>
          </a:xfrm>
        </p:spPr>
        <p:txBody>
          <a:bodyPr>
            <a:noAutofit/>
          </a:bodyPr>
          <a:lstStyle/>
          <a:p>
            <a:pPr marL="0" lvl="0" indent="325481" algn="just" defTabSz="755934">
              <a:lnSpc>
                <a:spcPct val="90000"/>
              </a:lnSpc>
              <a:spcBef>
                <a:spcPts val="827"/>
              </a:spcBef>
              <a:spcAft>
                <a:spcPts val="0"/>
              </a:spcAft>
              <a:buClrTx/>
              <a:buSzTx/>
              <a:buNone/>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lang="ru-RU" sz="16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lang="ru-RU" sz="1600"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endPar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7112119" y="7190343"/>
            <a:ext cx="42056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3" name="TextBox 32"/>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4" name="TextBox 33"/>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7" name="Рисунок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59" y="2912135"/>
            <a:ext cx="2487753" cy="1371757"/>
          </a:xfrm>
          <a:prstGeom prst="rect">
            <a:avLst/>
          </a:prstGeom>
        </p:spPr>
      </p:pic>
      <p:pic>
        <p:nvPicPr>
          <p:cNvPr id="35" name="Рисунок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975" y="4342790"/>
            <a:ext cx="2538753" cy="1291637"/>
          </a:xfrm>
          <a:prstGeom prst="rect">
            <a:avLst/>
          </a:prstGeom>
        </p:spPr>
      </p:pic>
      <p:pic>
        <p:nvPicPr>
          <p:cNvPr id="36" name="Рисунок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7416" y="2912136"/>
            <a:ext cx="2914704" cy="1252807"/>
          </a:xfrm>
          <a:prstGeom prst="rect">
            <a:avLst/>
          </a:prstGeom>
        </p:spPr>
      </p:pic>
      <p:sp>
        <p:nvSpPr>
          <p:cNvPr id="42" name="TextBox 41"/>
          <p:cNvSpPr txBox="1"/>
          <p:nvPr/>
        </p:nvSpPr>
        <p:spPr>
          <a:xfrm>
            <a:off x="1763613" y="6422908"/>
            <a:ext cx="4072350" cy="646331"/>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214014, </a:t>
            </a:r>
            <a:r>
              <a:rPr lang="ru-RU" sz="1200" dirty="0">
                <a:latin typeface="Open Sans" panose="020B0606030504020204" pitchFamily="34" charset="0"/>
                <a:ea typeface="Open Sans" panose="020B0606030504020204" pitchFamily="34" charset="0"/>
                <a:cs typeface="Open Sans" panose="020B0606030504020204" pitchFamily="34" charset="0"/>
              </a:rPr>
              <a:t>г. Смоленск, ул. </a:t>
            </a:r>
            <a:r>
              <a:rPr lang="ru-RU" sz="1200" dirty="0" smtClean="0">
                <a:latin typeface="Open Sans" panose="020B0606030504020204" pitchFamily="34" charset="0"/>
                <a:ea typeface="Open Sans" panose="020B0606030504020204" pitchFamily="34" charset="0"/>
                <a:cs typeface="Open Sans" panose="020B0606030504020204" pitchFamily="34" charset="0"/>
              </a:rPr>
              <a:t>Энгельса, </a:t>
            </a:r>
            <a:r>
              <a:rPr lang="ru-RU" sz="1200" dirty="0">
                <a:latin typeface="Open Sans" panose="020B0606030504020204" pitchFamily="34" charset="0"/>
                <a:ea typeface="Open Sans" panose="020B0606030504020204" pitchFamily="34" charset="0"/>
                <a:cs typeface="Open Sans" panose="020B0606030504020204" pitchFamily="34" charset="0"/>
              </a:rPr>
              <a:t>д. </a:t>
            </a:r>
            <a:r>
              <a:rPr lang="ru-RU" sz="1200" dirty="0" smtClean="0">
                <a:latin typeface="Open Sans" panose="020B0606030504020204" pitchFamily="34" charset="0"/>
                <a:ea typeface="Open Sans" panose="020B0606030504020204" pitchFamily="34" charset="0"/>
                <a:cs typeface="Open Sans" panose="020B0606030504020204" pitchFamily="34" charset="0"/>
              </a:rPr>
              <a:t>23</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smtClean="0">
                <a:latin typeface="Open Sans" panose="020B0606030504020204" pitchFamily="34" charset="0"/>
                <a:ea typeface="Open Sans" panose="020B0606030504020204" pitchFamily="34" charset="0"/>
                <a:cs typeface="Open Sans" panose="020B0606030504020204" pitchFamily="34" charset="0"/>
              </a:rPr>
              <a:t>dep-invest.admin-smolensk.ru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smtClean="0">
                <a:latin typeface="Open Sans" panose="020B0606030504020204" pitchFamily="34" charset="0"/>
                <a:ea typeface="Open Sans" panose="020B0606030504020204" pitchFamily="34" charset="0"/>
                <a:cs typeface="Open Sans" panose="020B0606030504020204" pitchFamily="34" charset="0"/>
              </a:rPr>
              <a:t>dep@smolinvest.com</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Users\Курочкиня ЕЯ\Desktop\Логотип.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3884" y="5643198"/>
            <a:ext cx="2434066" cy="720812"/>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7414" y="4283892"/>
            <a:ext cx="2907825" cy="1350532"/>
          </a:xfrm>
          <a:prstGeom prst="rect">
            <a:avLst/>
          </a:prstGeom>
        </p:spPr>
      </p:pic>
      <p:sp>
        <p:nvSpPr>
          <p:cNvPr id="25" name="TextBox 24"/>
          <p:cNvSpPr txBox="1"/>
          <p:nvPr/>
        </p:nvSpPr>
        <p:spPr>
          <a:xfrm>
            <a:off x="177532" y="2965717"/>
            <a:ext cx="2438104" cy="1323439"/>
          </a:xfrm>
          <a:prstGeom prst="rect">
            <a:avLst/>
          </a:prstGeom>
          <a:noFill/>
        </p:spPr>
        <p:txBody>
          <a:bodyPr wrap="square" rtlCol="0">
            <a:spAutoFit/>
          </a:bodyPr>
          <a:lstStyle/>
          <a:p>
            <a:pPr algn="ct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14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Смоленским областным Фондом поддержки предпринимательства </a:t>
            </a:r>
            <a:r>
              <a:rPr lang="ru-RU" sz="12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микрозаймов</a:t>
            </a:r>
            <a:r>
              <a:rPr lang="ru-RU" sz="12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субъектам МСП </a:t>
            </a:r>
            <a:r>
              <a:rPr lang="ru-RU" sz="12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по </a:t>
            </a: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ставке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от 3% годовых </a:t>
            </a:r>
          </a:p>
        </p:txBody>
      </p:sp>
      <p:sp>
        <p:nvSpPr>
          <p:cNvPr id="26" name="Объект 9"/>
          <p:cNvSpPr txBox="1">
            <a:spLocks/>
          </p:cNvSpPr>
          <p:nvPr/>
        </p:nvSpPr>
        <p:spPr>
          <a:xfrm>
            <a:off x="4197415" y="2935258"/>
            <a:ext cx="2907824" cy="123870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Возмещение субъектам МСП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99% </a:t>
            </a:r>
            <a:r>
              <a:rPr lang="ru-RU" sz="14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затрат на уплату первого взноса (аванса) </a:t>
            </a: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по договорам лизинга оборудования с российскими лизинговыми организациями, </a:t>
            </a:r>
          </a:p>
          <a:p>
            <a:pPr marL="0" indent="0" algn="ctr">
              <a:spcBef>
                <a:spcPts val="0"/>
              </a:spcBef>
              <a:buFont typeface="Arial" panose="020B0604020202020204" pitchFamily="34" charset="0"/>
              <a:buNone/>
            </a:pP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не более </a:t>
            </a:r>
            <a:r>
              <a:rPr lang="ru-RU" sz="12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7 </a:t>
            </a: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млн. рублей</a:t>
            </a:r>
          </a:p>
        </p:txBody>
      </p:sp>
      <p:sp>
        <p:nvSpPr>
          <p:cNvPr id="28" name="Прямоугольник 27"/>
          <p:cNvSpPr/>
          <p:nvPr/>
        </p:nvSpPr>
        <p:spPr>
          <a:xfrm>
            <a:off x="4197414" y="4620921"/>
            <a:ext cx="2907825" cy="923330"/>
          </a:xfrm>
          <a:prstGeom prst="rect">
            <a:avLst/>
          </a:prstGeom>
        </p:spPr>
        <p:txBody>
          <a:bodyPr wrap="square">
            <a:spAutoFit/>
          </a:bodyPr>
          <a:lstStyle/>
          <a:p>
            <a:pPr algn="ctr"/>
            <a:r>
              <a:rPr lang="ru-RU" sz="12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400" b="1" dirty="0" err="1">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грантовой</a:t>
            </a:r>
            <a:r>
              <a:rPr lang="ru-RU" sz="14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 программы «Первый старт» </a:t>
            </a:r>
            <a:endParaRPr lang="ru-RU" sz="1400" b="1" dirty="0" smtClean="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solidFill>
                  <a:srgbClr val="960000"/>
                </a:solidFill>
                <a:latin typeface="Open Sans" panose="020B0606030504020204" pitchFamily="34" charset="0"/>
                <a:ea typeface="Open Sans" panose="020B0606030504020204" pitchFamily="34" charset="0"/>
                <a:cs typeface="Open Sans" panose="020B0606030504020204" pitchFamily="34" charset="0"/>
              </a:rPr>
              <a:t>до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500 тысяч рублей</a:t>
            </a:r>
          </a:p>
        </p:txBody>
      </p:sp>
      <p:sp>
        <p:nvSpPr>
          <p:cNvPr id="32" name="Прямоугольник 31"/>
          <p:cNvSpPr/>
          <p:nvPr/>
        </p:nvSpPr>
        <p:spPr>
          <a:xfrm>
            <a:off x="219974" y="4551593"/>
            <a:ext cx="2623759" cy="1046440"/>
          </a:xfrm>
          <a:prstGeom prst="rect">
            <a:avLst/>
          </a:prstGeom>
        </p:spPr>
        <p:txBody>
          <a:bodyPr wrap="square">
            <a:spAutoFit/>
          </a:bodyPr>
          <a:lstStyle/>
          <a:p>
            <a:pPr algn="ctr"/>
            <a:r>
              <a:rPr lang="ru-RU" sz="14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Региональный центр «Мой бизнес</a:t>
            </a:r>
            <a:r>
              <a:rPr lang="ru-RU" sz="1400" b="1" dirty="0" smtClean="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a:t>
            </a:r>
          </a:p>
          <a:p>
            <a:pPr algn="ctr"/>
            <a:r>
              <a:rPr lang="ru-RU" sz="12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Консультационно-информационная и образовательная помощь субъектам предпринимательства Смоленской области</a:t>
            </a:r>
            <a:endPar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Рисунок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0920" y="3690235"/>
            <a:ext cx="1659015" cy="1106010"/>
          </a:xfrm>
          <a:prstGeom prst="rect">
            <a:avLst/>
          </a:prstGeom>
        </p:spPr>
      </p:pic>
      <p:pic>
        <p:nvPicPr>
          <p:cNvPr id="2" name="Рисунок 1"/>
          <p:cNvPicPr>
            <a:picLocks noChangeAspect="1"/>
          </p:cNvPicPr>
          <p:nvPr/>
        </p:nvPicPr>
        <p:blipFill>
          <a:blip r:embed="rId10"/>
          <a:stretch>
            <a:fillRect/>
          </a:stretch>
        </p:blipFill>
        <p:spPr>
          <a:xfrm flipH="1">
            <a:off x="2782118" y="4895192"/>
            <a:ext cx="679067" cy="585861"/>
          </a:xfrm>
          <a:prstGeom prst="rect">
            <a:avLst/>
          </a:prstGeom>
        </p:spPr>
      </p:pic>
      <p:pic>
        <p:nvPicPr>
          <p:cNvPr id="5" name="Рисунок 4"/>
          <p:cNvPicPr>
            <a:picLocks noChangeAspect="1"/>
          </p:cNvPicPr>
          <p:nvPr/>
        </p:nvPicPr>
        <p:blipFill>
          <a:blip r:embed="rId10"/>
          <a:stretch>
            <a:fillRect/>
          </a:stretch>
        </p:blipFill>
        <p:spPr>
          <a:xfrm>
            <a:off x="3478371" y="4901101"/>
            <a:ext cx="738359" cy="637016"/>
          </a:xfrm>
          <a:prstGeom prst="rect">
            <a:avLst/>
          </a:prstGeom>
        </p:spPr>
      </p:pic>
      <p:pic>
        <p:nvPicPr>
          <p:cNvPr id="6" name="Рисунок 5"/>
          <p:cNvPicPr>
            <a:picLocks noChangeAspect="1"/>
          </p:cNvPicPr>
          <p:nvPr/>
        </p:nvPicPr>
        <p:blipFill>
          <a:blip r:embed="rId11"/>
          <a:stretch>
            <a:fillRect/>
          </a:stretch>
        </p:blipFill>
        <p:spPr>
          <a:xfrm rot="4819053">
            <a:off x="2768723" y="3290946"/>
            <a:ext cx="627942" cy="438950"/>
          </a:xfrm>
          <a:prstGeom prst="rect">
            <a:avLst/>
          </a:prstGeom>
        </p:spPr>
      </p:pic>
      <p:pic>
        <p:nvPicPr>
          <p:cNvPr id="7" name="Рисунок 6"/>
          <p:cNvPicPr>
            <a:picLocks noChangeAspect="1"/>
          </p:cNvPicPr>
          <p:nvPr/>
        </p:nvPicPr>
        <p:blipFill>
          <a:blip r:embed="rId11"/>
          <a:stretch>
            <a:fillRect/>
          </a:stretch>
        </p:blipFill>
        <p:spPr>
          <a:xfrm rot="9672302">
            <a:off x="3624886" y="3297533"/>
            <a:ext cx="627942" cy="438950"/>
          </a:xfrm>
          <a:prstGeom prst="rect">
            <a:avLst/>
          </a:prstGeom>
        </p:spPr>
      </p:pic>
    </p:spTree>
    <p:extLst>
      <p:ext uri="{BB962C8B-B14F-4D97-AF65-F5344CB8AC3E}">
        <p14:creationId xmlns:p14="http://schemas.microsoft.com/office/powerpoint/2010/main" val="3845583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13290" y="5297343"/>
            <a:ext cx="3329273" cy="892326"/>
          </a:xfrm>
          <a:prstGeom prst="rect">
            <a:avLst/>
          </a:prstGeom>
        </p:spPr>
      </p:pic>
      <p:pic>
        <p:nvPicPr>
          <p:cNvPr id="42" name="Рисунок 41"/>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19769"/>
            <a:ext cx="2457946" cy="629077"/>
          </a:xfrm>
          <a:prstGeom prst="rect">
            <a:avLst/>
          </a:prstGeom>
        </p:spPr>
      </p:pic>
      <p:pic>
        <p:nvPicPr>
          <p:cNvPr id="22" name="Рисунок 21"/>
          <p:cNvPicPr>
            <a:picLocks noChangeAspect="1"/>
          </p:cNvPicPr>
          <p:nvPr/>
        </p:nvPicPr>
        <p:blipFill>
          <a:blip r:embed="rId7"/>
          <a:stretch>
            <a:fillRect/>
          </a:stretch>
        </p:blipFill>
        <p:spPr>
          <a:xfrm>
            <a:off x="2338751" y="156242"/>
            <a:ext cx="5220929" cy="768091"/>
          </a:xfrm>
          <a:prstGeom prst="rect">
            <a:avLst/>
          </a:prstGeom>
        </p:spPr>
      </p:pic>
      <p:sp>
        <p:nvSpPr>
          <p:cNvPr id="3" name="TextBox 2"/>
          <p:cNvSpPr txBox="1"/>
          <p:nvPr/>
        </p:nvSpPr>
        <p:spPr>
          <a:xfrm>
            <a:off x="2060736" y="315447"/>
            <a:ext cx="5498941"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660" y="1805902"/>
            <a:ext cx="703970" cy="703970"/>
          </a:xfrm>
          <a:prstGeom prst="rect">
            <a:avLst/>
          </a:prstGeom>
        </p:spPr>
      </p:pic>
      <p:sp>
        <p:nvSpPr>
          <p:cNvPr id="76" name="TextBox 75"/>
          <p:cNvSpPr txBox="1"/>
          <p:nvPr/>
        </p:nvSpPr>
        <p:spPr>
          <a:xfrm>
            <a:off x="1290377" y="1854478"/>
            <a:ext cx="717393" cy="584775"/>
          </a:xfrm>
          <a:prstGeom prst="rect">
            <a:avLst/>
          </a:prstGeom>
          <a:noFill/>
        </p:spPr>
        <p:txBody>
          <a:bodyPr wrap="square" rtlCol="0">
            <a:spAutoFit/>
          </a:bodyPr>
          <a:lstStyle/>
          <a:p>
            <a:pPr algn="ctr"/>
            <a:r>
              <a:rPr lang="ru-RU" sz="3200" b="1"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19</a:t>
            </a:r>
          </a:p>
        </p:txBody>
      </p:sp>
      <p:pic>
        <p:nvPicPr>
          <p:cNvPr id="78" name="Рисунок 77"/>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6855" y="2709834"/>
            <a:ext cx="2449953" cy="504138"/>
          </a:xfrm>
          <a:prstGeom prst="rect">
            <a:avLst/>
          </a:prstGeom>
        </p:spPr>
      </p:pic>
      <p:graphicFrame>
        <p:nvGraphicFramePr>
          <p:cNvPr id="79" name="Диаграмма 78"/>
          <p:cNvGraphicFramePr/>
          <p:nvPr>
            <p:extLst>
              <p:ext uri="{D42A27DB-BD31-4B8C-83A1-F6EECF244321}">
                <p14:modId xmlns:p14="http://schemas.microsoft.com/office/powerpoint/2010/main" val="545337180"/>
              </p:ext>
            </p:extLst>
          </p:nvPr>
        </p:nvGraphicFramePr>
        <p:xfrm>
          <a:off x="-333632" y="3211299"/>
          <a:ext cx="3180462" cy="3094640"/>
        </p:xfrm>
        <a:graphic>
          <a:graphicData uri="http://schemas.openxmlformats.org/drawingml/2006/chart">
            <c:chart xmlns:c="http://schemas.openxmlformats.org/drawingml/2006/chart" xmlns:r="http://schemas.openxmlformats.org/officeDocument/2006/relationships" r:id="rId11"/>
          </a:graphicData>
        </a:graphic>
      </p:graphicFrame>
      <p:sp>
        <p:nvSpPr>
          <p:cNvPr id="8" name="TextBox 7"/>
          <p:cNvSpPr txBox="1"/>
          <p:nvPr/>
        </p:nvSpPr>
        <p:spPr>
          <a:xfrm>
            <a:off x="176853" y="2720867"/>
            <a:ext cx="2437272" cy="307777"/>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6" name="TextBox 95"/>
          <p:cNvSpPr txBox="1"/>
          <p:nvPr/>
        </p:nvSpPr>
        <p:spPr>
          <a:xfrm>
            <a:off x="2850167" y="1047989"/>
            <a:ext cx="4595395"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7" name="Рисунок 16"/>
          <p:cNvPicPr>
            <a:picLocks noChangeAspect="1"/>
          </p:cNvPicPr>
          <p:nvPr/>
        </p:nvPicPr>
        <p:blipFill>
          <a:blip r:embed="rId12"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99718" y="5297342"/>
            <a:ext cx="3973345" cy="1405966"/>
          </a:xfrm>
          <a:prstGeom prst="rect">
            <a:avLst/>
          </a:prstGeom>
        </p:spPr>
      </p:pic>
      <p:sp>
        <p:nvSpPr>
          <p:cNvPr id="19" name="TextBox 18"/>
          <p:cNvSpPr txBox="1"/>
          <p:nvPr/>
        </p:nvSpPr>
        <p:spPr>
          <a:xfrm>
            <a:off x="2580741" y="4712570"/>
            <a:ext cx="4540994"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2026 года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Рисунок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1412" y="5414250"/>
            <a:ext cx="253843" cy="267857"/>
          </a:xfrm>
          <a:prstGeom prst="rect">
            <a:avLst/>
          </a:prstGeom>
        </p:spPr>
      </p:pic>
      <p:sp>
        <p:nvSpPr>
          <p:cNvPr id="27" name="TextBox 26"/>
          <p:cNvSpPr txBox="1"/>
          <p:nvPr/>
        </p:nvSpPr>
        <p:spPr>
          <a:xfrm>
            <a:off x="7121735" y="7190343"/>
            <a:ext cx="4161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398009" y="1145077"/>
            <a:ext cx="2062494"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2" name="Рисунок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11033" y="6030806"/>
            <a:ext cx="253843" cy="267857"/>
          </a:xfrm>
          <a:prstGeom prst="rect">
            <a:avLst/>
          </a:prstGeom>
        </p:spPr>
      </p:pic>
      <p:sp>
        <p:nvSpPr>
          <p:cNvPr id="9" name="TextBox 8"/>
          <p:cNvSpPr txBox="1"/>
          <p:nvPr/>
        </p:nvSpPr>
        <p:spPr>
          <a:xfrm>
            <a:off x="3098510" y="5465648"/>
            <a:ext cx="3559825" cy="276999"/>
          </a:xfrm>
          <a:prstGeom prst="rect">
            <a:avLst/>
          </a:prstGeom>
          <a:noFill/>
        </p:spPr>
        <p:txBody>
          <a:bodyPr wrap="squar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Увеличение поголовья КРС и посевных площадей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3064876" y="5994112"/>
            <a:ext cx="2901637" cy="461665"/>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назначения</a:t>
            </a:r>
          </a:p>
        </p:txBody>
      </p:sp>
      <p:sp>
        <p:nvSpPr>
          <p:cNvPr id="60" name="TextBox 59"/>
          <p:cNvSpPr txBox="1"/>
          <p:nvPr/>
        </p:nvSpPr>
        <p:spPr>
          <a:xfrm>
            <a:off x="2882586" y="4429999"/>
            <a:ext cx="1523141"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олоко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8" name="Рисунок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31" name="Рисунок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77892" y="3248545"/>
            <a:ext cx="1123228" cy="1123228"/>
          </a:xfrm>
          <a:prstGeom prst="rect">
            <a:avLst/>
          </a:prstGeom>
        </p:spPr>
      </p:pic>
      <p:pic>
        <p:nvPicPr>
          <p:cNvPr id="33" name="Рисунок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88687" y="3265991"/>
            <a:ext cx="1128967" cy="1128967"/>
          </a:xfrm>
          <a:prstGeom prst="rect">
            <a:avLst/>
          </a:prstGeom>
        </p:spPr>
      </p:pic>
      <p:sp>
        <p:nvSpPr>
          <p:cNvPr id="36" name="TextBox 35"/>
          <p:cNvSpPr txBox="1"/>
          <p:nvPr/>
        </p:nvSpPr>
        <p:spPr>
          <a:xfrm>
            <a:off x="3148387" y="1859823"/>
            <a:ext cx="814647" cy="800219"/>
          </a:xfrm>
          <a:prstGeom prst="rect">
            <a:avLst/>
          </a:prstGeom>
          <a:noFill/>
        </p:spPr>
        <p:txBody>
          <a:bodyPr wrap="none" rtlCol="0">
            <a:spAutoFit/>
          </a:bodyPr>
          <a:lstStyle/>
          <a:p>
            <a:pPr algn="ctr"/>
            <a:r>
              <a:rPr lang="ru-RU" sz="32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300</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4721317" y="1859823"/>
            <a:ext cx="814647" cy="800219"/>
          </a:xfrm>
          <a:prstGeom prst="rect">
            <a:avLst/>
          </a:prstGeom>
          <a:noFill/>
        </p:spPr>
        <p:txBody>
          <a:bodyPr wrap="none" rtlCol="0">
            <a:spAutoFit/>
          </a:bodyPr>
          <a:lstStyle/>
          <a:p>
            <a:pPr algn="ctr"/>
            <a:r>
              <a:rPr lang="ru-RU" sz="32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450</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8" name="TextBox 37"/>
          <p:cNvSpPr txBox="1"/>
          <p:nvPr/>
        </p:nvSpPr>
        <p:spPr>
          <a:xfrm>
            <a:off x="6297906" y="1854478"/>
            <a:ext cx="814647" cy="800219"/>
          </a:xfrm>
          <a:prstGeom prst="rect">
            <a:avLst/>
          </a:prstGeom>
          <a:noFill/>
        </p:spPr>
        <p:txBody>
          <a:bodyPr wrap="none" rtlCol="0">
            <a:spAutoFit/>
          </a:bodyPr>
          <a:lstStyle/>
          <a:p>
            <a:pPr algn="ctr"/>
            <a:r>
              <a:rPr lang="ru-RU" sz="32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200</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9" name="TextBox 38"/>
          <p:cNvSpPr txBox="1"/>
          <p:nvPr/>
        </p:nvSpPr>
        <p:spPr>
          <a:xfrm>
            <a:off x="4388458" y="2828298"/>
            <a:ext cx="147838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артофель</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1" name="TextBox 40"/>
          <p:cNvSpPr txBox="1"/>
          <p:nvPr/>
        </p:nvSpPr>
        <p:spPr>
          <a:xfrm>
            <a:off x="4239299" y="4412427"/>
            <a:ext cx="1817123"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ясо скота и птицы</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3" name="TextBox 42"/>
          <p:cNvSpPr txBox="1"/>
          <p:nvPr/>
        </p:nvSpPr>
        <p:spPr>
          <a:xfrm>
            <a:off x="5802462" y="4396536"/>
            <a:ext cx="1930703"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яйцо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4556285" y="3414273"/>
            <a:ext cx="1208135" cy="800219"/>
          </a:xfrm>
          <a:prstGeom prst="rect">
            <a:avLst/>
          </a:prstGeom>
          <a:noFill/>
        </p:spPr>
        <p:txBody>
          <a:bodyPr wrap="squar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2,27</a:t>
            </a:r>
            <a:endParaRPr lang="ru-RU"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 тонн</a:t>
            </a:r>
            <a:endParaRPr lang="ru-RU" sz="8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7" name="TextBox 46"/>
          <p:cNvSpPr txBox="1"/>
          <p:nvPr/>
        </p:nvSpPr>
        <p:spPr>
          <a:xfrm>
            <a:off x="6224851" y="3213978"/>
            <a:ext cx="1133487" cy="1323439"/>
          </a:xfrm>
          <a:prstGeom prst="rect">
            <a:avLst/>
          </a:prstGeom>
          <a:noFill/>
        </p:spPr>
        <p:txBody>
          <a:bodyPr wrap="squar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1824шт</a:t>
            </a:r>
            <a:endParaRPr lang="ru-RU" sz="24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9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1" name="Рисунок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77611" y="1647137"/>
            <a:ext cx="1196713" cy="1196713"/>
          </a:xfrm>
          <a:prstGeom prst="rect">
            <a:avLst/>
          </a:prstGeom>
        </p:spPr>
      </p:pic>
      <p:pic>
        <p:nvPicPr>
          <p:cNvPr id="52" name="Рисунок 5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71654" y="1729809"/>
            <a:ext cx="1172146" cy="1172146"/>
          </a:xfrm>
          <a:prstGeom prst="rect">
            <a:avLst/>
          </a:prstGeom>
        </p:spPr>
      </p:pic>
      <p:pic>
        <p:nvPicPr>
          <p:cNvPr id="53" name="Рисунок 5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63982" y="1673966"/>
            <a:ext cx="1167767" cy="1167767"/>
          </a:xfrm>
          <a:prstGeom prst="rect">
            <a:avLst/>
          </a:prstGeom>
        </p:spPr>
      </p:pic>
      <p:sp>
        <p:nvSpPr>
          <p:cNvPr id="54" name="TextBox 53"/>
          <p:cNvSpPr txBox="1"/>
          <p:nvPr/>
        </p:nvSpPr>
        <p:spPr>
          <a:xfrm>
            <a:off x="3095488" y="1859823"/>
            <a:ext cx="920445" cy="800219"/>
          </a:xfrm>
          <a:prstGeom prst="rect">
            <a:avLst/>
          </a:prstGeom>
          <a:noFill/>
        </p:spPr>
        <p:txBody>
          <a:bodyPr wrap="none" rtlCol="0">
            <a:spAutoFit/>
          </a:bodyPr>
          <a:lstStyle/>
          <a:p>
            <a:pPr algn="ctr"/>
            <a:r>
              <a:rPr lang="ru-RU" sz="3200" b="1"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13,2</a:t>
            </a:r>
            <a:endPar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TextBox 54"/>
          <p:cNvSpPr txBox="1"/>
          <p:nvPr/>
        </p:nvSpPr>
        <p:spPr>
          <a:xfrm>
            <a:off x="2833847" y="2825363"/>
            <a:ext cx="147838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ерно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6" name="TextBox 55"/>
          <p:cNvSpPr txBox="1"/>
          <p:nvPr/>
        </p:nvSpPr>
        <p:spPr>
          <a:xfrm>
            <a:off x="4678426" y="1859823"/>
            <a:ext cx="920445" cy="800219"/>
          </a:xfrm>
          <a:prstGeom prst="rect">
            <a:avLst/>
          </a:prstGeom>
          <a:noFill/>
        </p:spPr>
        <p:txBody>
          <a:bodyPr wrap="non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4,32</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7" name="TextBox 56"/>
          <p:cNvSpPr txBox="1"/>
          <p:nvPr/>
        </p:nvSpPr>
        <p:spPr>
          <a:xfrm>
            <a:off x="6251836" y="1854478"/>
            <a:ext cx="906787" cy="800219"/>
          </a:xfrm>
          <a:prstGeom prst="rect">
            <a:avLst/>
          </a:prstGeom>
          <a:noFill/>
        </p:spPr>
        <p:txBody>
          <a:bodyPr wrap="non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0,71</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 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8" name="TextBox 57"/>
          <p:cNvSpPr txBox="1"/>
          <p:nvPr/>
        </p:nvSpPr>
        <p:spPr>
          <a:xfrm>
            <a:off x="4388458" y="2828298"/>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картофель</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9" name="TextBox 58"/>
          <p:cNvSpPr txBox="1"/>
          <p:nvPr/>
        </p:nvSpPr>
        <p:spPr>
          <a:xfrm>
            <a:off x="5966031" y="2828298"/>
            <a:ext cx="147838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вощи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1" name="Рисунок 6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51975" y="3268984"/>
            <a:ext cx="1123228" cy="1123228"/>
          </a:xfrm>
          <a:prstGeom prst="rect">
            <a:avLst/>
          </a:prstGeom>
        </p:spPr>
      </p:pic>
      <p:sp>
        <p:nvSpPr>
          <p:cNvPr id="62" name="TextBox 61"/>
          <p:cNvSpPr txBox="1"/>
          <p:nvPr/>
        </p:nvSpPr>
        <p:spPr>
          <a:xfrm>
            <a:off x="3080114" y="3414274"/>
            <a:ext cx="1094204" cy="830997"/>
          </a:xfrm>
          <a:prstGeom prst="rect">
            <a:avLst/>
          </a:prstGeom>
          <a:noFill/>
        </p:spPr>
        <p:txBody>
          <a:bodyPr wrap="squar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8,38</a:t>
            </a:r>
            <a:r>
              <a:rPr lang="ru-RU" sz="2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 т.</a:t>
            </a:r>
            <a:endParaRPr lang="ru-RU" sz="9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381103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Рисунок 51"/>
          <p:cNvPicPr>
            <a:picLocks noChangeAspect="1"/>
          </p:cNvPicPr>
          <p:nvPr/>
        </p:nvPicPr>
        <p:blipFill>
          <a:blip r:embed="rId3"/>
          <a:stretch>
            <a:fillRect/>
          </a:stretch>
        </p:blipFill>
        <p:spPr>
          <a:xfrm>
            <a:off x="2338751" y="156242"/>
            <a:ext cx="5220929" cy="768091"/>
          </a:xfrm>
          <a:prstGeom prst="rect">
            <a:avLst/>
          </a:prstGeom>
        </p:spPr>
      </p:pic>
      <p:pic>
        <p:nvPicPr>
          <p:cNvPr id="26" name="Рисунок 25"/>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7633" y="3387013"/>
            <a:ext cx="2450478" cy="361672"/>
          </a:xfrm>
          <a:prstGeom prst="rect">
            <a:avLst/>
          </a:prstGeom>
        </p:spPr>
      </p:pic>
      <p:pic>
        <p:nvPicPr>
          <p:cNvPr id="25" name="Рисунок 24"/>
          <p:cNvPicPr>
            <a:picLocks noChangeAspect="1"/>
          </p:cNvPicPr>
          <p:nvPr/>
        </p:nvPicPr>
        <p:blipFill>
          <a:blip r:embed="rId6" cstate="print">
            <a:duotone>
              <a:prstClr val="black"/>
              <a:srgbClr val="CCE395">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56755" y="3728547"/>
            <a:ext cx="1944347" cy="217777"/>
          </a:xfrm>
          <a:prstGeom prst="rect">
            <a:avLst/>
          </a:prstGeom>
        </p:spPr>
      </p:pic>
      <p:pic>
        <p:nvPicPr>
          <p:cNvPr id="24" name="Рисунок 23"/>
          <p:cNvPicPr>
            <a:picLocks noChangeAspect="1"/>
          </p:cNvPicPr>
          <p:nvPr/>
        </p:nvPicPr>
        <p:blipFill>
          <a:blip r:embed="rId8" cstate="print">
            <a:duotone>
              <a:prstClr val="black"/>
              <a:srgbClr val="AEFFDE">
                <a:tint val="45000"/>
                <a:satMod val="400000"/>
              </a:srgbClr>
            </a:duoton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21188" y="971810"/>
            <a:ext cx="2360092" cy="213998"/>
          </a:xfrm>
          <a:prstGeom prst="rect">
            <a:avLst/>
          </a:prstGeom>
        </p:spPr>
      </p:pic>
      <p:pic>
        <p:nvPicPr>
          <p:cNvPr id="7" name="Рисунок 6"/>
          <p:cNvPicPr>
            <a:picLocks noChangeAspect="1"/>
          </p:cNvPicPr>
          <p:nvPr/>
        </p:nvPicPr>
        <p:blipFill>
          <a:blip r:embed="rId6" cstate="print">
            <a:duotone>
              <a:prstClr val="black"/>
              <a:srgbClr val="DEE59D">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92062" y="967632"/>
            <a:ext cx="2449174" cy="318681"/>
          </a:xfrm>
          <a:prstGeom prst="rect">
            <a:avLst/>
          </a:prstGeom>
        </p:spPr>
      </p:pic>
      <p:sp>
        <p:nvSpPr>
          <p:cNvPr id="3" name="TextBox 2"/>
          <p:cNvSpPr txBox="1"/>
          <p:nvPr/>
        </p:nvSpPr>
        <p:spPr>
          <a:xfrm>
            <a:off x="2338745" y="186061"/>
            <a:ext cx="5208924" cy="646331"/>
          </a:xfrm>
          <a:prstGeom prst="rect">
            <a:avLst/>
          </a:prstGeom>
          <a:noFill/>
        </p:spPr>
        <p:txBody>
          <a:bodyPr wrap="square" rtlCol="0">
            <a:spAutoFit/>
          </a:bodyPr>
          <a:lstStyle/>
          <a:p>
            <a:pPr algn="ctr"/>
            <a:r>
              <a:rPr lang="ru-RU"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dirty="0" smtClean="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513" y="7190343"/>
            <a:ext cx="409407"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54" y="967627"/>
            <a:ext cx="2449174" cy="252955"/>
          </a:xfrm>
          <a:prstGeom prst="rect">
            <a:avLst/>
          </a:prstGeom>
        </p:spPr>
      </p:pic>
      <p:sp>
        <p:nvSpPr>
          <p:cNvPr id="6" name="TextBox 5"/>
          <p:cNvSpPr txBox="1"/>
          <p:nvPr/>
        </p:nvSpPr>
        <p:spPr>
          <a:xfrm>
            <a:off x="6" y="950817"/>
            <a:ext cx="2412845"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TextBox 11"/>
          <p:cNvSpPr txBox="1"/>
          <p:nvPr/>
        </p:nvSpPr>
        <p:spPr>
          <a:xfrm>
            <a:off x="2564845" y="954671"/>
            <a:ext cx="241599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5146543" y="950817"/>
            <a:ext cx="2395110" cy="230832"/>
          </a:xfrm>
          <a:prstGeom prst="rect">
            <a:avLst/>
          </a:prstGeom>
          <a:noFill/>
        </p:spPr>
        <p:txBody>
          <a:bodyPr wrap="square" rtlCol="0">
            <a:spAutoFit/>
          </a:bodyPr>
          <a:lstStyle/>
          <a:p>
            <a:pPr algn="ctr"/>
            <a:r>
              <a:rPr lang="ru-RU" sz="9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p>
        </p:txBody>
      </p:sp>
      <p:sp>
        <p:nvSpPr>
          <p:cNvPr id="17" name="TextBox 16"/>
          <p:cNvSpPr txBox="1"/>
          <p:nvPr/>
        </p:nvSpPr>
        <p:spPr>
          <a:xfrm>
            <a:off x="17506" y="3379622"/>
            <a:ext cx="2510757" cy="261610"/>
          </a:xfrm>
          <a:prstGeom prst="rect">
            <a:avLst/>
          </a:prstGeom>
          <a:noFill/>
        </p:spPr>
        <p:txBody>
          <a:bodyPr wrap="square" rtlCol="0">
            <a:spAutoFit/>
          </a:bodyPr>
          <a:lstStyle/>
          <a:p>
            <a:pPr algn="ctr"/>
            <a:r>
              <a:rPr lang="ru-RU" sz="1100" dirty="0" smtClean="0">
                <a:solidFill>
                  <a:srgbClr val="007FAC"/>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100" dirty="0">
              <a:solidFill>
                <a:srgbClr val="007FAC"/>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2555704" y="3275781"/>
            <a:ext cx="2340149" cy="430887"/>
          </a:xfrm>
          <a:prstGeom prst="rect">
            <a:avLst/>
          </a:prstGeom>
          <a:solidFill>
            <a:srgbClr val="BF9000"/>
          </a:solid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кредитных ставок по кредитам</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12"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108091" y="1224943"/>
            <a:ext cx="2230654" cy="1931289"/>
          </a:xfrm>
          <a:prstGeom prst="rect">
            <a:avLst/>
          </a:prstGeom>
        </p:spPr>
      </p:pic>
      <p:pic>
        <p:nvPicPr>
          <p:cNvPr id="33" name="Рисунок 32"/>
          <p:cNvPicPr>
            <a:picLocks noChangeAspect="1"/>
          </p:cNvPicPr>
          <p:nvPr/>
        </p:nvPicPr>
        <p:blipFill>
          <a:blip r:embed="rId12"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2499682" y="1314918"/>
            <a:ext cx="2437241" cy="1841319"/>
          </a:xfrm>
          <a:prstGeom prst="rect">
            <a:avLst/>
          </a:prstGeom>
        </p:spPr>
      </p:pic>
      <p:sp>
        <p:nvSpPr>
          <p:cNvPr id="30" name="Объект 31"/>
          <p:cNvSpPr txBox="1">
            <a:spLocks/>
          </p:cNvSpPr>
          <p:nvPr/>
        </p:nvSpPr>
        <p:spPr>
          <a:xfrm>
            <a:off x="5121187" y="4139882"/>
            <a:ext cx="2360092" cy="2142917"/>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Группа 7"/>
          <p:cNvGrpSpPr/>
          <p:nvPr/>
        </p:nvGrpSpPr>
        <p:grpSpPr>
          <a:xfrm>
            <a:off x="190104" y="3774594"/>
            <a:ext cx="2089428" cy="2705098"/>
            <a:chOff x="515" y="3891376"/>
            <a:chExt cx="2351713" cy="2912517"/>
          </a:xfrm>
        </p:grpSpPr>
        <p:pic>
          <p:nvPicPr>
            <p:cNvPr id="37" name="Рисунок 36"/>
            <p:cNvPicPr>
              <a:picLocks noChangeAspect="1"/>
            </p:cNvPicPr>
            <p:nvPr/>
          </p:nvPicPr>
          <p:blipFill>
            <a:blip r:embed="rId13"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515" y="3938212"/>
              <a:ext cx="2322517" cy="1702417"/>
            </a:xfrm>
            <a:prstGeom prst="rect">
              <a:avLst/>
            </a:prstGeom>
          </p:spPr>
        </p:pic>
        <p:sp>
          <p:nvSpPr>
            <p:cNvPr id="31" name="Объект 31"/>
            <p:cNvSpPr txBox="1">
              <a:spLocks/>
            </p:cNvSpPr>
            <p:nvPr/>
          </p:nvSpPr>
          <p:spPr>
            <a:xfrm>
              <a:off x="517" y="3891376"/>
              <a:ext cx="2351711" cy="2912517"/>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100000"/>
                </a:lnSpc>
                <a:spcBef>
                  <a:spcPts val="0"/>
                </a:spcBef>
                <a:buFont typeface="+mj-lt"/>
                <a:buAutoNum type="arabicPeriod"/>
              </a:pPr>
              <a:endPar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40" name="Рисунок 39"/>
          <p:cNvPicPr>
            <a:picLocks noChangeAspect="1"/>
          </p:cNvPicPr>
          <p:nvPr/>
        </p:nvPicPr>
        <p:blipFill>
          <a:blip r:embed="rId13"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2499682" y="3748686"/>
            <a:ext cx="2437241" cy="556724"/>
          </a:xfrm>
          <a:prstGeom prst="rect">
            <a:avLst/>
          </a:prstGeom>
        </p:spPr>
      </p:pic>
      <p:pic>
        <p:nvPicPr>
          <p:cNvPr id="43" name="Рисунок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08029" y="6569174"/>
            <a:ext cx="964743" cy="805888"/>
          </a:xfrm>
          <a:prstGeom prst="rect">
            <a:avLst/>
          </a:prstGeom>
        </p:spPr>
      </p:pic>
      <p:sp>
        <p:nvSpPr>
          <p:cNvPr id="46" name="TextBox 45"/>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8" name="TextBox 47"/>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1" name="Рисунок 5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
        <p:nvSpPr>
          <p:cNvPr id="8" name="TextBox 7"/>
          <p:cNvSpPr txBox="1"/>
          <p:nvPr/>
        </p:nvSpPr>
        <p:spPr>
          <a:xfrm>
            <a:off x="5224525" y="2195661"/>
            <a:ext cx="2137598" cy="369332"/>
          </a:xfrm>
          <a:prstGeom prst="rect">
            <a:avLst/>
          </a:prstGeom>
          <a:solidFill>
            <a:schemeClr val="accent5">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sz="900" b="1" dirty="0" smtClean="0">
                <a:solidFill>
                  <a:schemeClr val="accent4">
                    <a:lumMod val="75000"/>
                  </a:schemeClr>
                </a:solidFill>
                <a:latin typeface="Times New Roman" panose="02020603050405020304" pitchFamily="18" charset="0"/>
                <a:cs typeface="Times New Roman" panose="02020603050405020304" pitchFamily="18" charset="0"/>
              </a:rPr>
              <a:t>Развитие малых форм хозяйствования</a:t>
            </a:r>
            <a:endParaRPr lang="ru-RU" sz="9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121634" y="1222260"/>
            <a:ext cx="2188242" cy="1983107"/>
          </a:xfrm>
          <a:prstGeom prst="rect">
            <a:avLst/>
          </a:prstGeom>
        </p:spPr>
        <p:txBody>
          <a:bodyPr wrap="square">
            <a:spAutoFit/>
          </a:bodyPr>
          <a:lstStyle/>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элитного семеноводства;</a:t>
            </a:r>
          </a:p>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проведение комплекса агротехнологических работ на посевных площадях, занятых зерновыми, зернобобовыми и кормовыми культурами;</a:t>
            </a:r>
          </a:p>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производство и реализацию зерновых культур;</a:t>
            </a:r>
          </a:p>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производства льна-долгунца и (или) технической конопли;</a:t>
            </a:r>
          </a:p>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стимулирование увеличения производства картофеля и овощей.</a:t>
            </a:r>
          </a:p>
          <a:p>
            <a:pPr lvl="0" indent="180975" algn="just">
              <a:lnSpc>
                <a:spcPct val="96000"/>
              </a:lnSpc>
              <a:buFont typeface="+mj-lt"/>
              <a:buAutoNum type="arabicPeriod"/>
            </a:pPr>
            <a:r>
              <a:rPr lang="ru-RU" sz="800" b="1" dirty="0">
                <a:solidFill>
                  <a:prstClr val="black"/>
                </a:solidFill>
                <a:latin typeface="Calibri"/>
              </a:rPr>
              <a:t> Субсидии на проведение  комплекса агротехнологических работ на посевных площадях, занятых льном-долгунцом </a:t>
            </a:r>
          </a:p>
          <a:p>
            <a:pPr lvl="0" indent="180975" algn="just">
              <a:lnSpc>
                <a:spcPct val="96000"/>
              </a:lnSpc>
              <a:buFont typeface="+mj-lt"/>
              <a:buAutoNum type="arabicPeriod"/>
            </a:pPr>
            <a:r>
              <a:rPr lang="ru-RU" sz="800" b="1" dirty="0">
                <a:solidFill>
                  <a:prstClr val="black"/>
                </a:solidFill>
                <a:latin typeface="Calibri"/>
              </a:rPr>
              <a:t>Субсидии на проведение  комплекса агротехнологических работ на посевных площадях, занятых </a:t>
            </a:r>
            <a:r>
              <a:rPr lang="ru-RU" sz="800" b="1" dirty="0" smtClean="0">
                <a:solidFill>
                  <a:prstClr val="black"/>
                </a:solidFill>
                <a:latin typeface="Calibri"/>
              </a:rPr>
              <a:t>рапсом.</a:t>
            </a:r>
            <a:endParaRPr lang="ru-RU" sz="800" b="1"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Прямоугольник 10"/>
          <p:cNvSpPr/>
          <p:nvPr/>
        </p:nvSpPr>
        <p:spPr>
          <a:xfrm>
            <a:off x="236368" y="3818095"/>
            <a:ext cx="2033776" cy="1289199"/>
          </a:xfrm>
          <a:prstGeom prst="rect">
            <a:avLst/>
          </a:prstGeom>
        </p:spPr>
        <p:txBody>
          <a:bodyPr wrap="square">
            <a:spAutoFit/>
          </a:bodyPr>
          <a:lstStyle/>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племенного животноводства;</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племенного молодняка;</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повышение продуктивности в молочном скотоводстве;  </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реализованную товарную рыбу, произведенную в Смоленской области;</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литр реализованного </a:t>
            </a: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молока.</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Прямоугольник 12"/>
          <p:cNvSpPr/>
          <p:nvPr/>
        </p:nvSpPr>
        <p:spPr>
          <a:xfrm>
            <a:off x="2624306" y="1365730"/>
            <a:ext cx="2211322" cy="1688154"/>
          </a:xfrm>
          <a:prstGeom prst="rect">
            <a:avLst/>
          </a:prstGeom>
        </p:spPr>
        <p:txBody>
          <a:bodyPr wrap="square">
            <a:spAutoFit/>
          </a:bodyPr>
          <a:lstStyle/>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a:t>
            </a: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продукции.</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2" name="Рисунок 41"/>
          <p:cNvPicPr>
            <a:picLocks noChangeAspect="1"/>
          </p:cNvPicPr>
          <p:nvPr/>
        </p:nvPicPr>
        <p:blipFill>
          <a:blip r:embed="rId13"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63030" y="1198798"/>
            <a:ext cx="2273744" cy="833586"/>
          </a:xfrm>
          <a:prstGeom prst="rect">
            <a:avLst/>
          </a:prstGeom>
        </p:spPr>
      </p:pic>
      <p:sp>
        <p:nvSpPr>
          <p:cNvPr id="15" name="Прямоугольник 14"/>
          <p:cNvSpPr/>
          <p:nvPr/>
        </p:nvSpPr>
        <p:spPr>
          <a:xfrm>
            <a:off x="5224525" y="1220583"/>
            <a:ext cx="2137598" cy="757259"/>
          </a:xfrm>
          <a:prstGeom prst="rect">
            <a:avLst/>
          </a:prstGeom>
        </p:spPr>
        <p:txBody>
          <a:bodyPr wrap="square">
            <a:spAutoFit/>
          </a:bodyPr>
          <a:lstStyle/>
          <a:p>
            <a:pPr lvl="0" algn="just">
              <a:lnSpc>
                <a:spcPct val="96000"/>
              </a:lnSpc>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(товарного рыбоводства</a:t>
            </a: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Прямоугольник 17"/>
          <p:cNvSpPr/>
          <p:nvPr/>
        </p:nvSpPr>
        <p:spPr>
          <a:xfrm>
            <a:off x="2538343" y="3814121"/>
            <a:ext cx="2297285" cy="491288"/>
          </a:xfrm>
          <a:prstGeom prst="rect">
            <a:avLst/>
          </a:prstGeom>
        </p:spPr>
        <p:txBody>
          <a:bodyPr wrap="square">
            <a:spAutoFit/>
          </a:bodyPr>
          <a:lstStyle/>
          <a:p>
            <a:pPr lvl="0" algn="just">
              <a:lnSpc>
                <a:spcPct val="96000"/>
              </a:lnSpc>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a:t>
            </a: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комплексе.</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Рисунок 43"/>
          <p:cNvPicPr>
            <a:picLocks noChangeAspect="1"/>
          </p:cNvPicPr>
          <p:nvPr/>
        </p:nvPicPr>
        <p:blipFill>
          <a:blip r:embed="rId13"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94933" y="2587773"/>
            <a:ext cx="2267594" cy="2508844"/>
          </a:xfrm>
          <a:prstGeom prst="rect">
            <a:avLst/>
          </a:prstGeom>
        </p:spPr>
      </p:pic>
      <p:sp>
        <p:nvSpPr>
          <p:cNvPr id="19" name="Прямоугольник 18"/>
          <p:cNvSpPr/>
          <p:nvPr/>
        </p:nvSpPr>
        <p:spPr>
          <a:xfrm>
            <a:off x="5193996" y="2587772"/>
            <a:ext cx="2168127" cy="2486065"/>
          </a:xfrm>
          <a:prstGeom prst="rect">
            <a:avLst/>
          </a:prstGeom>
        </p:spPr>
        <p:txBody>
          <a:bodyPr wrap="square">
            <a:spAutoFit/>
          </a:bodyPr>
          <a:lstStyle/>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грантов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субсидий на развитие семейных ферм на базе крестьянских (фермерских) хозяйств, включая индивидуальных предпринимателей;</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грантов сельскохозяйственным потребительским кооперативам на развитие материально-технической </a:t>
            </a: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базы.</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38828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80916" y="179444"/>
            <a:ext cx="4932858" cy="648072"/>
          </a:xfrm>
        </p:spPr>
        <p:txBody>
          <a:bodyPr/>
          <a:lstStyle/>
          <a:p>
            <a:pPr algn="ctr"/>
            <a:r>
              <a:rPr lang="ru-RU" sz="1400" smtClean="0"/>
              <a:t>Государственная поддержка сельхозтоваропроизводителей (субсидии)</a:t>
            </a:r>
            <a:endParaRPr lang="ru-RU" sz="1400" dirty="0"/>
          </a:p>
        </p:txBody>
      </p:sp>
      <p:sp>
        <p:nvSpPr>
          <p:cNvPr id="3" name="Текст 2"/>
          <p:cNvSpPr>
            <a:spLocks noGrp="1"/>
          </p:cNvSpPr>
          <p:nvPr>
            <p:ph type="body" idx="1"/>
          </p:nvPr>
        </p:nvSpPr>
        <p:spPr>
          <a:xfrm>
            <a:off x="308618" y="1230163"/>
            <a:ext cx="2736304" cy="533450"/>
          </a:xfrm>
          <a:solidFill>
            <a:schemeClr val="accent3"/>
          </a:solidFill>
          <a:ln>
            <a:solidFill>
              <a:schemeClr val="tx1"/>
            </a:solidFill>
            <a:prstDash val="dash"/>
          </a:ln>
        </p:spPr>
        <p:txBody>
          <a:bodyPr>
            <a:noAutofit/>
          </a:bodyPr>
          <a:lstStyle/>
          <a:p>
            <a:pPr algn="ctr"/>
            <a:r>
              <a:rPr lang="ru-RU" sz="1000" dirty="0" smtClean="0">
                <a:solidFill>
                  <a:srgbClr val="FF66FF"/>
                </a:solidFill>
                <a:latin typeface="Open Sans Semibold"/>
              </a:rPr>
              <a:t>Вовлечение в оборот и комплексная мелиорация земель сельскохозяйственного назначения</a:t>
            </a:r>
            <a:endParaRPr lang="ru-RU" sz="1000" dirty="0">
              <a:solidFill>
                <a:srgbClr val="FF66FF"/>
              </a:solidFill>
              <a:latin typeface="Open Sans Semibold"/>
            </a:endParaRPr>
          </a:p>
        </p:txBody>
      </p:sp>
      <p:sp>
        <p:nvSpPr>
          <p:cNvPr id="15" name="Нижний колонтитул 14"/>
          <p:cNvSpPr>
            <a:spLocks noGrp="1"/>
          </p:cNvSpPr>
          <p:nvPr>
            <p:ph type="ftr" sz="quarter" idx="11"/>
          </p:nvPr>
        </p:nvSpPr>
        <p:spPr>
          <a:xfrm>
            <a:off x="6948189" y="7164213"/>
            <a:ext cx="504056" cy="288032"/>
          </a:xfrm>
        </p:spPr>
        <p:txBody>
          <a:bodyPr/>
          <a:lstStyle/>
          <a:p>
            <a:pPr algn="ctr"/>
            <a:r>
              <a:rPr lang="ru-RU" sz="1800" i="1" dirty="0" smtClean="0">
                <a:solidFill>
                  <a:srgbClr val="79BC58"/>
                </a:solidFill>
              </a:rPr>
              <a:t>18</a:t>
            </a:r>
            <a:endParaRPr lang="ru-RU" sz="1800" i="1" dirty="0">
              <a:solidFill>
                <a:srgbClr val="79BC58"/>
              </a:solidFill>
            </a:endParaRPr>
          </a:p>
        </p:txBody>
      </p:sp>
      <p:sp>
        <p:nvSpPr>
          <p:cNvPr id="4" name="Скругленный прямоугольник 3"/>
          <p:cNvSpPr/>
          <p:nvPr/>
        </p:nvSpPr>
        <p:spPr>
          <a:xfrm>
            <a:off x="253330" y="1907629"/>
            <a:ext cx="2808312" cy="3600400"/>
          </a:xfrm>
          <a:prstGeom prst="roundRect">
            <a:avLst/>
          </a:prstGeom>
          <a:gradFill>
            <a:gsLst>
              <a:gs pos="0">
                <a:srgbClr val="B6C185"/>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20000" t="10000" r="20000" b="60000"/>
            </a:path>
          </a:gra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975" algn="just" defTabSz="755934">
              <a:lnSpc>
                <a:spcPct val="96000"/>
              </a:lnSpc>
              <a:buFont typeface="+mj-lt"/>
              <a:buAutoNum type="arabicPeriod"/>
            </a:pPr>
            <a:r>
              <a:rPr lang="ru-RU" sz="11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на проведение мероприятий в области известкования кислых почв на пашне ; </a:t>
            </a:r>
          </a:p>
          <a:p>
            <a:pPr lvl="0" indent="180975" algn="just" defTabSz="755934">
              <a:lnSpc>
                <a:spcPct val="96000"/>
              </a:lnSpc>
              <a:buFont typeface="+mj-lt"/>
              <a:buAutoNum type="arabicPeriod"/>
            </a:pPr>
            <a:r>
              <a:rPr lang="ru-RU" sz="1100" b="1"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ru-RU" sz="1100" b="1" dirty="0">
                <a:solidFill>
                  <a:prstClr val="black"/>
                </a:solidFill>
                <a:latin typeface="Calibri"/>
              </a:rPr>
              <a:t>Субсидия на возмещение части затрат на проведение </a:t>
            </a:r>
            <a:r>
              <a:rPr lang="ru-RU" sz="1100" b="1" dirty="0" err="1">
                <a:solidFill>
                  <a:prstClr val="black"/>
                </a:solidFill>
                <a:latin typeface="Calibri"/>
              </a:rPr>
              <a:t>культуртехнических</a:t>
            </a:r>
            <a:r>
              <a:rPr lang="ru-RU" sz="1100" b="1" dirty="0">
                <a:solidFill>
                  <a:prstClr val="black"/>
                </a:solidFill>
                <a:latin typeface="Calibri"/>
              </a:rPr>
              <a:t> мероприятий на выбывших сельскохозяйственных угодьях, вовлекаемых в сельскохозяйственный оборот; </a:t>
            </a:r>
            <a:endParaRPr lang="ru-RU" sz="1100" b="1"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indent="180975" algn="just" defTabSz="755934">
              <a:lnSpc>
                <a:spcPct val="96000"/>
              </a:lnSpc>
              <a:buFont typeface="+mj-lt"/>
              <a:buAutoNum type="arabicPeriod"/>
            </a:pPr>
            <a:r>
              <a:rPr lang="ru-RU" sz="11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сельскохозяйственным товаропроизводителям, относящимся к категории </a:t>
            </a:r>
            <a:r>
              <a:rPr lang="ru-RU" sz="11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11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11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11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 </a:t>
            </a:r>
            <a:endParaRPr lang="ru-RU" sz="11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lvl="0" indent="180975" algn="just" defTabSz="755934">
              <a:lnSpc>
                <a:spcPct val="96000"/>
              </a:lnSpc>
              <a:buFont typeface="+mj-lt"/>
              <a:buAutoNum type="arabicPeriod"/>
            </a:pPr>
            <a:r>
              <a:rPr lang="ru-RU" sz="11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бюджетам муниципальных образований на подготовку проектов межевания земельных участков и на проведение кадастровых работ</a:t>
            </a:r>
            <a:endParaRPr lang="ru-RU" sz="11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
        <p:nvSpPr>
          <p:cNvPr id="7" name="Прямоугольник 6"/>
          <p:cNvSpPr/>
          <p:nvPr/>
        </p:nvSpPr>
        <p:spPr>
          <a:xfrm>
            <a:off x="971525" y="179437"/>
            <a:ext cx="1224136" cy="861774"/>
          </a:xfrm>
          <a:prstGeom prst="rect">
            <a:avLst/>
          </a:prstGeom>
        </p:spPr>
        <p:txBody>
          <a:bodyPr wrap="square">
            <a:spAutoFit/>
          </a:bodyPr>
          <a:lstStyle/>
          <a:p>
            <a:r>
              <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9" name="Прямоугольник 8"/>
          <p:cNvSpPr/>
          <p:nvPr/>
        </p:nvSpPr>
        <p:spPr>
          <a:xfrm>
            <a:off x="3563813" y="1230163"/>
            <a:ext cx="3294299" cy="307777"/>
          </a:xfrm>
          <a:prstGeom prst="rect">
            <a:avLst/>
          </a:prstGeom>
          <a:solidFill>
            <a:srgbClr val="6FCECE"/>
          </a:solidFill>
          <a:ln>
            <a:solidFill>
              <a:schemeClr val="tx1"/>
            </a:solidFill>
            <a:prstDash val="dash"/>
          </a:ln>
        </p:spPr>
        <p:txBody>
          <a:bodyPr wrap="square">
            <a:spAutoFit/>
          </a:bodyPr>
          <a:lstStyle/>
          <a:p>
            <a:pPr algn="ctr"/>
            <a:r>
              <a:rPr lang="ru-RU" sz="1400" dirty="0" smtClean="0">
                <a:solidFill>
                  <a:srgbClr val="FF66FF"/>
                </a:solidFill>
                <a:latin typeface="Open Sans Semibold"/>
              </a:rPr>
              <a:t>Развитие сельских территорий</a:t>
            </a:r>
            <a:endParaRPr lang="ru-RU" sz="1400" dirty="0">
              <a:solidFill>
                <a:srgbClr val="FF66FF"/>
              </a:solidFill>
              <a:latin typeface="Open Sans Semibold"/>
            </a:endParaRPr>
          </a:p>
        </p:txBody>
      </p:sp>
      <p:sp>
        <p:nvSpPr>
          <p:cNvPr id="12" name="Прямоугольник 11"/>
          <p:cNvSpPr/>
          <p:nvPr/>
        </p:nvSpPr>
        <p:spPr>
          <a:xfrm>
            <a:off x="3394689" y="3430830"/>
            <a:ext cx="3836736" cy="307777"/>
          </a:xfrm>
          <a:prstGeom prst="rect">
            <a:avLst/>
          </a:prstGeom>
          <a:solidFill>
            <a:schemeClr val="accent3"/>
          </a:solidFill>
          <a:ln>
            <a:solidFill>
              <a:schemeClr val="tx1"/>
            </a:solidFill>
            <a:prstDash val="dash"/>
          </a:ln>
        </p:spPr>
        <p:txBody>
          <a:bodyPr wrap="square">
            <a:spAutoFit/>
          </a:bodyPr>
          <a:lstStyle/>
          <a:p>
            <a:pPr algn="ctr"/>
            <a:r>
              <a:rPr lang="ru-RU" sz="1400" dirty="0" smtClean="0">
                <a:ln>
                  <a:solidFill>
                    <a:srgbClr val="FF66FF"/>
                  </a:solidFill>
                </a:ln>
                <a:solidFill>
                  <a:schemeClr val="accent6">
                    <a:lumMod val="60000"/>
                    <a:lumOff val="40000"/>
                  </a:schemeClr>
                </a:solidFill>
                <a:latin typeface="Open Sans Semibold"/>
              </a:rPr>
              <a:t>Социальные выплаты</a:t>
            </a:r>
            <a:endParaRPr lang="ru-RU" sz="1400" dirty="0">
              <a:ln>
                <a:solidFill>
                  <a:srgbClr val="FF66FF"/>
                </a:solidFill>
              </a:ln>
              <a:solidFill>
                <a:schemeClr val="accent6">
                  <a:lumMod val="60000"/>
                  <a:lumOff val="40000"/>
                </a:schemeClr>
              </a:solidFill>
              <a:latin typeface="Open Sans Semibold"/>
            </a:endParaRPr>
          </a:p>
        </p:txBody>
      </p:sp>
      <p:sp>
        <p:nvSpPr>
          <p:cNvPr id="14" name="Прямоугольник 13"/>
          <p:cNvSpPr/>
          <p:nvPr/>
        </p:nvSpPr>
        <p:spPr>
          <a:xfrm>
            <a:off x="3347788" y="1580695"/>
            <a:ext cx="3883637" cy="1717650"/>
          </a:xfrm>
          <a:prstGeom prst="rect">
            <a:avLst/>
          </a:prstGeom>
          <a:gradFill>
            <a:gsLst>
              <a:gs pos="0">
                <a:srgbClr val="B6C185"/>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20000" t="10000" r="20000" b="60000"/>
            </a:path>
          </a:gradFill>
          <a:ln>
            <a:solidFill>
              <a:schemeClr val="tx1"/>
            </a:solidFill>
            <a:prstDash val="sysDash"/>
          </a:ln>
        </p:spPr>
        <p:txBody>
          <a:bodyPr wrap="square">
            <a:spAutoFit/>
          </a:bodyPr>
          <a:lstStyle/>
          <a:p>
            <a:pPr lvl="0" indent="180975" algn="just" defTabSz="755934">
              <a:lnSpc>
                <a:spcPct val="96000"/>
              </a:lnSpc>
              <a:buFont typeface="+mj-lt"/>
              <a:buAutoNum type="arabicPeriod"/>
            </a:pPr>
            <a:r>
              <a:rPr lang="ru-RU" sz="11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1. </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Социальные выплаты на строительство (приобретение) жилья гражданам, проживающим на сельских территориях;</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сельских территорий;</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пунктах</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42" y="6137770"/>
            <a:ext cx="963613"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7"/>
          <p:cNvSpPr/>
          <p:nvPr/>
        </p:nvSpPr>
        <p:spPr>
          <a:xfrm>
            <a:off x="3394689" y="3871093"/>
            <a:ext cx="3836736" cy="1200329"/>
          </a:xfrm>
          <a:prstGeom prst="rect">
            <a:avLst/>
          </a:prstGeom>
          <a:gradFill>
            <a:gsLst>
              <a:gs pos="0">
                <a:srgbClr val="B6C185"/>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20000" t="10000" r="20000" b="60000"/>
            </a:path>
          </a:gradFill>
          <a:ln>
            <a:solidFill>
              <a:schemeClr val="tx1"/>
            </a:solidFill>
            <a:prstDash val="sysDash"/>
          </a:ln>
        </p:spPr>
        <p:txBody>
          <a:bodyPr wrap="square">
            <a:spAutoFit/>
          </a:bodyPr>
          <a:lstStyle/>
          <a:p>
            <a:pPr lvl="0" algn="just">
              <a:buFontTx/>
              <a:buAutoNum type="arabicPeriod"/>
            </a:pPr>
            <a:r>
              <a:rPr lang="ru-RU" sz="900" spc="-50">
                <a:solidFill>
                  <a:prstClr val="black"/>
                </a:solidFill>
                <a:latin typeface="Open Sans" panose="020B0606030504020204" pitchFamily="34" charset="0"/>
                <a:ea typeface="Open Sans" panose="020B0606030504020204" pitchFamily="34" charset="0"/>
                <a:cs typeface="Open Sans" panose="020B0606030504020204" pitchFamily="34" charset="0"/>
              </a:rPr>
              <a:t> Выплата 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lvl="0" algn="just">
              <a:buFontTx/>
              <a:buAutoNum type="arabicPeriod"/>
            </a:pPr>
            <a:r>
              <a:rPr lang="ru-RU" sz="900" spc="-50">
                <a:solidFill>
                  <a:prstClr val="black"/>
                </a:solidFill>
                <a:latin typeface="Open Sans" panose="020B0606030504020204" pitchFamily="34" charset="0"/>
                <a:ea typeface="Open Sans" panose="020B0606030504020204" pitchFamily="34" charset="0"/>
                <a:cs typeface="Open Sans" panose="020B0606030504020204" pitchFamily="34" charset="0"/>
              </a:rPr>
              <a:t> Предоставление 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актом</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Рисунок 12"/>
          <p:cNvPicPr>
            <a:picLocks noChangeAspect="1"/>
          </p:cNvPicPr>
          <p:nvPr/>
        </p:nvPicPr>
        <p:blipFill>
          <a:blip r:embed="rId4"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110257" y="5627820"/>
            <a:ext cx="3813596" cy="1290587"/>
          </a:xfrm>
          <a:prstGeom prst="rect">
            <a:avLst/>
          </a:prstGeom>
        </p:spPr>
      </p:pic>
      <p:sp>
        <p:nvSpPr>
          <p:cNvPr id="5" name="Прямоугольник 4"/>
          <p:cNvSpPr/>
          <p:nvPr/>
        </p:nvSpPr>
        <p:spPr>
          <a:xfrm>
            <a:off x="252317" y="5838553"/>
            <a:ext cx="3432734" cy="639021"/>
          </a:xfrm>
          <a:prstGeom prst="rect">
            <a:avLst/>
          </a:prstGeom>
        </p:spPr>
        <p:txBody>
          <a:bodyPr wrap="square">
            <a:spAutoFit/>
          </a:bodyPr>
          <a:lstStyle/>
          <a:p>
            <a:pPr lvl="0" algn="just" defTabSz="755934">
              <a:lnSpc>
                <a:spcPct val="96000"/>
              </a:lnSpc>
            </a:pPr>
            <a:r>
              <a:rPr lang="ru-RU" sz="1000" b="1" u="sng" dirty="0">
                <a:solidFill>
                  <a:prstClr val="black"/>
                </a:solidFill>
                <a:latin typeface="Calibri"/>
              </a:rPr>
              <a:t>РП «Кадры в АПК»</a:t>
            </a:r>
            <a:endParaRPr lang="en-US" sz="1000" b="1" u="sng" dirty="0">
              <a:solidFill>
                <a:prstClr val="black"/>
              </a:solidFill>
              <a:latin typeface="Open Sans" panose="020B0606030504020204"/>
            </a:endParaRPr>
          </a:p>
          <a:p>
            <a:pPr lvl="0" algn="just" defTabSz="755934">
              <a:lnSpc>
                <a:spcPct val="96000"/>
              </a:lnSpc>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специалистами</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5078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061037" y="308781"/>
            <a:ext cx="5467799"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21735" y="7190343"/>
            <a:ext cx="419859"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821366" y="135081"/>
            <a:ext cx="1353256"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3" name="Рисунок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20" name="Рисунок 19"/>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8752" y="5580037"/>
            <a:ext cx="2672573" cy="1610306"/>
          </a:xfrm>
          <a:prstGeom prst="rect">
            <a:avLst/>
          </a:prstGeom>
        </p:spPr>
      </p:pic>
      <p:pic>
        <p:nvPicPr>
          <p:cNvPr id="22" name="Picture 6" descr="http://tomnosti.info/dorogi-kak-i-pochemu-4/foto/174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500" r="12500"/>
          <a:stretch/>
        </p:blipFill>
        <p:spPr bwMode="auto">
          <a:xfrm>
            <a:off x="309912" y="1142798"/>
            <a:ext cx="1052404" cy="997917"/>
          </a:xfrm>
          <a:prstGeom prst="ellipse">
            <a:avLst/>
          </a:prstGeom>
          <a:noFill/>
          <a:extLst>
            <a:ext uri="{909E8E84-426E-40DD-AFC4-6F175D3DCCD1}">
              <a14:hiddenFill xmlns:a14="http://schemas.microsoft.com/office/drawing/2010/main">
                <a:solidFill>
                  <a:srgbClr val="FFFFFF"/>
                </a:solidFill>
              </a14:hiddenFill>
            </a:ext>
          </a:extLst>
        </p:spPr>
      </p:pic>
      <p:pic>
        <p:nvPicPr>
          <p:cNvPr id="30" name="Рисунок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14" y="1113005"/>
            <a:ext cx="1057501" cy="1057501"/>
          </a:xfrm>
          <a:prstGeom prst="rect">
            <a:avLst/>
          </a:prstGeom>
        </p:spPr>
      </p:pic>
      <p:sp>
        <p:nvSpPr>
          <p:cNvPr id="32" name="TextBox 31"/>
          <p:cNvSpPr txBox="1"/>
          <p:nvPr/>
        </p:nvSpPr>
        <p:spPr>
          <a:xfrm>
            <a:off x="51413" y="4843486"/>
            <a:ext cx="3115966"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1217656" y="1226260"/>
            <a:ext cx="2283123" cy="584775"/>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p:cNvSpPr txBox="1"/>
          <p:nvPr/>
        </p:nvSpPr>
        <p:spPr>
          <a:xfrm>
            <a:off x="452151" y="5580037"/>
            <a:ext cx="2231623" cy="553998"/>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268 км </a:t>
            </a:r>
          </a:p>
          <a:p>
            <a:pPr algn="ct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асфальтобетонные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840468" y="6052855"/>
            <a:ext cx="1537856" cy="646331"/>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339 км </a:t>
            </a:r>
          </a:p>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грунтовые  </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4" name="Прямоугольник 43"/>
          <p:cNvSpPr/>
          <p:nvPr/>
        </p:nvSpPr>
        <p:spPr>
          <a:xfrm>
            <a:off x="198861" y="1365024"/>
            <a:ext cx="1259081" cy="646331"/>
          </a:xfrm>
          <a:prstGeom prst="rect">
            <a:avLst/>
          </a:prstGeom>
        </p:spPr>
        <p:txBody>
          <a:bodyPr wrap="square">
            <a:spAutoFit/>
          </a:bodyPr>
          <a:lstStyle/>
          <a:p>
            <a:pPr algn="ctr"/>
            <a:r>
              <a:rPr lang="ru-RU"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1262,6 </a:t>
            </a:r>
          </a:p>
          <a:p>
            <a:pPr algn="ctr"/>
            <a:r>
              <a:rPr lang="ru-RU"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км</a:t>
            </a:r>
            <a:endParaRPr lang="ru-RU" dirty="0">
              <a:solidFill>
                <a:schemeClr val="bg1"/>
              </a:solidFill>
            </a:endParaRPr>
          </a:p>
        </p:txBody>
      </p:sp>
      <p:sp>
        <p:nvSpPr>
          <p:cNvPr id="17" name="TextBox 16"/>
          <p:cNvSpPr txBox="1"/>
          <p:nvPr/>
        </p:nvSpPr>
        <p:spPr>
          <a:xfrm>
            <a:off x="1029192" y="6636345"/>
            <a:ext cx="1055097" cy="553998"/>
          </a:xfrm>
          <a:prstGeom prst="rect">
            <a:avLst/>
          </a:prstGeom>
          <a:noFill/>
        </p:spPr>
        <p:txBody>
          <a:bodyPr wrap="non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292,2 км </a:t>
            </a:r>
          </a:p>
          <a:p>
            <a:pPr algn="ct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прочие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151076" y="2293715"/>
            <a:ext cx="4001074" cy="338554"/>
          </a:xfrm>
          <a:prstGeom prst="rect">
            <a:avLst/>
          </a:prstGeom>
          <a:noFill/>
        </p:spPr>
        <p:txBody>
          <a:bodyPr wrap="square" rtlCol="0">
            <a:spAutoFit/>
          </a:bodyPr>
          <a:lstStyle/>
          <a:p>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4</a:t>
            </a:r>
            <a:r>
              <a:rPr lang="ru-RU" sz="16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автодороги регионального значения:</a:t>
            </a:r>
          </a:p>
        </p:txBody>
      </p:sp>
      <p:pic>
        <p:nvPicPr>
          <p:cNvPr id="46" name="Рисунок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763" y="2665714"/>
            <a:ext cx="419014" cy="419014"/>
          </a:xfrm>
          <a:prstGeom prst="rect">
            <a:avLst/>
          </a:prstGeom>
        </p:spPr>
      </p:pic>
      <p:pic>
        <p:nvPicPr>
          <p:cNvPr id="47" name="Рисунок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515" y="3337941"/>
            <a:ext cx="435263" cy="435263"/>
          </a:xfrm>
          <a:prstGeom prst="rect">
            <a:avLst/>
          </a:prstGeom>
        </p:spPr>
      </p:pic>
      <p:sp>
        <p:nvSpPr>
          <p:cNvPr id="48" name="Прямоугольник 47"/>
          <p:cNvSpPr/>
          <p:nvPr/>
        </p:nvSpPr>
        <p:spPr>
          <a:xfrm>
            <a:off x="616013" y="3185536"/>
            <a:ext cx="2641818" cy="738664"/>
          </a:xfrm>
          <a:prstGeom prst="rect">
            <a:avLst/>
          </a:prstGeom>
        </p:spPr>
        <p:txBody>
          <a:bodyPr wrap="square">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Монастырщина-Любавичи–Дубровка–граница республики Беларусь</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Прямоугольник 48"/>
          <p:cNvSpPr/>
          <p:nvPr/>
        </p:nvSpPr>
        <p:spPr>
          <a:xfrm>
            <a:off x="610563" y="2669961"/>
            <a:ext cx="3268718" cy="307777"/>
          </a:xfrm>
          <a:prstGeom prst="rect">
            <a:avLst/>
          </a:prstGeom>
        </p:spPr>
        <p:txBody>
          <a:bodyPr wrap="square">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Смоленск-Русилово-Упокой-Монастырщина </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11" cstate="print">
            <a:extLst>
              <a:ext uri="{BEBA8EAE-BF5A-486C-A8C5-ECC9F3942E4B}">
                <a14:imgProps xmlns:a14="http://schemas.microsoft.com/office/drawing/2010/main">
                  <a14:imgLayer r:embed="rId12">
                    <a14:imgEffect>
                      <a14:artisticCement/>
                    </a14:imgEffect>
                  </a14:imgLayer>
                </a14:imgProps>
              </a:ext>
              <a:ext uri="{28A0092B-C50C-407E-A947-70E740481C1C}">
                <a14:useLocalDpi xmlns:a14="http://schemas.microsoft.com/office/drawing/2010/main" val="0"/>
              </a:ext>
            </a:extLst>
          </a:blip>
          <a:stretch>
            <a:fillRect/>
          </a:stretch>
        </p:blipFill>
        <p:spPr>
          <a:xfrm>
            <a:off x="2935517" y="1578208"/>
            <a:ext cx="4541677" cy="4092501"/>
          </a:xfrm>
          <a:prstGeom prst="rect">
            <a:avLst/>
          </a:prstGeom>
        </p:spPr>
      </p:pic>
      <p:sp>
        <p:nvSpPr>
          <p:cNvPr id="5" name="Прямоугольник 4"/>
          <p:cNvSpPr/>
          <p:nvPr/>
        </p:nvSpPr>
        <p:spPr>
          <a:xfrm>
            <a:off x="633234" y="3933742"/>
            <a:ext cx="1798185" cy="307777"/>
          </a:xfrm>
          <a:prstGeom prst="rect">
            <a:avLst/>
          </a:prstGeom>
        </p:spPr>
        <p:txBody>
          <a:bodyPr wrap="none">
            <a:spAutoFit/>
          </a:bodyPr>
          <a:lstStyle/>
          <a:p>
            <a:pPr lvl="0"/>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Прудки-Монастырщина</a:t>
            </a:r>
            <a:endPar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467" y="4326422"/>
            <a:ext cx="45085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48663" y="4401498"/>
            <a:ext cx="2035109" cy="307777"/>
          </a:xfrm>
          <a:prstGeom prst="rect">
            <a:avLst/>
          </a:prstGeom>
        </p:spPr>
        <p:txBody>
          <a:bodyPr wrap="none">
            <a:spAutoFit/>
          </a:bodyPr>
          <a:lstStyle/>
          <a:p>
            <a:pPr lvl="0"/>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Хиславичи-Монастырщина</a:t>
            </a:r>
            <a:endPar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763" y="3907408"/>
            <a:ext cx="419014" cy="419014"/>
          </a:xfrm>
          <a:prstGeom prst="rect">
            <a:avLst/>
          </a:prstGeom>
        </p:spPr>
      </p:pic>
    </p:spTree>
    <p:extLst>
      <p:ext uri="{BB962C8B-B14F-4D97-AF65-F5344CB8AC3E}">
        <p14:creationId xmlns:p14="http://schemas.microsoft.com/office/powerpoint/2010/main" val="1491602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2363564" y="156242"/>
            <a:ext cx="5196117" cy="768091"/>
          </a:xfrm>
          <a:prstGeom prst="rect">
            <a:avLst/>
          </a:prstGeom>
        </p:spPr>
      </p:pic>
      <p:sp>
        <p:nvSpPr>
          <p:cNvPr id="18" name="TextBox 17"/>
          <p:cNvSpPr txBox="1"/>
          <p:nvPr/>
        </p:nvSpPr>
        <p:spPr>
          <a:xfrm>
            <a:off x="2387732" y="118304"/>
            <a:ext cx="5147779" cy="854080"/>
          </a:xfrm>
          <a:prstGeom prst="rect">
            <a:avLst/>
          </a:prstGeom>
          <a:noFill/>
        </p:spPr>
        <p:txBody>
          <a:bodyPr wrap="square" rtlCol="0">
            <a:spAutoFit/>
          </a:bodyPr>
          <a:lstStyle/>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a:t>
            </a: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Главы муниципального образования «Монастырщинский муниципальный округ» Смоленской </a:t>
            </a: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9" name="TextBox 18"/>
          <p:cNvSpPr txBox="1"/>
          <p:nvPr/>
        </p:nvSpPr>
        <p:spPr>
          <a:xfrm>
            <a:off x="7257989" y="7190343"/>
            <a:ext cx="303288"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2799494" y="1782986"/>
            <a:ext cx="4403212" cy="3046988"/>
          </a:xfrm>
          <a:prstGeom prst="rect">
            <a:avLst/>
          </a:prstGeom>
          <a:noFill/>
        </p:spPr>
        <p:txBody>
          <a:bodyPr wrap="square" rtlCol="0">
            <a:spAutoFit/>
          </a:bodyPr>
          <a:lstStyle/>
          <a:p>
            <a:pPr indent="355600" algn="just"/>
            <a:r>
              <a:rPr lang="ru-RU" sz="1200" dirty="0">
                <a:latin typeface="Open Sans" panose="020B0606030504020204" pitchFamily="34" charset="0"/>
                <a:ea typeface="Open Sans" panose="020B0606030504020204" pitchFamily="34" charset="0"/>
                <a:cs typeface="Open Sans" panose="020B0606030504020204" pitchFamily="34" charset="0"/>
              </a:rPr>
              <a:t>Администрация муниципального образования «Монастырщинский </a:t>
            </a:r>
            <a:r>
              <a:rPr lang="ru-RU" sz="1200" dirty="0" smtClean="0">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 области </a:t>
            </a:r>
            <a:r>
              <a:rPr lang="ru-RU" sz="1200" dirty="0">
                <a:latin typeface="Open Sans" panose="020B0606030504020204" pitchFamily="34" charset="0"/>
                <a:ea typeface="Open Sans" panose="020B0606030504020204" pitchFamily="34" charset="0"/>
                <a:cs typeface="Open Sans" panose="020B0606030504020204" pitchFamily="34" charset="0"/>
              </a:rPr>
              <a:t>всегда открыта для делового сотрудничества. Политика </a:t>
            </a:r>
            <a:r>
              <a:rPr lang="ru-RU" sz="1200" dirty="0" smtClean="0">
                <a:latin typeface="Open Sans" panose="020B0606030504020204" pitchFamily="34" charset="0"/>
                <a:ea typeface="Open Sans" panose="020B0606030504020204" pitchFamily="34" charset="0"/>
                <a:cs typeface="Open Sans" panose="020B0606030504020204" pitchFamily="34" charset="0"/>
              </a:rPr>
              <a:t>муниципальной власти </a:t>
            </a:r>
            <a:r>
              <a:rPr lang="ru-RU" sz="1200" dirty="0">
                <a:latin typeface="Open Sans" panose="020B0606030504020204" pitchFamily="34" charset="0"/>
                <a:ea typeface="Open Sans" panose="020B0606030504020204" pitchFamily="34" charset="0"/>
                <a:cs typeface="Open Sans" panose="020B0606030504020204" pitchFamily="34" charset="0"/>
              </a:rPr>
              <a:t>направлена на всяческую помощь и поддержку всех заинтересованных инвесторов, желающих претворить здесь свои интересные идеи и проекты.</a:t>
            </a:r>
          </a:p>
          <a:p>
            <a:pPr indent="355600" algn="just"/>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a:p>
            <a:pPr indent="355600" algn="just"/>
            <a:r>
              <a:rPr lang="ru-RU" sz="1200" dirty="0">
                <a:latin typeface="Open Sans" panose="020B0606030504020204" pitchFamily="34" charset="0"/>
                <a:ea typeface="Open Sans" panose="020B0606030504020204" pitchFamily="34" charset="0"/>
                <a:cs typeface="Open Sans" panose="020B0606030504020204" pitchFamily="34" charset="0"/>
              </a:rPr>
              <a:t>Основной отраслью экономики является сельское хозяйство. Инвестиционный потенциал </a:t>
            </a:r>
            <a:r>
              <a:rPr lang="ru-RU" sz="1200" dirty="0" smtClean="0">
                <a:latin typeface="Open Sans" panose="020B0606030504020204" pitchFamily="34" charset="0"/>
                <a:ea typeface="Open Sans" panose="020B0606030504020204" pitchFamily="34" charset="0"/>
                <a:cs typeface="Open Sans" panose="020B0606030504020204" pitchFamily="34" charset="0"/>
              </a:rPr>
              <a:t>муниципальный округа </a:t>
            </a:r>
            <a:r>
              <a:rPr lang="ru-RU" sz="1200" dirty="0">
                <a:latin typeface="Open Sans" panose="020B0606030504020204" pitchFamily="34" charset="0"/>
                <a:ea typeface="Open Sans" panose="020B0606030504020204" pitchFamily="34" charset="0"/>
                <a:cs typeface="Open Sans" panose="020B0606030504020204" pitchFamily="34" charset="0"/>
              </a:rPr>
              <a:t>- наличие свободных неиспользуемых земель и объектов недвижимости, пригодных для размещения производств. Мы готовы предоставить инвесторам необходимое количество земли для развития овощеводства, растениеводства, животноводства.</a:t>
            </a:r>
          </a:p>
          <a:p>
            <a:pPr indent="355600"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err="1">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муниципальный округ </a:t>
            </a:r>
            <a:r>
              <a:rPr lang="ru-RU" sz="1200" dirty="0">
                <a:latin typeface="Open Sans" panose="020B0606030504020204" pitchFamily="34" charset="0"/>
                <a:ea typeface="Open Sans" panose="020B0606030504020204" pitchFamily="34" charset="0"/>
                <a:cs typeface="Open Sans" panose="020B0606030504020204" pitchFamily="34" charset="0"/>
              </a:rPr>
              <a:t>– один из живописных и  богатых историей уголков Смоленской области, имеет рекреационные  лесные  и водные ресурсы. </a:t>
            </a:r>
          </a:p>
        </p:txBody>
      </p:sp>
      <p:sp>
        <p:nvSpPr>
          <p:cNvPr id="22" name="TextBox 21"/>
          <p:cNvSpPr txBox="1"/>
          <p:nvPr/>
        </p:nvSpPr>
        <p:spPr>
          <a:xfrm>
            <a:off x="200135" y="3906645"/>
            <a:ext cx="2422465" cy="738664"/>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Титов</a:t>
            </a:r>
          </a:p>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Виктор </a:t>
            </a: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Борисович</a:t>
            </a:r>
          </a:p>
          <a:p>
            <a:pPr algn="ct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976296" y="1285900"/>
            <a:ext cx="2049613"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7" name="TextBox 26"/>
          <p:cNvSpPr txBox="1"/>
          <p:nvPr/>
        </p:nvSpPr>
        <p:spPr>
          <a:xfrm>
            <a:off x="833921" y="154894"/>
            <a:ext cx="1353256"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4" name="TextBox 13"/>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71" y="1464053"/>
            <a:ext cx="2349989" cy="2346666"/>
          </a:xfrm>
          <a:prstGeom prst="rect">
            <a:avLst/>
          </a:prstGeom>
        </p:spPr>
      </p:pic>
      <p:sp>
        <p:nvSpPr>
          <p:cNvPr id="16" name="TextBox 15"/>
          <p:cNvSpPr txBox="1"/>
          <p:nvPr/>
        </p:nvSpPr>
        <p:spPr>
          <a:xfrm>
            <a:off x="288578" y="6156144"/>
            <a:ext cx="6038252"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a:t>
            </a:r>
            <a:r>
              <a:rPr lang="ru-RU" sz="1400" dirty="0" err="1"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Монастырщинский</a:t>
            </a: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муниципальный округ! </a:t>
            </a:r>
          </a:p>
        </p:txBody>
      </p:sp>
      <p:sp>
        <p:nvSpPr>
          <p:cNvPr id="17" name="Прямоугольник 16"/>
          <p:cNvSpPr/>
          <p:nvPr/>
        </p:nvSpPr>
        <p:spPr>
          <a:xfrm>
            <a:off x="236369" y="4661308"/>
            <a:ext cx="6711211" cy="1077218"/>
          </a:xfrm>
          <a:prstGeom prst="rect">
            <a:avLst/>
          </a:prstGeom>
        </p:spPr>
        <p:txBody>
          <a:bodyPr wrap="square">
            <a:spAutoFit/>
          </a:bodyPr>
          <a:lstStyle/>
          <a:p>
            <a:pPr marL="93663" indent="350838" algn="just"/>
            <a:r>
              <a:rPr lang="ru-RU" sz="1200" dirty="0">
                <a:latin typeface="Open Sans" panose="020B0606030504020204" pitchFamily="34" charset="0"/>
                <a:ea typeface="Open Sans" panose="020B0606030504020204" pitchFamily="34" charset="0"/>
                <a:cs typeface="Open Sans" panose="020B0606030504020204" pitchFamily="34" charset="0"/>
              </a:rPr>
              <a:t>Приезжайте к нам, мы будем рады сотрудничеству с Вами! </a:t>
            </a: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a:p>
            <a:pPr indent="355600" algn="just"/>
            <a:r>
              <a:rPr lang="ru-RU" sz="800" dirty="0">
                <a:latin typeface="Open Sans" panose="020B0606030504020204" pitchFamily="34" charset="0"/>
                <a:ea typeface="Open Sans" panose="020B0606030504020204" pitchFamily="34" charset="0"/>
                <a:cs typeface="Open Sans" panose="020B0606030504020204" pitchFamily="34" charset="0"/>
              </a:rPr>
              <a:t> </a:t>
            </a:r>
          </a:p>
          <a:p>
            <a:pPr marL="93663" indent="350838" algn="just"/>
            <a:r>
              <a:rPr lang="ru-RU" sz="1200" dirty="0">
                <a:latin typeface="Open Sans" panose="020B0606030504020204" pitchFamily="34" charset="0"/>
                <a:ea typeface="Open Sans" panose="020B0606030504020204" pitchFamily="34" charset="0"/>
                <a:cs typeface="Open Sans" panose="020B0606030504020204" pitchFamily="34" charset="0"/>
              </a:rPr>
              <a:t>Мы заинтересованы в расширении партнерских связей на территории региона и ближнего зарубежья. </a:t>
            </a: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a:p>
            <a:pPr marL="93663" indent="350838" algn="just"/>
            <a:r>
              <a:rPr lang="ru-RU" sz="800" dirty="0" smtClean="0">
                <a:latin typeface="Open Sans" panose="020B0606030504020204" pitchFamily="34" charset="0"/>
                <a:ea typeface="Open Sans" panose="020B0606030504020204" pitchFamily="34" charset="0"/>
                <a:cs typeface="Open Sans" panose="020B0606030504020204" pitchFamily="34" charset="0"/>
              </a:rPr>
              <a:t> </a:t>
            </a:r>
            <a:endParaRPr lang="ru-RU" sz="800" dirty="0">
              <a:latin typeface="Open Sans" panose="020B0606030504020204" pitchFamily="34" charset="0"/>
              <a:ea typeface="Open Sans" panose="020B0606030504020204" pitchFamily="34" charset="0"/>
              <a:cs typeface="Open Sans" panose="020B0606030504020204" pitchFamily="34" charset="0"/>
            </a:endParaRPr>
          </a:p>
          <a:p>
            <a:pPr marL="93663" indent="350838" algn="just"/>
            <a:r>
              <a:rPr lang="ru-RU" sz="1200" dirty="0">
                <a:latin typeface="Open Sans" panose="020B0606030504020204" pitchFamily="34" charset="0"/>
                <a:ea typeface="Open Sans" panose="020B0606030504020204" pitchFamily="34" charset="0"/>
                <a:cs typeface="Open Sans" panose="020B0606030504020204" pitchFamily="34" charset="0"/>
              </a:rPr>
              <a:t>Надеюсь, что ваш искренний интерес к нашему </a:t>
            </a:r>
            <a:r>
              <a:rPr lang="ru-RU" sz="1200" dirty="0" smtClean="0">
                <a:latin typeface="Open Sans" panose="020B0606030504020204" pitchFamily="34" charset="0"/>
                <a:ea typeface="Open Sans" panose="020B0606030504020204" pitchFamily="34" charset="0"/>
                <a:cs typeface="Open Sans" panose="020B0606030504020204" pitchFamily="34" charset="0"/>
              </a:rPr>
              <a:t>муниципальному округу </a:t>
            </a:r>
            <a:r>
              <a:rPr lang="ru-RU" sz="1200" dirty="0">
                <a:latin typeface="Open Sans" panose="020B0606030504020204" pitchFamily="34" charset="0"/>
                <a:ea typeface="Open Sans" panose="020B0606030504020204" pitchFamily="34" charset="0"/>
                <a:cs typeface="Open Sans" panose="020B0606030504020204" pitchFamily="34" charset="0"/>
              </a:rPr>
              <a:t>положит начало плодотворному и взаимовыгодному </a:t>
            </a:r>
            <a:r>
              <a:rPr lang="ru-RU" sz="1200" dirty="0" smtClean="0">
                <a:latin typeface="Open Sans" panose="020B0606030504020204" pitchFamily="34" charset="0"/>
                <a:ea typeface="Open Sans" panose="020B0606030504020204" pitchFamily="34" charset="0"/>
                <a:cs typeface="Open Sans" panose="020B0606030504020204" pitchFamily="34" charset="0"/>
              </a:rPr>
              <a:t>сотрудничеству.</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69790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389167" y="156242"/>
            <a:ext cx="5170513" cy="768091"/>
          </a:xfrm>
          <a:prstGeom prst="rect">
            <a:avLst/>
          </a:prstGeom>
        </p:spPr>
      </p:pic>
      <p:sp>
        <p:nvSpPr>
          <p:cNvPr id="3" name="TextBox 2"/>
          <p:cNvSpPr txBox="1"/>
          <p:nvPr/>
        </p:nvSpPr>
        <p:spPr>
          <a:xfrm>
            <a:off x="2101991" y="320072"/>
            <a:ext cx="5416722"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16269"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 name="TextBox 10"/>
          <p:cNvSpPr txBox="1"/>
          <p:nvPr/>
        </p:nvSpPr>
        <p:spPr>
          <a:xfrm>
            <a:off x="1190814" y="1501803"/>
            <a:ext cx="1917622"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организация, оказывающая услуги связи</a:t>
            </a:r>
          </a:p>
        </p:txBody>
      </p:sp>
      <p:sp>
        <p:nvSpPr>
          <p:cNvPr id="12" name="TextBox 11"/>
          <p:cNvSpPr txBox="1"/>
          <p:nvPr/>
        </p:nvSpPr>
        <p:spPr>
          <a:xfrm>
            <a:off x="1899970" y="993898"/>
            <a:ext cx="394660" cy="584775"/>
          </a:xfrm>
          <a:prstGeom prst="rect">
            <a:avLst/>
          </a:prstGeom>
          <a:noFill/>
        </p:spPr>
        <p:txBody>
          <a:bodyPr wrap="none" rtlCol="0">
            <a:spAutoFit/>
          </a:bodyPr>
          <a:lstStyle/>
          <a:p>
            <a:r>
              <a:rPr lang="ru-RU" sz="3200" b="1" dirty="0" smtClean="0">
                <a:solidFill>
                  <a:srgbClr val="497CBE"/>
                </a:solidFill>
                <a:latin typeface="Open Sans" panose="020B0606030504020204" pitchFamily="34" charset="0"/>
                <a:ea typeface="Open Sans" panose="020B0606030504020204" pitchFamily="34" charset="0"/>
                <a:cs typeface="Open Sans" panose="020B0606030504020204" pitchFamily="34" charset="0"/>
              </a:rPr>
              <a:t>1</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p:cNvSpPr txBox="1"/>
          <p:nvPr/>
        </p:nvSpPr>
        <p:spPr>
          <a:xfrm flipH="1">
            <a:off x="6456563" y="2964137"/>
            <a:ext cx="806564" cy="584775"/>
          </a:xfrm>
          <a:prstGeom prst="rect">
            <a:avLst/>
          </a:prstGeom>
          <a:noFill/>
        </p:spPr>
        <p:txBody>
          <a:bodyPr wrap="square" rtlCol="0">
            <a:spAutoFit/>
          </a:bodyPr>
          <a:lstStyle/>
          <a:p>
            <a:r>
              <a:rPr lang="ru-RU" sz="3200" b="1" dirty="0" smtClean="0">
                <a:solidFill>
                  <a:srgbClr val="497CBE"/>
                </a:solidFill>
                <a:latin typeface="Open Sans" panose="020B0606030504020204" pitchFamily="34" charset="0"/>
                <a:ea typeface="Open Sans" panose="020B0606030504020204" pitchFamily="34" charset="0"/>
                <a:cs typeface="Open Sans" panose="020B0606030504020204" pitchFamily="34" charset="0"/>
              </a:rPr>
              <a:t>16</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6078903" y="3424737"/>
            <a:ext cx="1398850"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flipH="1">
            <a:off x="727538" y="3123920"/>
            <a:ext cx="495617" cy="584775"/>
          </a:xfrm>
          <a:prstGeom prst="rect">
            <a:avLst/>
          </a:prstGeom>
          <a:noFill/>
        </p:spPr>
        <p:txBody>
          <a:bodyPr wrap="square" rtlCol="0">
            <a:spAutoFit/>
          </a:bodyPr>
          <a:lstStyle/>
          <a:p>
            <a:r>
              <a:rPr lang="ru-RU" sz="3200" b="1" dirty="0" smtClean="0">
                <a:solidFill>
                  <a:srgbClr val="497CBE"/>
                </a:solidFill>
                <a:latin typeface="Open Sans" panose="020B0606030504020204" pitchFamily="34" charset="0"/>
                <a:ea typeface="Open Sans" panose="020B0606030504020204" pitchFamily="34" charset="0"/>
                <a:cs typeface="Open Sans" panose="020B0606030504020204" pitchFamily="34" charset="0"/>
              </a:rPr>
              <a:t>4</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p:cNvSpPr txBox="1"/>
          <p:nvPr/>
        </p:nvSpPr>
        <p:spPr>
          <a:xfrm>
            <a:off x="171745" y="3498047"/>
            <a:ext cx="1529785" cy="584775"/>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сотовой связи</a:t>
            </a:r>
          </a:p>
        </p:txBody>
      </p:sp>
      <p:sp>
        <p:nvSpPr>
          <p:cNvPr id="20" name="TextBox 19"/>
          <p:cNvSpPr txBox="1"/>
          <p:nvPr/>
        </p:nvSpPr>
        <p:spPr>
          <a:xfrm>
            <a:off x="4458730" y="5158830"/>
            <a:ext cx="2197206" cy="954107"/>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спутниковое и </a:t>
            </a: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цифровое </a:t>
            </a: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телерадиовещание</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560" y="1452364"/>
            <a:ext cx="959403" cy="95940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343" y="5181523"/>
            <a:ext cx="1251611" cy="1251611"/>
          </a:xfrm>
          <a:prstGeom prst="rect">
            <a:avLst/>
          </a:prstGeom>
        </p:spPr>
      </p:pic>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530" y="3141648"/>
            <a:ext cx="1186215" cy="1186215"/>
          </a:xfrm>
          <a:prstGeom prst="rect">
            <a:avLst/>
          </a:prstGeom>
        </p:spPr>
      </p:pic>
      <p:pic>
        <p:nvPicPr>
          <p:cNvPr id="28" name="Рисунок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92" y="3105133"/>
            <a:ext cx="1223035" cy="1223035"/>
          </a:xfrm>
          <a:prstGeom prst="rect">
            <a:avLst/>
          </a:prstGeom>
        </p:spPr>
      </p:pic>
      <p:pic>
        <p:nvPicPr>
          <p:cNvPr id="29" name="Рисунок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7416" y="3105127"/>
            <a:ext cx="1237827" cy="1237827"/>
          </a:xfrm>
          <a:prstGeom prst="rect">
            <a:avLst/>
          </a:prstGeom>
        </p:spPr>
      </p:pic>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17" y="3105127"/>
            <a:ext cx="1237827" cy="1237827"/>
          </a:xfrm>
          <a:prstGeom prst="rect">
            <a:avLst/>
          </a:prstGeom>
        </p:spPr>
      </p:pic>
      <p:pic>
        <p:nvPicPr>
          <p:cNvPr id="31" name="Рисунок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219" y="5191831"/>
            <a:ext cx="1237827" cy="1237827"/>
          </a:xfrm>
          <a:prstGeom prst="rect">
            <a:avLst/>
          </a:prstGeom>
        </p:spPr>
      </p:pic>
      <p:sp>
        <p:nvSpPr>
          <p:cNvPr id="32" name="TextBox 31"/>
          <p:cNvSpPr txBox="1"/>
          <p:nvPr/>
        </p:nvSpPr>
        <p:spPr>
          <a:xfrm>
            <a:off x="4609521" y="1426701"/>
            <a:ext cx="2886824" cy="646331"/>
          </a:xfrm>
          <a:prstGeom prst="rect">
            <a:avLst/>
          </a:prstGeom>
          <a:noFill/>
        </p:spPr>
        <p:txBody>
          <a:bodyPr wrap="square" rtlCol="0">
            <a:spAutoFit/>
          </a:bodyPr>
          <a:lstStyle/>
          <a:p>
            <a:pPr>
              <a:tabLst>
                <a:tab pos="176213" algn="l"/>
              </a:tabLst>
            </a:pPr>
            <a:r>
              <a:rPr lang="ru-RU" sz="1200" dirty="0" smtClean="0">
                <a:latin typeface="Open Sans" panose="020B0606030504020204" pitchFamily="34" charset="0"/>
                <a:ea typeface="Open Sans" panose="020B0606030504020204" pitchFamily="34" charset="0"/>
                <a:cs typeface="Open Sans" panose="020B0606030504020204" pitchFamily="34" charset="0"/>
              </a:rPr>
              <a:t>Смоленский филиал ПАО «Ростелеком» сервисный центр          г. Починок </a:t>
            </a:r>
            <a:br>
              <a:rPr lang="ru-RU" sz="1200" dirty="0" smtClean="0">
                <a:latin typeface="Open Sans" panose="020B0606030504020204" pitchFamily="34" charset="0"/>
                <a:ea typeface="Open Sans" panose="020B0606030504020204" pitchFamily="34" charset="0"/>
                <a:cs typeface="Open Sans" panose="020B0606030504020204" pitchFamily="34" charset="0"/>
              </a:rPr>
            </a:b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780658" y="4398331"/>
            <a:ext cx="1841732" cy="1815882"/>
          </a:xfrm>
          <a:prstGeom prst="rect">
            <a:avLst/>
          </a:prstGeom>
          <a:noFill/>
        </p:spPr>
        <p:txBody>
          <a:bodyPr wrap="square" rtlCol="0">
            <a:spAutoFit/>
          </a:bodyPr>
          <a:lstStyle/>
          <a:p>
            <a:r>
              <a:rPr lang="ru-RU" sz="1400" dirty="0" smtClean="0">
                <a:latin typeface="Open Sans" panose="020B0606030504020204" pitchFamily="34" charset="0"/>
                <a:ea typeface="Open Sans" panose="020B0606030504020204" pitchFamily="34" charset="0"/>
                <a:cs typeface="Open Sans" panose="020B0606030504020204" pitchFamily="34" charset="0"/>
              </a:rPr>
              <a:t>«МТС» </a:t>
            </a: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«Билайн»</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«Теле 2»</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«Мегафон»</a:t>
            </a:r>
          </a:p>
          <a:p>
            <a:pPr marL="285750" indent="-285750" algn="ctr">
              <a:buFontTx/>
              <a:buChar char="-"/>
            </a:pP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1249" y="3642040"/>
            <a:ext cx="1720322" cy="124032"/>
          </a:xfrm>
          <a:prstGeom prst="rect">
            <a:avLst/>
          </a:prstGeom>
        </p:spPr>
      </p:pic>
      <p:pic>
        <p:nvPicPr>
          <p:cNvPr id="36" name="Рисунок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075319">
            <a:off x="2539557" y="4741210"/>
            <a:ext cx="969093" cy="124033"/>
          </a:xfrm>
          <a:prstGeom prst="rect">
            <a:avLst/>
          </a:prstGeom>
        </p:spPr>
      </p:pic>
      <p:pic>
        <p:nvPicPr>
          <p:cNvPr id="37" name="Рисунок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075319">
            <a:off x="4325805" y="2716103"/>
            <a:ext cx="969093" cy="124033"/>
          </a:xfrm>
          <a:prstGeom prst="rect">
            <a:avLst/>
          </a:prstGeom>
        </p:spPr>
      </p:pic>
      <p:sp>
        <p:nvSpPr>
          <p:cNvPr id="34" name="TextBox 3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8" name="Рисунок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39" name="Рисунок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3018" y="4371500"/>
            <a:ext cx="307640" cy="316868"/>
          </a:xfrm>
          <a:prstGeom prst="rect">
            <a:avLst/>
          </a:prstGeom>
        </p:spPr>
      </p:pic>
      <p:pic>
        <p:nvPicPr>
          <p:cNvPr id="40" name="Рисунок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516" y="4777285"/>
            <a:ext cx="342943" cy="342224"/>
          </a:xfrm>
          <a:prstGeom prst="rect">
            <a:avLst/>
          </a:prstGeom>
        </p:spPr>
      </p:pic>
      <p:pic>
        <p:nvPicPr>
          <p:cNvPr id="41" name="Рисунок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3279" y="5254394"/>
            <a:ext cx="387122" cy="283373"/>
          </a:xfrm>
          <a:prstGeom prst="rect">
            <a:avLst/>
          </a:prstGeom>
        </p:spPr>
      </p:pic>
      <p:pic>
        <p:nvPicPr>
          <p:cNvPr id="42" name="Рисунок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3163" y="5622328"/>
            <a:ext cx="352294" cy="353239"/>
          </a:xfrm>
          <a:prstGeom prst="rect">
            <a:avLst/>
          </a:prstGeom>
        </p:spPr>
      </p:pic>
    </p:spTree>
    <p:extLst>
      <p:ext uri="{BB962C8B-B14F-4D97-AF65-F5344CB8AC3E}">
        <p14:creationId xmlns:p14="http://schemas.microsoft.com/office/powerpoint/2010/main" val="2039597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353883" y="156242"/>
            <a:ext cx="5205792" cy="768091"/>
          </a:xfrm>
          <a:prstGeom prst="rect">
            <a:avLst/>
          </a:prstGeom>
        </p:spPr>
      </p:pic>
      <p:sp>
        <p:nvSpPr>
          <p:cNvPr id="3" name="TextBox 2"/>
          <p:cNvSpPr txBox="1"/>
          <p:nvPr/>
        </p:nvSpPr>
        <p:spPr>
          <a:xfrm>
            <a:off x="2049665" y="31330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21735" y="7190343"/>
            <a:ext cx="41402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26798"/>
            <a:ext cx="2795137" cy="936966"/>
          </a:xfrm>
          <a:prstGeom prst="rect">
            <a:avLst/>
          </a:prstGeom>
        </p:spPr>
      </p:pic>
      <p:pic>
        <p:nvPicPr>
          <p:cNvPr id="25" name="Рисунок 24"/>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5" y="3212256"/>
            <a:ext cx="2795137" cy="936966"/>
          </a:xfrm>
          <a:prstGeom prst="rect">
            <a:avLst/>
          </a:prstGeom>
        </p:spPr>
      </p:pic>
      <p:sp>
        <p:nvSpPr>
          <p:cNvPr id="28" name="TextBox 27"/>
          <p:cNvSpPr txBox="1"/>
          <p:nvPr/>
        </p:nvSpPr>
        <p:spPr>
          <a:xfrm>
            <a:off x="1008280" y="4198282"/>
            <a:ext cx="1148071" cy="800219"/>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0,455</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r>
              <a:rPr lang="ru-RU" sz="16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894035" y="2131562"/>
            <a:ext cx="1399742" cy="923330"/>
          </a:xfrm>
          <a:prstGeom prst="rect">
            <a:avLst/>
          </a:prstGeom>
          <a:noFill/>
        </p:spPr>
        <p:txBody>
          <a:bodyPr wrap="none" rtlCol="0">
            <a:spAutoFit/>
          </a:bodyPr>
          <a:lstStyle/>
          <a:p>
            <a:pPr algn="ctr"/>
            <a:r>
              <a:rPr lang="ru-RU" sz="36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323,7</a:t>
            </a: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ыс. кв. м</a:t>
            </a:r>
            <a:r>
              <a:rPr lang="ru-RU" sz="16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662638" y="1272116"/>
            <a:ext cx="1806457" cy="646331"/>
          </a:xfrm>
          <a:prstGeom prst="rect">
            <a:avLst/>
          </a:prstGeom>
          <a:noFill/>
        </p:spPr>
        <p:txBody>
          <a:bodyPr wrap="non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485868" y="3396547"/>
            <a:ext cx="2093265" cy="584775"/>
          </a:xfrm>
          <a:prstGeom prst="rect">
            <a:avLst/>
          </a:prstGeom>
          <a:noFill/>
        </p:spPr>
        <p:txBody>
          <a:bodyPr wrap="non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эксплуатацию жилья</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201" y="5326916"/>
            <a:ext cx="2308594" cy="1388633"/>
          </a:xfrm>
          <a:prstGeom prst="rect">
            <a:avLst/>
          </a:prstGeom>
          <a:effectLst>
            <a:softEdge rad="63500"/>
          </a:effectLst>
        </p:spPr>
      </p:pic>
      <p:sp>
        <p:nvSpPr>
          <p:cNvPr id="35" name="TextBox 34"/>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1" name="TextBox 40"/>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3" name="Рисунок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
        <p:nvSpPr>
          <p:cNvPr id="50" name="TextBox 49"/>
          <p:cNvSpPr txBox="1"/>
          <p:nvPr/>
        </p:nvSpPr>
        <p:spPr>
          <a:xfrm>
            <a:off x="3222605" y="1137113"/>
            <a:ext cx="1933803" cy="369332"/>
          </a:xfrm>
          <a:prstGeom prst="rect">
            <a:avLst/>
          </a:prstGeom>
          <a:noFill/>
        </p:spPr>
        <p:txBody>
          <a:bodyPr wrap="square" rtlCol="0">
            <a:spAutoFit/>
          </a:bodyPr>
          <a:lstStyle/>
          <a:p>
            <a:r>
              <a:rPr lang="ru-RU"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Социальная сфера</a:t>
            </a:r>
            <a:endParaRPr lang="ru-RU"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0"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048511" y="5003922"/>
            <a:ext cx="2215788" cy="2384704"/>
          </a:xfrm>
          <a:prstGeom prst="rect">
            <a:avLst/>
          </a:prstGeom>
          <a:noFill/>
          <a:ln w="9525">
            <a:noFill/>
            <a:miter lim="800000"/>
            <a:headEnd/>
            <a:tailEnd/>
          </a:ln>
        </p:spPr>
      </p:pic>
      <p:pic>
        <p:nvPicPr>
          <p:cNvPr id="38" name="Рисунок 37"/>
          <p:cNvPicPr>
            <a:picLocks noChangeAspect="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947904" y="4998498"/>
            <a:ext cx="2592288" cy="2405183"/>
          </a:xfrm>
          <a:prstGeom prst="rect">
            <a:avLst/>
          </a:prstGeom>
        </p:spPr>
      </p:pic>
      <p:sp>
        <p:nvSpPr>
          <p:cNvPr id="40" name="TextBox 39"/>
          <p:cNvSpPr txBox="1"/>
          <p:nvPr/>
        </p:nvSpPr>
        <p:spPr>
          <a:xfrm>
            <a:off x="3131768" y="1595278"/>
            <a:ext cx="4240585" cy="338554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171450" indent="-171450" algn="just">
              <a:buFont typeface="Arial" panose="020B0604020202020204" pitchFamily="34" charset="0"/>
              <a:buChar char="•"/>
            </a:pPr>
            <a:r>
              <a:rPr lang="ru-RU" sz="1000" dirty="0" smtClean="0">
                <a:latin typeface="Open Sans" panose="020B0606030504020204" pitchFamily="34" charset="0"/>
                <a:ea typeface="Open Sans" panose="020B0606030504020204" pitchFamily="34" charset="0"/>
                <a:cs typeface="Open Sans" panose="020B0606030504020204" pitchFamily="34" charset="0"/>
              </a:rPr>
              <a:t>В рамках национального проекта «Жилье и городская среда» Федерального проекта «Формирование комфортной городской среды», проведены работы по благоустройству дворовой территории  в п. Монастырщина  по пер. Молодежный.</a:t>
            </a:r>
          </a:p>
          <a:p>
            <a:pPr marL="171450" indent="-171450" algn="just">
              <a:buFont typeface="Arial" panose="020B0604020202020204" pitchFamily="34" charset="0"/>
              <a:buChar char="•"/>
            </a:pPr>
            <a:r>
              <a:rPr lang="ru-RU" sz="1000" dirty="0" smtClean="0">
                <a:latin typeface="Open Sans" panose="020B0606030504020204" pitchFamily="34" charset="0"/>
                <a:ea typeface="Open Sans" panose="020B0606030504020204" pitchFamily="34" charset="0"/>
                <a:cs typeface="Open Sans" panose="020B0606030504020204" pitchFamily="34" charset="0"/>
              </a:rPr>
              <a:t>Выполнены работы по объекту «Капитальный ремонт моста через реку Железняк по ул. Октябрьская в п. Монастырщина.</a:t>
            </a:r>
          </a:p>
          <a:p>
            <a:pPr marL="171450" indent="-171450" algn="just">
              <a:buFont typeface="Arial" panose="020B0604020202020204" pitchFamily="34" charset="0"/>
              <a:buChar char="•"/>
            </a:pPr>
            <a:r>
              <a:rPr lang="ru-RU" sz="1000" dirty="0" smtClean="0">
                <a:latin typeface="Open Sans" panose="020B0606030504020204" pitchFamily="34" charset="0"/>
                <a:ea typeface="Open Sans" panose="020B0606030504020204" pitchFamily="34" charset="0"/>
                <a:cs typeface="Open Sans" panose="020B0606030504020204" pitchFamily="34" charset="0"/>
              </a:rPr>
              <a:t>В рамках областной государственной программы «Создание условий для обеспечения качественными услугами ЖКХ населения Смоленской области» проведен капитальный ремонт водопроводных сетей в д. Барсуки, д.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Дудино</a:t>
            </a:r>
            <a:r>
              <a:rPr lang="ru-RU" sz="1000" dirty="0" smtClean="0">
                <a:latin typeface="Open Sans" panose="020B0606030504020204" pitchFamily="34" charset="0"/>
                <a:ea typeface="Open Sans" panose="020B0606030504020204" pitchFamily="34" charset="0"/>
                <a:cs typeface="Open Sans" panose="020B0606030504020204" pitchFamily="34" charset="0"/>
              </a:rPr>
              <a:t>, д. Носково-2, д. Соболево; разработана ПСД по объектам «Капитальный ремонт водопроводных сетей  по д. Сычевка», «Капитальный ремонт водопроводных сетей по д. Слобода. В рамках реализации региональной программы капитального ремонта проведен ремонт домов по ул. Ленинская д.17 и тер. Сельхозтехника д. 10.</a:t>
            </a:r>
          </a:p>
          <a:p>
            <a:pPr marL="171450" indent="-171450" algn="just">
              <a:buFont typeface="Arial" panose="020B0604020202020204" pitchFamily="34" charset="0"/>
              <a:buChar char="•"/>
            </a:pPr>
            <a:r>
              <a:rPr lang="ru-RU" sz="1000" dirty="0" smtClean="0">
                <a:latin typeface="Open Sans" panose="020B0606030504020204" pitchFamily="34" charset="0"/>
                <a:ea typeface="Open Sans" panose="020B0606030504020204" pitchFamily="34" charset="0"/>
                <a:cs typeface="Open Sans" panose="020B0606030504020204" pitchFamily="34" charset="0"/>
              </a:rPr>
              <a:t>В рамках национального проекта по модернизации школьных систем  образования проведен капремонт МБОУ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Монастырщинская</a:t>
            </a:r>
            <a:r>
              <a:rPr lang="ru-RU" sz="1000" dirty="0" smtClean="0">
                <a:latin typeface="Open Sans" panose="020B0606030504020204" pitchFamily="34" charset="0"/>
                <a:ea typeface="Open Sans" panose="020B0606030504020204" pitchFamily="34" charset="0"/>
                <a:cs typeface="Open Sans" panose="020B0606030504020204" pitchFamily="34" charset="0"/>
              </a:rPr>
              <a:t> средняя школа им. А.И.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Колдунова</a:t>
            </a:r>
            <a:r>
              <a:rPr lang="ru-RU" sz="1000" dirty="0" smtClean="0">
                <a:latin typeface="Open Sans" panose="020B0606030504020204" pitchFamily="34" charset="0"/>
                <a:ea typeface="Open Sans" panose="020B0606030504020204" pitchFamily="34" charset="0"/>
                <a:cs typeface="Open Sans" panose="020B0606030504020204" pitchFamily="34" charset="0"/>
              </a:rPr>
              <a:t>.</a:t>
            </a:r>
          </a:p>
          <a:p>
            <a:pPr marL="171450" indent="-171450" algn="just">
              <a:buFont typeface="Arial" panose="020B0604020202020204" pitchFamily="34" charset="0"/>
              <a:buChar char="•"/>
            </a:pPr>
            <a:r>
              <a:rPr lang="ru-RU" sz="1000" dirty="0" smtClean="0">
                <a:latin typeface="Open Sans" panose="020B0606030504020204" pitchFamily="34" charset="0"/>
                <a:ea typeface="Open Sans" panose="020B0606030504020204" pitchFamily="34" charset="0"/>
                <a:cs typeface="Open Sans" panose="020B0606030504020204" pitchFamily="34" charset="0"/>
              </a:rPr>
              <a:t>В рамках реализации национального проекта «Культура» выполнен капремонт здания Татарского сельского Дома культуры.</a:t>
            </a:r>
          </a:p>
          <a:p>
            <a:pPr marL="171450" indent="-171450" algn="just">
              <a:buFont typeface="Arial" panose="020B0604020202020204" pitchFamily="34" charset="0"/>
              <a:buChar char="•"/>
            </a:pP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Arial" panose="020B0604020202020204" pitchFamily="34" charset="0"/>
              <a:buChar char="•"/>
            </a:pP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a:off x="5075323" y="1506448"/>
            <a:ext cx="45719" cy="88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32468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353883" y="156242"/>
            <a:ext cx="5205792" cy="768091"/>
          </a:xfrm>
          <a:prstGeom prst="rect">
            <a:avLst/>
          </a:prstGeom>
        </p:spPr>
      </p:pic>
      <p:sp>
        <p:nvSpPr>
          <p:cNvPr id="3" name="TextBox 2"/>
          <p:cNvSpPr txBox="1"/>
          <p:nvPr/>
        </p:nvSpPr>
        <p:spPr>
          <a:xfrm>
            <a:off x="2207457" y="342324"/>
            <a:ext cx="5498644" cy="369332"/>
          </a:xfrm>
          <a:prstGeom prst="rect">
            <a:avLst/>
          </a:prstGeom>
          <a:noFill/>
        </p:spPr>
        <p:txBody>
          <a:bodyPr wrap="square" rtlCol="0">
            <a:spAutoFit/>
          </a:bodyPr>
          <a:lstStyle/>
          <a:p>
            <a:pPr algn="ctr"/>
            <a:r>
              <a:rPr lang="ru-RU"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sp>
        <p:nvSpPr>
          <p:cNvPr id="4" name="TextBox 3"/>
          <p:cNvSpPr txBox="1"/>
          <p:nvPr/>
        </p:nvSpPr>
        <p:spPr>
          <a:xfrm>
            <a:off x="7121734"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3" name="TextBox 42"/>
          <p:cNvSpPr txBox="1"/>
          <p:nvPr/>
        </p:nvSpPr>
        <p:spPr>
          <a:xfrm>
            <a:off x="1491272" y="2094937"/>
            <a:ext cx="710452" cy="707886"/>
          </a:xfrm>
          <a:prstGeom prst="rect">
            <a:avLst/>
          </a:prstGeom>
          <a:noFill/>
        </p:spPr>
        <p:txBody>
          <a:bodyPr wrap="none" rtlCol="0">
            <a:spAutoFit/>
          </a:bodyPr>
          <a:lstStyle/>
          <a:p>
            <a:pPr algn="ctr"/>
            <a:r>
              <a:rPr lang="ru-RU" sz="4000" b="1"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70</a:t>
            </a:r>
          </a:p>
        </p:txBody>
      </p:sp>
      <p:sp>
        <p:nvSpPr>
          <p:cNvPr id="44" name="TextBox 43"/>
          <p:cNvSpPr txBox="1"/>
          <p:nvPr/>
        </p:nvSpPr>
        <p:spPr>
          <a:xfrm>
            <a:off x="821510" y="3577550"/>
            <a:ext cx="2364003" cy="892552"/>
          </a:xfrm>
          <a:prstGeom prst="rect">
            <a:avLst/>
          </a:prstGeom>
          <a:noFill/>
        </p:spPr>
        <p:txBody>
          <a:bodyPr wrap="square" rtlCol="0">
            <a:spAutoFit/>
          </a:bodyPr>
          <a:lstStyle/>
          <a:p>
            <a:pPr algn="ctr"/>
            <a:r>
              <a:rPr lang="ru-RU" sz="36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1317,4</a:t>
            </a:r>
          </a:p>
          <a:p>
            <a:pPr algn="ctr"/>
            <a:r>
              <a:rPr lang="ru-RU" sz="16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1" name="Рисунок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26" name="Рисунок 25"/>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9487" y="1177153"/>
            <a:ext cx="2422382" cy="848350"/>
          </a:xfrm>
          <a:prstGeom prst="rect">
            <a:avLst/>
          </a:prstGeom>
        </p:spPr>
      </p:pic>
      <p:sp>
        <p:nvSpPr>
          <p:cNvPr id="27" name="TextBox 26"/>
          <p:cNvSpPr txBox="1"/>
          <p:nvPr/>
        </p:nvSpPr>
        <p:spPr>
          <a:xfrm>
            <a:off x="442760" y="1177459"/>
            <a:ext cx="2452542"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2" name="TextBox 31"/>
          <p:cNvSpPr txBox="1"/>
          <p:nvPr/>
        </p:nvSpPr>
        <p:spPr>
          <a:xfrm>
            <a:off x="3489133" y="1534563"/>
            <a:ext cx="2130616" cy="646331"/>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3" name="TextBox 32"/>
          <p:cNvSpPr txBox="1"/>
          <p:nvPr/>
        </p:nvSpPr>
        <p:spPr>
          <a:xfrm>
            <a:off x="3251454" y="4797494"/>
            <a:ext cx="2177310" cy="1446550"/>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p>
          <a:p>
            <a:pPr algn="ct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на 1 тыс. чел.</a:t>
            </a:r>
            <a:endParaRPr lang="ru-RU" sz="16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4" name="Рисунок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228" y="4307332"/>
            <a:ext cx="1452636" cy="1452636"/>
          </a:xfrm>
          <a:prstGeom prst="rect">
            <a:avLst/>
          </a:prstGeom>
        </p:spPr>
      </p:pic>
      <p:sp>
        <p:nvSpPr>
          <p:cNvPr id="35" name="TextBox 34"/>
          <p:cNvSpPr txBox="1"/>
          <p:nvPr/>
        </p:nvSpPr>
        <p:spPr>
          <a:xfrm>
            <a:off x="5605510" y="4514371"/>
            <a:ext cx="1473480" cy="1077218"/>
          </a:xfrm>
          <a:prstGeom prst="rect">
            <a:avLst/>
          </a:prstGeom>
          <a:noFill/>
        </p:spPr>
        <p:txBody>
          <a:bodyPr wrap="none" rtlCol="0">
            <a:spAutoFit/>
          </a:bodyPr>
          <a:lstStyle/>
          <a:p>
            <a:pPr algn="ctr"/>
            <a:r>
              <a:rPr lang="ru-RU" sz="36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490,53</a:t>
            </a:r>
          </a:p>
          <a:p>
            <a:r>
              <a:rPr lang="ru-RU" sz="28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кв.м.</a:t>
            </a:r>
            <a:endPar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8" name="Рисунок 37"/>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7179" y="2765472"/>
            <a:ext cx="2422382" cy="689006"/>
          </a:xfrm>
          <a:prstGeom prst="rect">
            <a:avLst/>
          </a:prstGeom>
        </p:spPr>
      </p:pic>
      <p:sp>
        <p:nvSpPr>
          <p:cNvPr id="46" name="TextBox 45"/>
          <p:cNvSpPr txBox="1"/>
          <p:nvPr/>
        </p:nvSpPr>
        <p:spPr>
          <a:xfrm>
            <a:off x="417179" y="2810017"/>
            <a:ext cx="2422382"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7" name="Picture 2" descr="http://www.dekor3d.ru/upload/iblock/378/378124e25a3161f32210a5ae5fe9182d.jpg"/>
          <p:cNvPicPr>
            <a:picLocks noChangeAspect="1" noChangeArrowheads="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34333" y="3672114"/>
            <a:ext cx="612512" cy="615737"/>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964734" y="3162500"/>
            <a:ext cx="2130616" cy="646331"/>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9" name="Picture 2" descr="http://fbm.ru/wp-content/uploads/2015/10/52321671830b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9750" r="5916"/>
          <a:stretch/>
        </p:blipFill>
        <p:spPr bwMode="auto">
          <a:xfrm>
            <a:off x="3515479" y="2737951"/>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50" name="Рисунок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9734" y="2718706"/>
            <a:ext cx="1470345" cy="1470345"/>
          </a:xfrm>
          <a:prstGeom prst="rect">
            <a:avLst/>
          </a:prstGeom>
        </p:spPr>
      </p:pic>
      <p:pic>
        <p:nvPicPr>
          <p:cNvPr id="51" name="Picture 4" descr="http://images.aif.ru/008/168/416a502890c5bbef90211e8644c3977d.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010" t="288" r="18606" b="-288"/>
          <a:stretch/>
        </p:blipFill>
        <p:spPr bwMode="auto">
          <a:xfrm>
            <a:off x="5703078" y="1160975"/>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52" name="Рисунок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63181" y="1122555"/>
            <a:ext cx="1470345" cy="1470345"/>
          </a:xfrm>
          <a:prstGeom prst="rect">
            <a:avLst/>
          </a:prstGeom>
        </p:spPr>
      </p:pic>
      <p:sp>
        <p:nvSpPr>
          <p:cNvPr id="53" name="TextBox 52"/>
          <p:cNvSpPr txBox="1"/>
          <p:nvPr/>
        </p:nvSpPr>
        <p:spPr>
          <a:xfrm>
            <a:off x="5988587" y="1433224"/>
            <a:ext cx="753732" cy="1323439"/>
          </a:xfrm>
          <a:prstGeom prst="rect">
            <a:avLst/>
          </a:prstGeom>
          <a:noFill/>
        </p:spPr>
        <p:txBody>
          <a:bodyPr wrap="none" rtlCol="0">
            <a:spAutoFit/>
          </a:bodyPr>
          <a:lstStyle/>
          <a:p>
            <a:pPr lvl="0"/>
            <a:r>
              <a:rPr lang="ru-RU" sz="4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13</a:t>
            </a:r>
            <a:endParaRPr lang="ru-RU" sz="4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endParaRPr lang="ru-RU" sz="3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3776922" y="3049991"/>
            <a:ext cx="752129" cy="769441"/>
          </a:xfrm>
          <a:prstGeom prst="rect">
            <a:avLst/>
          </a:prstGeom>
          <a:noFill/>
        </p:spPr>
        <p:txBody>
          <a:bodyPr wrap="none" rtlCol="0">
            <a:spAutoFit/>
          </a:bodyPr>
          <a:lstStyle/>
          <a:p>
            <a:r>
              <a:rPr lang="ru-RU" sz="44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18</a:t>
            </a:r>
            <a:endParaRPr lang="ru-RU" sz="4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5" name="Picture 8" descr="http://www.infovoronezh.ru/images/News/604755735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8598" y="4778072"/>
            <a:ext cx="2524159" cy="1655480"/>
          </a:xfrm>
          <a:prstGeom prst="rect">
            <a:avLst/>
          </a:prstGeom>
          <a:noFill/>
          <a:extLst>
            <a:ext uri="{909E8E84-426E-40DD-AFC4-6F175D3DCCD1}">
              <a14:hiddenFill xmlns:a14="http://schemas.microsoft.com/office/drawing/2010/main">
                <a:solidFill>
                  <a:srgbClr val="FFFFFF"/>
                </a:solidFill>
              </a14:hiddenFill>
            </a:ext>
          </a:extLst>
        </p:spPr>
      </p:pic>
      <p:pic>
        <p:nvPicPr>
          <p:cNvPr id="56" name="Рисунок 5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spTree>
    <p:extLst>
      <p:ext uri="{BB962C8B-B14F-4D97-AF65-F5344CB8AC3E}">
        <p14:creationId xmlns:p14="http://schemas.microsoft.com/office/powerpoint/2010/main" val="3641630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061031" y="31713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217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 name="TextBox 6"/>
          <p:cNvSpPr txBox="1"/>
          <p:nvPr/>
        </p:nvSpPr>
        <p:spPr>
          <a:xfrm>
            <a:off x="0" y="1374582"/>
            <a:ext cx="4214518" cy="584775"/>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осуществляющие </a:t>
            </a:r>
            <a:r>
              <a:rPr lang="ru-RU" sz="1600" b="1" dirty="0" smtClean="0">
                <a:solidFill>
                  <a:srgbClr val="3298BC"/>
                </a:solidFill>
                <a:latin typeface="Open Sans" panose="020B0606030504020204" pitchFamily="34" charset="0"/>
                <a:ea typeface="Open Sans" panose="020B0606030504020204" pitchFamily="34" charset="0"/>
                <a:cs typeface="Open Sans" panose="020B0606030504020204" pitchFamily="34" charset="0"/>
              </a:rPr>
              <a:t>деятель</a:t>
            </a: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ность</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1342348910"/>
              </p:ext>
            </p:extLst>
          </p:nvPr>
        </p:nvGraphicFramePr>
        <p:xfrm>
          <a:off x="236368" y="1962481"/>
          <a:ext cx="3745782" cy="1739271"/>
        </p:xfrm>
        <a:graphic>
          <a:graphicData uri="http://schemas.openxmlformats.org/drawingml/2006/table">
            <a:tbl>
              <a:tblPr firstRow="1" bandRow="1">
                <a:tableStyleId>{5C22544A-7EE6-4342-B048-85BDC9FD1C3A}</a:tableStyleId>
              </a:tblPr>
              <a:tblGrid>
                <a:gridCol w="1259923">
                  <a:extLst>
                    <a:ext uri="{9D8B030D-6E8A-4147-A177-3AD203B41FA5}">
                      <a16:colId xmlns:a16="http://schemas.microsoft.com/office/drawing/2014/main" val="271249730"/>
                    </a:ext>
                  </a:extLst>
                </a:gridCol>
                <a:gridCol w="2485859">
                  <a:extLst>
                    <a:ext uri="{9D8B030D-6E8A-4147-A177-3AD203B41FA5}">
                      <a16:colId xmlns:a16="http://schemas.microsoft.com/office/drawing/2014/main" val="3658549356"/>
                    </a:ext>
                  </a:extLst>
                </a:gridCol>
              </a:tblGrid>
              <a:tr h="276231">
                <a:tc>
                  <a:txBody>
                    <a:bodyPr/>
                    <a:lstStyle/>
                    <a:p>
                      <a:pPr algn="ctr"/>
                      <a:r>
                        <a:rPr lang="ru-RU" sz="12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endPar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tc>
                  <a:txBody>
                    <a:bodyPr/>
                    <a:lstStyle/>
                    <a:p>
                      <a:pPr algn="ctr"/>
                      <a:r>
                        <a:rPr lang="ru-RU" sz="12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Страховые компании</a:t>
                      </a:r>
                      <a:endPar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a16="http://schemas.microsoft.com/office/drawing/2014/main" val="446570374"/>
                  </a:ext>
                </a:extLst>
              </a:tr>
              <a:tr h="1463040">
                <a:tc>
                  <a:txBody>
                    <a:bodyPr/>
                    <a:lstStyle/>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Дополнительный офис №8609/089 Смоленского ОСБ ПАО «Сбербанк России»</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tc>
                  <a:txBody>
                    <a:bodyPr/>
                    <a:lstStyle/>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ПАО СК «Росгосстрах»</a:t>
                      </a:r>
                    </a:p>
                    <a:p>
                      <a:pPr algn="ctr"/>
                      <a:endPar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Страховое Акционерное общество «Военно-страховая компания»</a:t>
                      </a:r>
                    </a:p>
                    <a:p>
                      <a:pPr algn="ctr"/>
                      <a:endPar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Филиал №4 ГУ Смоленского регионального отделения ФСС</a:t>
                      </a:r>
                    </a:p>
                    <a:p>
                      <a:pPr algn="ctr"/>
                      <a:endPar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Медицинская страховая компания «Макс-М»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a16="http://schemas.microsoft.com/office/drawing/2014/main" val="3661350664"/>
                  </a:ext>
                </a:extLst>
              </a:tr>
            </a:tbl>
          </a:graphicData>
        </a:graphic>
      </p:graphicFrame>
      <p:sp>
        <p:nvSpPr>
          <p:cNvPr id="13" name="TextBox 12"/>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4" name="TextBox 13"/>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graphicFrame>
        <p:nvGraphicFramePr>
          <p:cNvPr id="25" name="Диаграмма 24"/>
          <p:cNvGraphicFramePr/>
          <p:nvPr>
            <p:extLst>
              <p:ext uri="{D42A27DB-BD31-4B8C-83A1-F6EECF244321}">
                <p14:modId xmlns:p14="http://schemas.microsoft.com/office/powerpoint/2010/main" val="3173197537"/>
              </p:ext>
            </p:extLst>
          </p:nvPr>
        </p:nvGraphicFramePr>
        <p:xfrm>
          <a:off x="77165" y="4139878"/>
          <a:ext cx="7044570" cy="3312368"/>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p:cNvSpPr txBox="1"/>
          <p:nvPr/>
        </p:nvSpPr>
        <p:spPr>
          <a:xfrm>
            <a:off x="3494393" y="1069929"/>
            <a:ext cx="3779341" cy="307777"/>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27" name="Диаграмма 26"/>
          <p:cNvGraphicFramePr/>
          <p:nvPr>
            <p:extLst>
              <p:ext uri="{D42A27DB-BD31-4B8C-83A1-F6EECF244321}">
                <p14:modId xmlns:p14="http://schemas.microsoft.com/office/powerpoint/2010/main" val="576663561"/>
              </p:ext>
            </p:extLst>
          </p:nvPr>
        </p:nvGraphicFramePr>
        <p:xfrm>
          <a:off x="3884774" y="1451625"/>
          <a:ext cx="3270351" cy="2877262"/>
        </p:xfrm>
        <a:graphic>
          <a:graphicData uri="http://schemas.openxmlformats.org/drawingml/2006/chart">
            <c:chart xmlns:c="http://schemas.openxmlformats.org/drawingml/2006/chart" xmlns:r="http://schemas.openxmlformats.org/officeDocument/2006/relationships" r:id="rId6"/>
          </a:graphicData>
        </a:graphic>
      </p:graphicFrame>
      <p:sp>
        <p:nvSpPr>
          <p:cNvPr id="28" name="TextBox 27"/>
          <p:cNvSpPr txBox="1"/>
          <p:nvPr/>
        </p:nvSpPr>
        <p:spPr>
          <a:xfrm>
            <a:off x="306725" y="4601922"/>
            <a:ext cx="3802564" cy="307777"/>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42749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 y="5509902"/>
            <a:ext cx="6111551" cy="1019691"/>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6" name="Рисунок 5"/>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 y="3243429"/>
            <a:ext cx="7559674" cy="1069786"/>
          </a:xfrm>
          <a:prstGeom prst="rect">
            <a:avLst/>
          </a:prstGeom>
          <a:ln>
            <a:noFill/>
            <a:prstDash val="lgDash"/>
          </a:ln>
        </p:spPr>
      </p:pic>
      <p:pic>
        <p:nvPicPr>
          <p:cNvPr id="10" name="Рисунок 9"/>
          <p:cNvPicPr>
            <a:picLocks noChangeAspect="1"/>
          </p:cNvPicPr>
          <p:nvPr/>
        </p:nvPicPr>
        <p:blipFill>
          <a:blip r:embed="rId5"/>
          <a:stretch>
            <a:fillRect/>
          </a:stretch>
        </p:blipFill>
        <p:spPr>
          <a:xfrm>
            <a:off x="2353883" y="156242"/>
            <a:ext cx="5205792" cy="768091"/>
          </a:xfrm>
          <a:prstGeom prst="rect">
            <a:avLst/>
          </a:prstGeom>
        </p:spPr>
      </p:pic>
      <p:sp>
        <p:nvSpPr>
          <p:cNvPr id="3" name="TextBox 2"/>
          <p:cNvSpPr txBox="1"/>
          <p:nvPr/>
        </p:nvSpPr>
        <p:spPr>
          <a:xfrm>
            <a:off x="2061031" y="31119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 name="TextBox 3"/>
          <p:cNvSpPr txBox="1"/>
          <p:nvPr/>
        </p:nvSpPr>
        <p:spPr>
          <a:xfrm>
            <a:off x="7121735" y="7190343"/>
            <a:ext cx="419859"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TextBox 1"/>
          <p:cNvSpPr txBox="1"/>
          <p:nvPr/>
        </p:nvSpPr>
        <p:spPr>
          <a:xfrm>
            <a:off x="474031" y="2564427"/>
            <a:ext cx="1470922"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униципальных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образовательных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TextBox 4"/>
          <p:cNvSpPr txBox="1"/>
          <p:nvPr/>
        </p:nvSpPr>
        <p:spPr>
          <a:xfrm>
            <a:off x="3829846" y="2606489"/>
            <a:ext cx="1458296"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дошкольного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5" name="TextBox 24"/>
          <p:cNvSpPr txBox="1"/>
          <p:nvPr/>
        </p:nvSpPr>
        <p:spPr>
          <a:xfrm>
            <a:off x="2259074" y="2586794"/>
            <a:ext cx="1210771"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чреждений общего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5238835" y="2605101"/>
            <a:ext cx="2053575" cy="430887"/>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дополнительного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9" name="TextBox 28"/>
          <p:cNvSpPr txBox="1"/>
          <p:nvPr/>
        </p:nvSpPr>
        <p:spPr>
          <a:xfrm>
            <a:off x="483221" y="3228972"/>
            <a:ext cx="1378904" cy="646331"/>
          </a:xfrm>
          <a:prstGeom prst="rect">
            <a:avLst/>
          </a:prstGeom>
          <a:noFill/>
        </p:spPr>
        <p:txBody>
          <a:bodyPr wrap="non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2177753" y="3232542"/>
            <a:ext cx="184731" cy="253916"/>
          </a:xfrm>
          <a:prstGeom prst="rect">
            <a:avLst/>
          </a:prstGeom>
          <a:noFill/>
        </p:spPr>
        <p:txBody>
          <a:bodyPr wrap="none" rtlCol="0">
            <a:spAutoFit/>
          </a:bodyPr>
          <a:lstStyle/>
          <a:p>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6" name="Рисунок 35"/>
          <p:cNvPicPr>
            <a:picLocks noChangeAspect="1"/>
          </p:cNvPicPr>
          <p:nvPr/>
        </p:nvPicPr>
        <p:blipFill>
          <a:blip r:embed="rId6">
            <a:duotone>
              <a:prstClr val="black"/>
              <a:srgbClr val="D1FFFF">
                <a:tint val="45000"/>
                <a:satMod val="40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858" y="4400938"/>
            <a:ext cx="6989447" cy="1063710"/>
          </a:xfrm>
          <a:prstGeom prst="rect">
            <a:avLst/>
          </a:prstGeom>
        </p:spPr>
      </p:pic>
      <p:sp>
        <p:nvSpPr>
          <p:cNvPr id="37" name="TextBox 36"/>
          <p:cNvSpPr txBox="1"/>
          <p:nvPr/>
        </p:nvSpPr>
        <p:spPr>
          <a:xfrm>
            <a:off x="48718" y="4400944"/>
            <a:ext cx="2294818" cy="1200329"/>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Дополнительное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 </a:t>
            </a:r>
            <a:r>
              <a:rPr lang="ru-RU" sz="1100" dirty="0">
                <a:latin typeface="Open Sans" panose="020B0606030504020204" pitchFamily="34" charset="0"/>
                <a:ea typeface="Open Sans" panose="020B0606030504020204" pitchFamily="34" charset="0"/>
                <a:cs typeface="Open Sans" panose="020B0606030504020204" pitchFamily="34" charset="0"/>
              </a:rPr>
              <a:t>Численность </a:t>
            </a:r>
            <a:r>
              <a:rPr lang="ru-RU" sz="1100" dirty="0" smtClean="0">
                <a:latin typeface="Open Sans" panose="020B0606030504020204" pitchFamily="34" charset="0"/>
                <a:ea typeface="Open Sans" panose="020B0606030504020204" pitchFamily="34" charset="0"/>
                <a:cs typeface="Open Sans" panose="020B0606030504020204" pitchFamily="34" charset="0"/>
              </a:rPr>
              <a:t>обучающихся</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latin typeface="Open Sans" panose="020B0606030504020204" pitchFamily="34" charset="0"/>
                <a:ea typeface="Open Sans" panose="020B0606030504020204" pitchFamily="34" charset="0"/>
                <a:cs typeface="Open Sans" panose="020B0606030504020204" pitchFamily="34" charset="0"/>
              </a:rPr>
              <a:t>335</a:t>
            </a:r>
            <a:r>
              <a:rPr lang="ru-RU" sz="110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чел.</a:t>
            </a:r>
            <a:endParaRPr lang="ru-RU" sz="10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38372" y="5662724"/>
            <a:ext cx="2315512" cy="984885"/>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Дошкольное</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a:p>
            <a:pPr algn="ctr"/>
            <a:r>
              <a:rPr lang="ru-RU" sz="1100" dirty="0" smtClean="0">
                <a:latin typeface="Open Sans Semibold" panose="020B0706030804020204" pitchFamily="34" charset="0"/>
                <a:ea typeface="Open Sans Semibold" panose="020B0706030804020204" pitchFamily="34" charset="0"/>
                <a:cs typeface="Open Sans Semibold" panose="020B0706030804020204" pitchFamily="34" charset="0"/>
              </a:rPr>
              <a:t>Численность  детей</a:t>
            </a:r>
          </a:p>
          <a:p>
            <a:pPr algn="ctr"/>
            <a:r>
              <a:rPr lang="ru-RU" sz="1100" dirty="0" smtClean="0">
                <a:latin typeface="Open Sans Semibold" panose="020B0706030804020204" pitchFamily="34" charset="0"/>
                <a:ea typeface="Open Sans Semibold" panose="020B0706030804020204" pitchFamily="34" charset="0"/>
                <a:cs typeface="Open Sans Semibold" panose="020B0706030804020204" pitchFamily="34" charset="0"/>
              </a:rPr>
              <a:t>75 чел.</a:t>
            </a:r>
            <a:endParaRPr lang="ru-RU" sz="11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579" y="1072119"/>
            <a:ext cx="1503758" cy="1501632"/>
          </a:xfrm>
          <a:prstGeom prst="rect">
            <a:avLst/>
          </a:prstGeom>
        </p:spPr>
      </p:pic>
      <p:pic>
        <p:nvPicPr>
          <p:cNvPr id="56" name="Рисунок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1269" y="1070330"/>
            <a:ext cx="1518609" cy="1516461"/>
          </a:xfrm>
          <a:prstGeom prst="rect">
            <a:avLst/>
          </a:prstGeom>
        </p:spPr>
      </p:pic>
      <p:pic>
        <p:nvPicPr>
          <p:cNvPr id="57" name="Рисунок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7798" y="1088038"/>
            <a:ext cx="1503758" cy="1501632"/>
          </a:xfrm>
          <a:prstGeom prst="rect">
            <a:avLst/>
          </a:prstGeom>
        </p:spPr>
      </p:pic>
      <p:pic>
        <p:nvPicPr>
          <p:cNvPr id="58" name="Рисунок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4280" y="1088035"/>
            <a:ext cx="1518609" cy="1516461"/>
          </a:xfrm>
          <a:prstGeom prst="rect">
            <a:avLst/>
          </a:prstGeom>
        </p:spPr>
      </p:pic>
      <p:sp>
        <p:nvSpPr>
          <p:cNvPr id="59" name="TextBox 58"/>
          <p:cNvSpPr txBox="1"/>
          <p:nvPr/>
        </p:nvSpPr>
        <p:spPr>
          <a:xfrm>
            <a:off x="159568" y="3779802"/>
            <a:ext cx="1655197" cy="492443"/>
          </a:xfrm>
          <a:prstGeom prst="rect">
            <a:avLst/>
          </a:prstGeom>
          <a:noFill/>
        </p:spPr>
        <p:txBody>
          <a:bodyPr wrap="non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Численность школьников</a:t>
            </a:r>
          </a:p>
          <a:p>
            <a:pPr algn="ctr"/>
            <a:r>
              <a:rPr lang="ru-RU" sz="1400" b="1" dirty="0" smtClean="0">
                <a:latin typeface="Open Sans" panose="020B0606030504020204" pitchFamily="34" charset="0"/>
                <a:ea typeface="Open Sans" panose="020B0606030504020204" pitchFamily="34" charset="0"/>
                <a:cs typeface="Open Sans" panose="020B0606030504020204" pitchFamily="34" charset="0"/>
              </a:rPr>
              <a:t>565 </a:t>
            </a:r>
            <a:r>
              <a:rPr lang="ru-RU" sz="1200" dirty="0" smtClean="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2287293" y="1467366"/>
            <a:ext cx="1154320" cy="769441"/>
          </a:xfrm>
          <a:prstGeom prst="rect">
            <a:avLst/>
          </a:prstGeom>
          <a:noFill/>
        </p:spPr>
        <p:txBody>
          <a:bodyPr wrap="square" rtlCol="0">
            <a:spAutoFit/>
          </a:bodyPr>
          <a:lstStyle/>
          <a:p>
            <a:pPr algn="ctr"/>
            <a:r>
              <a:rPr lang="ru-RU" sz="4400" b="1"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a:t>
            </a:r>
            <a:endPar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1" name="TextBox 40"/>
          <p:cNvSpPr txBox="1"/>
          <p:nvPr/>
        </p:nvSpPr>
        <p:spPr>
          <a:xfrm>
            <a:off x="4319362" y="1404763"/>
            <a:ext cx="973423" cy="769441"/>
          </a:xfrm>
          <a:prstGeom prst="rect">
            <a:avLst/>
          </a:prstGeom>
          <a:noFill/>
        </p:spPr>
        <p:txBody>
          <a:bodyPr wrap="square" rtlCol="0">
            <a:spAutoFit/>
          </a:bodyPr>
          <a:lstStyle/>
          <a:p>
            <a:r>
              <a:rPr lang="ru-RU" sz="4400" b="1" dirty="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42" name="TextBox 41"/>
          <p:cNvSpPr txBox="1"/>
          <p:nvPr/>
        </p:nvSpPr>
        <p:spPr>
          <a:xfrm>
            <a:off x="6012182" y="1467366"/>
            <a:ext cx="473206" cy="769441"/>
          </a:xfrm>
          <a:prstGeom prst="rect">
            <a:avLst/>
          </a:prstGeom>
          <a:noFill/>
        </p:spPr>
        <p:txBody>
          <a:bodyPr wrap="non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3" name="TextBox 42"/>
          <p:cNvSpPr txBox="1"/>
          <p:nvPr/>
        </p:nvSpPr>
        <p:spPr>
          <a:xfrm>
            <a:off x="783621" y="1431736"/>
            <a:ext cx="835976" cy="769441"/>
          </a:xfrm>
          <a:prstGeom prst="rect">
            <a:avLst/>
          </a:prstGeom>
          <a:noFill/>
        </p:spPr>
        <p:txBody>
          <a:bodyPr wrap="square" rtlCol="0">
            <a:spAutoFit/>
          </a:bodyPr>
          <a:lstStyle/>
          <a:p>
            <a:pPr algn="ctr"/>
            <a:r>
              <a:rPr lang="ru-RU" sz="4400" b="1" dirty="0" smtClean="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8</a:t>
            </a:r>
            <a:endParaRPr lang="ru-RU" sz="4400" b="1" dirty="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 name="Прямоугольник 10"/>
          <p:cNvSpPr/>
          <p:nvPr/>
        </p:nvSpPr>
        <p:spPr>
          <a:xfrm>
            <a:off x="2527446" y="4627469"/>
            <a:ext cx="5187776" cy="572464"/>
          </a:xfrm>
          <a:prstGeom prst="rect">
            <a:avLst/>
          </a:prstGeom>
        </p:spPr>
        <p:txBody>
          <a:bodyPr wrap="square">
            <a:spAutoFit/>
          </a:bodyPr>
          <a:lstStyle/>
          <a:p>
            <a:pPr>
              <a:lnSpc>
                <a:spcPct val="130000"/>
              </a:lnSpc>
            </a:pPr>
            <a:r>
              <a:rPr lang="ru-RU" sz="1200" dirty="0" smtClean="0">
                <a:latin typeface="Open Sans" panose="020B0606030504020204" pitchFamily="34" charset="0"/>
                <a:ea typeface="Open Sans" panose="020B0606030504020204" pitchFamily="34" charset="0"/>
                <a:cs typeface="Open Sans" panose="020B0606030504020204" pitchFamily="34" charset="0"/>
              </a:rPr>
              <a:t>Центр внешкольной работы</a:t>
            </a:r>
          </a:p>
          <a:p>
            <a:pPr>
              <a:lnSpc>
                <a:spcPct val="130000"/>
              </a:lnSpc>
            </a:pPr>
            <a:r>
              <a:rPr lang="ru-RU" sz="1200" dirty="0" smtClean="0">
                <a:latin typeface="Open Sans" panose="020B0606030504020204" pitchFamily="34" charset="0"/>
                <a:ea typeface="Open Sans" panose="020B0606030504020204" pitchFamily="34" charset="0"/>
                <a:cs typeface="Open Sans" panose="020B0606030504020204" pitchFamily="34" charset="0"/>
              </a:rPr>
              <a:t>Детско-юношеская спортивная школа</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2527446" y="5662723"/>
            <a:ext cx="3442233" cy="684803"/>
          </a:xfrm>
          <a:prstGeom prst="rect">
            <a:avLst/>
          </a:prstGeom>
          <a:noFill/>
        </p:spPr>
        <p:txBody>
          <a:bodyPr wrap="square" rtlCol="0">
            <a:spAutoFit/>
          </a:bodyPr>
          <a:lstStyle/>
          <a:p>
            <a:r>
              <a:rPr lang="ru-RU" sz="1600" b="1" dirty="0">
                <a:solidFill>
                  <a:srgbClr val="002060"/>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sz="105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anose="020B0606030504020204" pitchFamily="34" charset="0"/>
                <a:ea typeface="Open Sans" panose="020B0606030504020204" pitchFamily="34" charset="0"/>
                <a:cs typeface="Open Sans" panose="020B0606030504020204" pitchFamily="34" charset="0"/>
              </a:rPr>
              <a:t>детский сад</a:t>
            </a:r>
          </a:p>
          <a:p>
            <a:endParaRPr lang="ru-RU" sz="1050" dirty="0" smtClean="0">
              <a:latin typeface="Open Sans" panose="020B0606030504020204" pitchFamily="34" charset="0"/>
              <a:ea typeface="Open Sans" panose="020B0606030504020204" pitchFamily="34" charset="0"/>
              <a:cs typeface="Open Sans" panose="020B0606030504020204" pitchFamily="34" charset="0"/>
            </a:endParaRPr>
          </a:p>
          <a:p>
            <a:r>
              <a:rPr lang="ru-RU" sz="1200" dirty="0" smtClean="0">
                <a:latin typeface="Open Sans" panose="020B0606030504020204" pitchFamily="34" charset="0"/>
                <a:ea typeface="Open Sans" panose="020B0606030504020204" pitchFamily="34" charset="0"/>
                <a:cs typeface="Open Sans" panose="020B0606030504020204" pitchFamily="34" charset="0"/>
              </a:rPr>
              <a:t>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
        <p:nvSpPr>
          <p:cNvPr id="8" name="Прямоугольник 7"/>
          <p:cNvSpPr/>
          <p:nvPr/>
        </p:nvSpPr>
        <p:spPr>
          <a:xfrm>
            <a:off x="2362478" y="3148724"/>
            <a:ext cx="4962288" cy="1154162"/>
          </a:xfrm>
          <a:prstGeom prst="rect">
            <a:avLst/>
          </a:prstGeom>
        </p:spPr>
        <p:txBody>
          <a:bodyPr wrap="square">
            <a:spAutoFit/>
          </a:bodyPr>
          <a:lstStyle/>
          <a:p>
            <a:pPr>
              <a:lnSpc>
                <a:spcPct val="150000"/>
              </a:lnSpc>
            </a:pP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4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sz="1200" dirty="0" smtClean="0">
                <a:solidFill>
                  <a:srgbClr val="F2790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средние общеобразовательные школы</a:t>
            </a:r>
          </a:p>
          <a:p>
            <a:pPr>
              <a:lnSpc>
                <a:spcPct val="150000"/>
              </a:lnSpc>
            </a:pPr>
            <a:r>
              <a:rPr lang="ru-RU" sz="1600" b="1" dirty="0" smtClean="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3 </a:t>
            </a:r>
            <a:r>
              <a:rPr lang="ru-RU" sz="1600" b="1" dirty="0" smtClean="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общеобразовательные школы</a:t>
            </a:r>
          </a:p>
          <a:p>
            <a:pPr>
              <a:lnSpc>
                <a:spcPct val="150000"/>
              </a:lnSpc>
            </a:pP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6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sz="1200" dirty="0" smtClean="0">
                <a:latin typeface="Open Sans" panose="020B0606030504020204" pitchFamily="34" charset="0"/>
                <a:ea typeface="Open Sans" panose="020B0606030504020204" pitchFamily="34" charset="0"/>
                <a:cs typeface="Open Sans" panose="020B0606030504020204" pitchFamily="34" charset="0"/>
              </a:rPr>
              <a:t> филиала  общеобразовательных школ</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58894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061031" y="311958"/>
            <a:ext cx="5388908"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18530"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617743741"/>
              </p:ext>
            </p:extLst>
          </p:nvPr>
        </p:nvGraphicFramePr>
        <p:xfrm>
          <a:off x="168297" y="1222246"/>
          <a:ext cx="3680544" cy="1724362"/>
        </p:xfrm>
        <a:graphic>
          <a:graphicData uri="http://schemas.openxmlformats.org/drawingml/2006/table">
            <a:tbl>
              <a:tblPr firstRow="1" bandRow="1">
                <a:tableStyleId>{5C22544A-7EE6-4342-B048-85BDC9FD1C3A}</a:tableStyleId>
              </a:tblPr>
              <a:tblGrid>
                <a:gridCol w="2970380">
                  <a:extLst>
                    <a:ext uri="{9D8B030D-6E8A-4147-A177-3AD203B41FA5}">
                      <a16:colId xmlns:a16="http://schemas.microsoft.com/office/drawing/2014/main" val="2891352032"/>
                    </a:ext>
                  </a:extLst>
                </a:gridCol>
                <a:gridCol w="710164">
                  <a:extLst>
                    <a:ext uri="{9D8B030D-6E8A-4147-A177-3AD203B41FA5}">
                      <a16:colId xmlns:a16="http://schemas.microsoft.com/office/drawing/2014/main" val="264918717"/>
                    </a:ext>
                  </a:extLst>
                </a:gridCol>
              </a:tblGrid>
              <a:tr h="419778">
                <a:tc gridSpan="2">
                  <a:txBody>
                    <a:bodyPr/>
                    <a:lstStyle/>
                    <a:p>
                      <a:pPr algn="ctr"/>
                      <a:r>
                        <a:rPr lang="ru-RU" sz="1800" cap="all" baseline="0" dirty="0" smtClean="0">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endParaRPr lang="ru-RU" sz="1800" cap="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59C0D5"/>
                    </a:solidFill>
                  </a:tcPr>
                </a:tc>
                <a:tc hMerge="1">
                  <a:txBody>
                    <a:bodyPr/>
                    <a:lstStyle/>
                    <a:p>
                      <a:endParaRPr lang="ru-RU" dirty="0"/>
                    </a:p>
                  </a:txBody>
                  <a:tcPr/>
                </a:tc>
                <a:extLst>
                  <a:ext uri="{0D108BD9-81ED-4DB2-BD59-A6C34878D82A}">
                    <a16:rowId xmlns:a16="http://schemas.microsoft.com/office/drawing/2014/main" val="235983299"/>
                  </a:ext>
                </a:extLst>
              </a:tr>
              <a:tr h="365760">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ЦРБ</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val="1922429711"/>
                  </a:ext>
                </a:extLst>
              </a:tr>
              <a:tr h="469412">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ФАПы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val="3815169501"/>
                  </a:ext>
                </a:extLst>
              </a:tr>
              <a:tr h="469412">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Врачебные амбулатории</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val="2691556949"/>
                  </a:ext>
                </a:extLst>
              </a:tr>
            </a:tbl>
          </a:graphicData>
        </a:graphic>
      </p:graphicFrame>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7196" y="1122332"/>
            <a:ext cx="3100425" cy="1984649"/>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7333" y="3436224"/>
            <a:ext cx="1167990" cy="116799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1086" y="3446341"/>
            <a:ext cx="1178099" cy="1178099"/>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266" y="3446343"/>
            <a:ext cx="1157877" cy="1157877"/>
          </a:xfrm>
          <a:prstGeom prst="rect">
            <a:avLst/>
          </a:prstGeom>
        </p:spPr>
      </p:pic>
      <p:sp>
        <p:nvSpPr>
          <p:cNvPr id="16" name="TextBox 15"/>
          <p:cNvSpPr txBox="1"/>
          <p:nvPr/>
        </p:nvSpPr>
        <p:spPr>
          <a:xfrm>
            <a:off x="1314147" y="3804559"/>
            <a:ext cx="886397" cy="461665"/>
          </a:xfrm>
          <a:prstGeom prst="rect">
            <a:avLst/>
          </a:prstGeom>
          <a:noFill/>
        </p:spPr>
        <p:txBody>
          <a:bodyPr wrap="none" rtlCol="0">
            <a:spAutoFit/>
          </a:bodyPr>
          <a:lstStyle/>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a:t>
            </a:r>
          </a:p>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коек</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3649188" y="3735303"/>
            <a:ext cx="1462260" cy="600164"/>
          </a:xfrm>
          <a:prstGeom prst="rect">
            <a:avLst/>
          </a:prstGeom>
          <a:noFill/>
        </p:spPr>
        <p:txBody>
          <a:bodyPr wrap="none" rtlCol="0">
            <a:spAutoFit/>
          </a:bodyPr>
          <a:lstStyle/>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в</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муниципальный округе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6094499" y="3622188"/>
            <a:ext cx="1127232" cy="769441"/>
          </a:xfrm>
          <a:prstGeom prst="rect">
            <a:avLst/>
          </a:prstGeom>
          <a:noFill/>
        </p:spPr>
        <p:txBody>
          <a:bodyPr wrap="none" rtlCol="0">
            <a:spAutoFit/>
          </a:bodyPr>
          <a:lstStyle/>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9775" y="4915756"/>
            <a:ext cx="861777" cy="1006478"/>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452" y="3412017"/>
            <a:ext cx="1200867" cy="1200867"/>
          </a:xfrm>
          <a:prstGeom prst="rect">
            <a:avLst/>
          </a:prstGeom>
        </p:spPr>
      </p:pic>
      <p:sp>
        <p:nvSpPr>
          <p:cNvPr id="21" name="TextBox 20"/>
          <p:cNvSpPr txBox="1"/>
          <p:nvPr/>
        </p:nvSpPr>
        <p:spPr>
          <a:xfrm>
            <a:off x="153799" y="3557516"/>
            <a:ext cx="1122423" cy="892552"/>
          </a:xfrm>
          <a:prstGeom prst="rect">
            <a:avLst/>
          </a:prstGeom>
          <a:noFill/>
        </p:spPr>
        <p:txBody>
          <a:bodyPr wrap="none" rtlCol="0">
            <a:spAutoFit/>
          </a:bodyPr>
          <a:lstStyle/>
          <a:p>
            <a:pPr algn="ctr"/>
            <a:r>
              <a:rPr lang="ru-RU" sz="32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0,052</a:t>
            </a:r>
          </a:p>
          <a:p>
            <a:pPr algn="ctr"/>
            <a:r>
              <a:rPr lang="ru-RU" sz="2000"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endParaRPr lang="ru-RU" sz="2000"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67192" y="3429823"/>
            <a:ext cx="1200867" cy="1200867"/>
          </a:xfrm>
          <a:prstGeom prst="rect">
            <a:avLst/>
          </a:prstGeom>
        </p:spPr>
      </p:pic>
      <p:sp>
        <p:nvSpPr>
          <p:cNvPr id="22" name="TextBox 21"/>
          <p:cNvSpPr txBox="1"/>
          <p:nvPr/>
        </p:nvSpPr>
        <p:spPr>
          <a:xfrm>
            <a:off x="2757809" y="3594777"/>
            <a:ext cx="604654" cy="892552"/>
          </a:xfrm>
          <a:prstGeom prst="rect">
            <a:avLst/>
          </a:prstGeom>
          <a:noFill/>
        </p:spPr>
        <p:txBody>
          <a:bodyPr wrap="none" rtlCol="0">
            <a:spAutoFit/>
          </a:bodyPr>
          <a:lstStyle/>
          <a:p>
            <a:pPr algn="ctr"/>
            <a:r>
              <a:rPr lang="ru-RU" sz="3200" b="1" dirty="0" smtClean="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23</a:t>
            </a:r>
          </a:p>
          <a:p>
            <a:pPr algn="ctr"/>
            <a:r>
              <a:rPr lang="ru-RU" sz="2000" dirty="0" smtClean="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sz="2000"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08931" y="3413880"/>
            <a:ext cx="1200867" cy="1200867"/>
          </a:xfrm>
          <a:prstGeom prst="rect">
            <a:avLst/>
          </a:prstGeom>
        </p:spPr>
      </p:pic>
      <p:sp>
        <p:nvSpPr>
          <p:cNvPr id="23" name="TextBox 22"/>
          <p:cNvSpPr txBox="1"/>
          <p:nvPr/>
        </p:nvSpPr>
        <p:spPr>
          <a:xfrm>
            <a:off x="4786543" y="3604646"/>
            <a:ext cx="1223255" cy="2062103"/>
          </a:xfrm>
          <a:prstGeom prst="rect">
            <a:avLst/>
          </a:prstGeom>
          <a:noFill/>
        </p:spPr>
        <p:txBody>
          <a:bodyPr wrap="square" rtlCol="0">
            <a:spAutoFit/>
          </a:bodyPr>
          <a:lstStyle/>
          <a:p>
            <a:pPr algn="ctr"/>
            <a:r>
              <a:rPr lang="ru-RU" sz="32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104,31</a:t>
            </a:r>
          </a:p>
          <a:p>
            <a:pPr algn="ctr"/>
            <a:endParaRPr lang="ru-RU" sz="32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endParaRPr lang="ru-RU" sz="32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2" name="Рисунок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34" name="Рисунок 33"/>
          <p:cNvPicPr>
            <a:picLocks noChangeAspect="1"/>
          </p:cNvPicPr>
          <p:nvPr/>
        </p:nvPicPr>
        <p:blipFill>
          <a:blip r:embed="rId11">
            <a:duotone>
              <a:prstClr val="black"/>
              <a:srgbClr val="E8E8A8">
                <a:tint val="45000"/>
                <a:satMod val="400000"/>
              </a:srgbClr>
            </a:duotone>
            <a:extLst>
              <a:ext uri="{BEBA8EAE-BF5A-486C-A8C5-ECC9F3942E4B}">
                <a14:imgProps xmlns:a14="http://schemas.microsoft.com/office/drawing/2010/main">
                  <a14:imgLayer r:embed="rId12">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392" y="5120582"/>
            <a:ext cx="5561643" cy="801650"/>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sp>
        <p:nvSpPr>
          <p:cNvPr id="24" name="TextBox 23"/>
          <p:cNvSpPr txBox="1"/>
          <p:nvPr/>
        </p:nvSpPr>
        <p:spPr>
          <a:xfrm>
            <a:off x="74475" y="5120583"/>
            <a:ext cx="5542560" cy="830997"/>
          </a:xfrm>
          <a:prstGeom prst="rect">
            <a:avLst/>
          </a:prstGeom>
          <a:noFill/>
        </p:spPr>
        <p:txBody>
          <a:bodyPr wrap="squar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Поликлиника рассчитана на 150 посещений в смену.</a:t>
            </a:r>
          </a:p>
          <a:p>
            <a:r>
              <a:rPr lang="ru-RU" sz="1200" dirty="0" smtClean="0">
                <a:latin typeface="Open Sans" panose="020B0606030504020204" pitchFamily="34" charset="0"/>
                <a:ea typeface="Open Sans" panose="020B0606030504020204" pitchFamily="34" charset="0"/>
                <a:cs typeface="Open Sans" panose="020B0606030504020204" pitchFamily="34" charset="0"/>
              </a:rPr>
              <a:t>При поликлинике работает дневной стационар на 13 коек.</a:t>
            </a:r>
          </a:p>
          <a:p>
            <a:r>
              <a:rPr lang="ru-RU" sz="1200" dirty="0" smtClean="0">
                <a:latin typeface="Open Sans" panose="020B0606030504020204" pitchFamily="34" charset="0"/>
                <a:ea typeface="Open Sans" panose="020B0606030504020204" pitchFamily="34" charset="0"/>
                <a:cs typeface="Open Sans" panose="020B0606030504020204" pitchFamily="34" charset="0"/>
              </a:rPr>
              <a:t>Стационарная помощь оказывается на 22 койко-местах круглосуточного пребывания и 17койко-местах дневного пребывания в стационаре.</a:t>
            </a:r>
          </a:p>
        </p:txBody>
      </p:sp>
    </p:spTree>
    <p:extLst>
      <p:ext uri="{BB962C8B-B14F-4D97-AF65-F5344CB8AC3E}">
        <p14:creationId xmlns:p14="http://schemas.microsoft.com/office/powerpoint/2010/main" val="10571352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353883" y="156242"/>
            <a:ext cx="5205792" cy="768091"/>
          </a:xfrm>
          <a:prstGeom prst="rect">
            <a:avLst/>
          </a:prstGeom>
        </p:spPr>
      </p:pic>
      <p:sp>
        <p:nvSpPr>
          <p:cNvPr id="3" name="TextBox 2"/>
          <p:cNvSpPr txBox="1"/>
          <p:nvPr/>
        </p:nvSpPr>
        <p:spPr>
          <a:xfrm>
            <a:off x="2061037" y="308781"/>
            <a:ext cx="5422335"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217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2842321" y="2748499"/>
            <a:ext cx="2578526" cy="523220"/>
          </a:xfrm>
          <a:prstGeom prst="rect">
            <a:avLst/>
          </a:prstGeom>
          <a:noFill/>
        </p:spPr>
        <p:txBody>
          <a:bodyPr wrap="none" rtlCol="0">
            <a:spAutoFit/>
          </a:bodyPr>
          <a:lstStyle/>
          <a:p>
            <a:r>
              <a:rPr lang="ru-RU" sz="28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80</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спортивных объектов</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 name="Прямоугольник 14"/>
          <p:cNvSpPr/>
          <p:nvPr/>
        </p:nvSpPr>
        <p:spPr>
          <a:xfrm>
            <a:off x="4705019" y="3213838"/>
            <a:ext cx="1627177" cy="830997"/>
          </a:xfrm>
          <a:prstGeom prst="rect">
            <a:avLst/>
          </a:prstGeom>
        </p:spPr>
        <p:txBody>
          <a:bodyPr wrap="none">
            <a:spAutoFit/>
          </a:bodyPr>
          <a:lstStyle/>
          <a:p>
            <a:r>
              <a:rPr lang="ru-RU" sz="1600" dirty="0" smtClean="0">
                <a:latin typeface="Open Sans" panose="020B0606030504020204" pitchFamily="34" charset="0"/>
                <a:ea typeface="Open Sans" panose="020B0606030504020204" pitchFamily="34" charset="0"/>
                <a:cs typeface="Open Sans" panose="020B0606030504020204" pitchFamily="34" charset="0"/>
              </a:rPr>
              <a:t>Стадион «Юность»</a:t>
            </a:r>
          </a:p>
          <a:p>
            <a:pPr algn="ctr"/>
            <a:r>
              <a:rPr lang="ru-RU" sz="1600" dirty="0" smtClean="0">
                <a:latin typeface="Open Sans" panose="020B0606030504020204" pitchFamily="34" charset="0"/>
                <a:ea typeface="Open Sans" panose="020B0606030504020204" pitchFamily="34" charset="0"/>
                <a:cs typeface="Open Sans" panose="020B0606030504020204" pitchFamily="34" charset="0"/>
              </a:rPr>
              <a:t>Бассейн</a:t>
            </a:r>
          </a:p>
          <a:p>
            <a:r>
              <a:rPr lang="ru-RU" sz="1600" dirty="0" smtClean="0">
                <a:latin typeface="Open Sans" panose="020B0606030504020204" pitchFamily="34" charset="0"/>
                <a:ea typeface="Open Sans" panose="020B0606030504020204" pitchFamily="34" charset="0"/>
                <a:cs typeface="Open Sans" panose="020B0606030504020204" pitchFamily="34" charset="0"/>
              </a:rPr>
              <a:t>Спортивные залы</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p:cNvSpPr txBox="1"/>
          <p:nvPr/>
        </p:nvSpPr>
        <p:spPr>
          <a:xfrm>
            <a:off x="2704376" y="3952683"/>
            <a:ext cx="2101666" cy="523220"/>
          </a:xfrm>
          <a:prstGeom prst="rect">
            <a:avLst/>
          </a:prstGeom>
          <a:noFill/>
        </p:spPr>
        <p:txBody>
          <a:bodyPr wrap="none" rtlCol="0">
            <a:spAutoFit/>
          </a:bodyPr>
          <a:lstStyle/>
          <a:p>
            <a:r>
              <a:rPr lang="ru-RU" sz="28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1</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 спортивная школа</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Прямоугольник 16"/>
          <p:cNvSpPr/>
          <p:nvPr/>
        </p:nvSpPr>
        <p:spPr>
          <a:xfrm>
            <a:off x="3414104" y="4475904"/>
            <a:ext cx="3860580" cy="584775"/>
          </a:xfrm>
          <a:prstGeom prst="rect">
            <a:avLst/>
          </a:prstGeom>
        </p:spPr>
        <p:txBody>
          <a:bodyPr wrap="square">
            <a:spAutoFit/>
          </a:bodyPr>
          <a:lstStyle/>
          <a:p>
            <a:pPr algn="ctr"/>
            <a:r>
              <a:rPr lang="ru-RU" sz="1600" dirty="0" smtClean="0">
                <a:latin typeface="Open Sans" panose="020B0606030504020204" pitchFamily="34" charset="0"/>
                <a:ea typeface="Open Sans" panose="020B0606030504020204" pitchFamily="34" charset="0"/>
                <a:cs typeface="Open Sans" panose="020B0606030504020204" pitchFamily="34" charset="0"/>
              </a:rPr>
              <a:t>МБУ ДО «Детская юношеская спортивная школа»</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Прямоугольник 18"/>
          <p:cNvSpPr/>
          <p:nvPr/>
        </p:nvSpPr>
        <p:spPr>
          <a:xfrm>
            <a:off x="3929758" y="2121065"/>
            <a:ext cx="1329595" cy="523220"/>
          </a:xfrm>
          <a:prstGeom prst="rect">
            <a:avLst/>
          </a:prstGeom>
        </p:spPr>
        <p:txBody>
          <a:bodyPr wrap="none">
            <a:spAutoFit/>
          </a:bodyPr>
          <a:lstStyle/>
          <a:p>
            <a:r>
              <a:rPr lang="ru-RU" sz="28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3094</a:t>
            </a:r>
            <a:r>
              <a:rPr lang="ru-RU" sz="2800" b="1" dirty="0" smtClean="0">
                <a:solidFill>
                  <a:srgbClr val="59C059"/>
                </a:solidFill>
                <a:latin typeface="Open Sans" panose="020B0606030504020204" pitchFamily="34" charset="0"/>
                <a:ea typeface="Open Sans" panose="020B0606030504020204" pitchFamily="34" charset="0"/>
                <a:cs typeface="Open Sans" panose="020B06060305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842321" y="1143710"/>
            <a:ext cx="3929283" cy="646331"/>
          </a:xfrm>
          <a:prstGeom prst="rect">
            <a:avLst/>
          </a:prstGeom>
          <a:noFill/>
        </p:spPr>
        <p:txBody>
          <a:bodyPr wrap="square" rtlCol="0">
            <a:spAutoFit/>
          </a:bodyPr>
          <a:lstStyle/>
          <a:p>
            <a:pPr algn="ct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170268" y="5338062"/>
            <a:ext cx="3095778" cy="1015663"/>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2024 г. проведено</a:t>
            </a:r>
          </a:p>
          <a:p>
            <a:pPr algn="ctr"/>
            <a:r>
              <a:rPr lang="ru-RU" sz="24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37</a:t>
            </a:r>
            <a:r>
              <a:rPr lang="ru-RU" sz="2400" dirty="0" smtClean="0">
                <a:solidFill>
                  <a:srgbClr val="79BC58"/>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спортивно-массовых мероприятий</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1" name="TextBox 20"/>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11" y="3416108"/>
            <a:ext cx="87788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60" y="2879533"/>
            <a:ext cx="87788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914" y="2879533"/>
            <a:ext cx="87788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488763" y="2702920"/>
            <a:ext cx="698460" cy="707886"/>
          </a:xfrm>
          <a:prstGeom prst="rect">
            <a:avLst/>
          </a:prstGeom>
          <a:noFill/>
        </p:spPr>
        <p:txBody>
          <a:bodyPr wrap="square" rtlCol="0">
            <a:spAutoFit/>
          </a:bodyPr>
          <a:lstStyle/>
          <a:p>
            <a:pPr algn="ctr"/>
            <a:r>
              <a:rPr lang="ru-RU" sz="40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1</a:t>
            </a:r>
            <a:endParaRPr lang="ru-RU" sz="40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799" y="2954036"/>
            <a:ext cx="87788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00" y="2762756"/>
            <a:ext cx="87788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163" y="1003498"/>
            <a:ext cx="2552945" cy="275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81395"/>
            <a:ext cx="2713103" cy="27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110" y="5338057"/>
            <a:ext cx="2319333" cy="280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431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p:cNvPicPr>
            <a:picLocks noChangeAspect="1"/>
          </p:cNvPicPr>
          <p:nvPr/>
        </p:nvPicPr>
        <p:blipFill>
          <a:blip r:embed="rId3"/>
          <a:stretch>
            <a:fillRect/>
          </a:stretch>
        </p:blipFill>
        <p:spPr>
          <a:xfrm>
            <a:off x="2353883" y="156242"/>
            <a:ext cx="5205792" cy="768091"/>
          </a:xfrm>
          <a:prstGeom prst="rect">
            <a:avLst/>
          </a:prstGeom>
        </p:spPr>
      </p:pic>
      <p:pic>
        <p:nvPicPr>
          <p:cNvPr id="37" name="Рисунок 36"/>
          <p:cNvPicPr>
            <a:picLocks noChangeAspect="1"/>
          </p:cNvPicPr>
          <p:nvPr/>
        </p:nvPicPr>
        <p:blipFill rotWithShape="1">
          <a:blip r:embed="rId4" cstate="print">
            <a:extLst>
              <a:ext uri="{28A0092B-C50C-407E-A947-70E740481C1C}">
                <a14:useLocalDpi xmlns:a14="http://schemas.microsoft.com/office/drawing/2010/main" val="0"/>
              </a:ext>
            </a:extLst>
          </a:blip>
          <a:srcRect t="12500" b="12500"/>
          <a:stretch/>
        </p:blipFill>
        <p:spPr>
          <a:xfrm>
            <a:off x="1485641" y="1520603"/>
            <a:ext cx="3292962" cy="1811278"/>
          </a:xfrm>
          <a:prstGeom prst="roundRect">
            <a:avLst>
              <a:gd name="adj" fmla="val 10927"/>
            </a:avLst>
          </a:prstGeom>
          <a:ln w="38100">
            <a:solidFill>
              <a:srgbClr val="7CD9E0"/>
            </a:solidFill>
          </a:ln>
        </p:spPr>
      </p:pic>
      <p:pic>
        <p:nvPicPr>
          <p:cNvPr id="1027" name="Picture 3" descr="C:\FAO\инвестпаспорт\ИНВЕСТИЦИОННЫЙ ПАСПОРТ\ДК Центральный.JPG"/>
          <p:cNvPicPr>
            <a:picLocks noChangeAspect="1" noChangeArrowheads="1"/>
          </p:cNvPicPr>
          <p:nvPr/>
        </p:nvPicPr>
        <p:blipFill rotWithShape="1">
          <a:blip r:embed="rId5" cstate="print"/>
          <a:srcRect l="18371" r="16295"/>
          <a:stretch/>
        </p:blipFill>
        <p:spPr bwMode="auto">
          <a:xfrm>
            <a:off x="385349" y="3999251"/>
            <a:ext cx="955485" cy="955485"/>
          </a:xfrm>
          <a:prstGeom prst="ellipse">
            <a:avLst/>
          </a:prstGeom>
        </p:spPr>
      </p:pic>
      <p:pic>
        <p:nvPicPr>
          <p:cNvPr id="56" name="Рисунок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353" y="3986290"/>
            <a:ext cx="968441" cy="968441"/>
          </a:xfrm>
          <a:prstGeom prst="rect">
            <a:avLst/>
          </a:prstGeom>
        </p:spPr>
      </p:pic>
      <p:sp>
        <p:nvSpPr>
          <p:cNvPr id="3" name="TextBox 2"/>
          <p:cNvSpPr txBox="1"/>
          <p:nvPr/>
        </p:nvSpPr>
        <p:spPr>
          <a:xfrm>
            <a:off x="2061031" y="31713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Культура</a:t>
            </a:r>
          </a:p>
        </p:txBody>
      </p:sp>
      <p:sp>
        <p:nvSpPr>
          <p:cNvPr id="50" name="TextBox 49"/>
          <p:cNvSpPr txBox="1"/>
          <p:nvPr/>
        </p:nvSpPr>
        <p:spPr>
          <a:xfrm>
            <a:off x="7121735" y="7190343"/>
            <a:ext cx="41729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6" name="Рисунок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218" y="5323352"/>
            <a:ext cx="991512" cy="991512"/>
          </a:xfrm>
          <a:prstGeom prst="rect">
            <a:avLst/>
          </a:prstGeom>
        </p:spPr>
      </p:pic>
      <p:pic>
        <p:nvPicPr>
          <p:cNvPr id="38" name="Рисунок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156" y="1145836"/>
            <a:ext cx="994249" cy="994249"/>
          </a:xfrm>
          <a:prstGeom prst="rect">
            <a:avLst/>
          </a:prstGeom>
        </p:spPr>
      </p:pic>
      <p:sp>
        <p:nvSpPr>
          <p:cNvPr id="55" name="TextBox 54"/>
          <p:cNvSpPr txBox="1"/>
          <p:nvPr/>
        </p:nvSpPr>
        <p:spPr>
          <a:xfrm>
            <a:off x="0" y="2132252"/>
            <a:ext cx="1686560" cy="276999"/>
          </a:xfrm>
          <a:prstGeom prst="rect">
            <a:avLst/>
          </a:prstGeom>
          <a:noFill/>
        </p:spPr>
        <p:txBody>
          <a:bodyPr wrap="square" rtlCol="0">
            <a:spAutoFit/>
          </a:bodyPr>
          <a:lstStyle>
            <a:defPPr>
              <a:defRPr lang="en-US"/>
            </a:defPPr>
            <a:lvl1pPr>
              <a:defRPr sz="14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ru-RU" sz="1200" dirty="0" smtClean="0"/>
              <a:t>Парк отдыха</a:t>
            </a:r>
            <a:endParaRPr lang="ru-RU" sz="1200" dirty="0"/>
          </a:p>
        </p:txBody>
      </p:sp>
      <p:sp>
        <p:nvSpPr>
          <p:cNvPr id="57" name="TextBox 56"/>
          <p:cNvSpPr txBox="1"/>
          <p:nvPr/>
        </p:nvSpPr>
        <p:spPr>
          <a:xfrm>
            <a:off x="-80899" y="4964756"/>
            <a:ext cx="1986330" cy="276999"/>
          </a:xfrm>
          <a:prstGeom prst="rect">
            <a:avLst/>
          </a:prstGeom>
          <a:noFill/>
        </p:spPr>
        <p:txBody>
          <a:bodyPr wrap="square" rtlCol="0">
            <a:spAutoFit/>
          </a:bodyPr>
          <a:lstStyle>
            <a:defPPr>
              <a:defRPr lang="en-US"/>
            </a:defPPr>
            <a:lvl1pPr algn="ctr">
              <a:defRPr sz="12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Клубные </a:t>
            </a:r>
            <a:r>
              <a:rPr lang="ru-RU" dirty="0"/>
              <a:t>учреждения</a:t>
            </a:r>
          </a:p>
        </p:txBody>
      </p:sp>
      <p:sp>
        <p:nvSpPr>
          <p:cNvPr id="59" name="TextBox 58"/>
          <p:cNvSpPr txBox="1"/>
          <p:nvPr/>
        </p:nvSpPr>
        <p:spPr>
          <a:xfrm>
            <a:off x="180822" y="6357731"/>
            <a:ext cx="1402612" cy="276999"/>
          </a:xfrm>
          <a:prstGeom prst="rect">
            <a:avLst/>
          </a:prstGeom>
          <a:noFill/>
        </p:spPr>
        <p:txBody>
          <a:bodyPr wrap="square" rtlCol="0">
            <a:spAutoFit/>
          </a:bodyPr>
          <a:lstStyle/>
          <a:p>
            <a:pPr algn="ctr"/>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Библиотеки</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502964" y="5465168"/>
            <a:ext cx="701667" cy="707886"/>
          </a:xfrm>
          <a:prstGeom prst="rect">
            <a:avLst/>
          </a:prstGeom>
          <a:noFill/>
        </p:spPr>
        <p:txBody>
          <a:bodyPr wrap="non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18</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p:cNvSpPr txBox="1"/>
          <p:nvPr/>
        </p:nvSpPr>
        <p:spPr>
          <a:xfrm>
            <a:off x="650182" y="1299518"/>
            <a:ext cx="366286" cy="707886"/>
          </a:xfrm>
          <a:prstGeom prst="rect">
            <a:avLst/>
          </a:prstGeom>
          <a:noFill/>
        </p:spPr>
        <p:txBody>
          <a:bodyPr wrap="squar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64" name="TextBox 63"/>
          <p:cNvSpPr txBox="1"/>
          <p:nvPr/>
        </p:nvSpPr>
        <p:spPr>
          <a:xfrm>
            <a:off x="515241" y="4116565"/>
            <a:ext cx="695704" cy="707886"/>
          </a:xfrm>
          <a:prstGeom prst="rect">
            <a:avLst/>
          </a:prstGeom>
          <a:noFill/>
        </p:spPr>
        <p:txBody>
          <a:bodyPr wrap="non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24</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p:cNvSpPr txBox="1"/>
          <p:nvPr/>
        </p:nvSpPr>
        <p:spPr>
          <a:xfrm>
            <a:off x="2328857" y="4273285"/>
            <a:ext cx="4746323" cy="1107996"/>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Имеется </a:t>
            </a:r>
            <a:r>
              <a:rPr lang="ru-RU" sz="24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24</a:t>
            </a:r>
            <a:r>
              <a:rPr lang="ru-RU" sz="2400" dirty="0" smtClean="0">
                <a:solidFill>
                  <a:schemeClr val="accent6"/>
                </a:solidFill>
                <a:latin typeface="Open Sans" panose="020B0606030504020204" pitchFamily="34" charset="0"/>
                <a:ea typeface="Open Sans" panose="020B0606030504020204" pitchFamily="34" charset="0"/>
                <a:cs typeface="Open Sans" panose="020B06060305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клубных учреждения</a:t>
            </a:r>
          </a:p>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a:t>
            </a:r>
            <a:r>
              <a:rPr lang="ru-RU" sz="2400" b="1" dirty="0" smtClean="0">
                <a:solidFill>
                  <a:schemeClr val="bg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115 </a:t>
            </a:r>
            <a:r>
              <a:rPr lang="ru-RU" sz="14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клубных </a:t>
            </a:r>
            <a:r>
              <a:rPr lang="ru-RU" dirty="0" smtClean="0">
                <a:latin typeface="Open Sans" panose="020B0606030504020204" pitchFamily="34" charset="0"/>
                <a:ea typeface="Open Sans" panose="020B0606030504020204" pitchFamily="34" charset="0"/>
                <a:cs typeface="Open Sans" panose="020B0606030504020204" pitchFamily="34" charset="0"/>
              </a:rPr>
              <a:t>формированиях занимаются </a:t>
            </a:r>
            <a:r>
              <a:rPr lang="ru-RU" sz="2400" b="1" dirty="0" smtClean="0">
                <a:solidFill>
                  <a:schemeClr val="bg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842</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человек</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p:cNvSpPr txBox="1"/>
          <p:nvPr/>
        </p:nvSpPr>
        <p:spPr>
          <a:xfrm>
            <a:off x="1474135" y="3503148"/>
            <a:ext cx="5647600" cy="738664"/>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Учреждениями культуры проведено</a:t>
            </a:r>
          </a:p>
          <a:p>
            <a:pPr algn="ctr"/>
            <a:r>
              <a:rPr lang="ru-RU" sz="2400" b="1" dirty="0" smtClean="0">
                <a:solidFill>
                  <a:schemeClr val="bg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3264 </a:t>
            </a:r>
            <a:r>
              <a:rPr lang="ru-RU" dirty="0" smtClean="0">
                <a:latin typeface="Open Sans" panose="020B0606030504020204" pitchFamily="34" charset="0"/>
                <a:ea typeface="Open Sans" panose="020B0606030504020204" pitchFamily="34" charset="0"/>
                <a:cs typeface="Open Sans" panose="020B0606030504020204" pitchFamily="34" charset="0"/>
              </a:rPr>
              <a:t>мероприятия</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p:cNvSpPr txBox="1"/>
          <p:nvPr/>
        </p:nvSpPr>
        <p:spPr>
          <a:xfrm>
            <a:off x="2158166" y="5400250"/>
            <a:ext cx="4164860" cy="1169551"/>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библиотеках зарегистрировано </a:t>
            </a:r>
            <a:r>
              <a:rPr lang="ru-RU" sz="2400" b="1" dirty="0" smtClean="0">
                <a:solidFill>
                  <a:schemeClr val="bg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7203 </a:t>
            </a:r>
            <a:r>
              <a:rPr lang="ru-RU" dirty="0" smtClean="0">
                <a:latin typeface="Open Sans" panose="020B0606030504020204" pitchFamily="34" charset="0"/>
                <a:ea typeface="Open Sans" panose="020B0606030504020204" pitchFamily="34" charset="0"/>
                <a:cs typeface="Open Sans" panose="020B0606030504020204" pitchFamily="34" charset="0"/>
              </a:rPr>
              <a:t>читателей, </a:t>
            </a:r>
          </a:p>
          <a:p>
            <a:pPr algn="ctr"/>
            <a:r>
              <a:rPr lang="ru-RU" dirty="0" smtClean="0">
                <a:latin typeface="Open Sans" panose="020B0606030504020204" pitchFamily="34" charset="0"/>
                <a:ea typeface="Open Sans" panose="020B0606030504020204" pitchFamily="34" charset="0"/>
                <a:cs typeface="Open Sans" panose="020B0606030504020204" pitchFamily="34" charset="0"/>
              </a:rPr>
              <a:t>книговыдача</a:t>
            </a:r>
            <a:r>
              <a:rPr lang="ru-RU" sz="2800" dirty="0" smtClean="0">
                <a:latin typeface="Open Sans" panose="020B0606030504020204" pitchFamily="34" charset="0"/>
                <a:ea typeface="Open Sans" panose="020B0606030504020204" pitchFamily="34" charset="0"/>
                <a:cs typeface="Open Sans" panose="020B0606030504020204" pitchFamily="34" charset="0"/>
              </a:rPr>
              <a:t> </a:t>
            </a:r>
            <a:r>
              <a:rPr lang="ru-RU" sz="2400" b="1" dirty="0" smtClean="0">
                <a:solidFill>
                  <a:schemeClr val="bg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169527 </a:t>
            </a:r>
            <a:r>
              <a:rPr lang="ru-RU" dirty="0" smtClean="0">
                <a:latin typeface="Open Sans" panose="020B0606030504020204" pitchFamily="34" charset="0"/>
                <a:ea typeface="Open Sans" panose="020B0606030504020204" pitchFamily="34" charset="0"/>
                <a:cs typeface="Open Sans" panose="020B0606030504020204" pitchFamily="34" charset="0"/>
              </a:rPr>
              <a:t>экземпляров</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pic>
        <p:nvPicPr>
          <p:cNvPr id="66" name="Рисунок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359" y="2538196"/>
            <a:ext cx="994254" cy="994254"/>
          </a:xfrm>
          <a:prstGeom prst="rect">
            <a:avLst/>
          </a:prstGeom>
        </p:spPr>
      </p:pic>
      <p:sp>
        <p:nvSpPr>
          <p:cNvPr id="67" name="TextBox 66"/>
          <p:cNvSpPr txBox="1"/>
          <p:nvPr/>
        </p:nvSpPr>
        <p:spPr>
          <a:xfrm>
            <a:off x="320377" y="3595489"/>
            <a:ext cx="1040218" cy="276999"/>
          </a:xfrm>
          <a:prstGeom prst="rect">
            <a:avLst/>
          </a:prstGeom>
          <a:noFill/>
        </p:spPr>
        <p:txBody>
          <a:bodyPr wrap="square" rtlCol="0">
            <a:spAutoFit/>
          </a:bodyPr>
          <a:lstStyle/>
          <a:p>
            <a:pPr algn="ctr"/>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Музеи</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p:cNvSpPr txBox="1"/>
          <p:nvPr/>
        </p:nvSpPr>
        <p:spPr>
          <a:xfrm>
            <a:off x="488763" y="2702920"/>
            <a:ext cx="698460" cy="707886"/>
          </a:xfrm>
          <a:prstGeom prst="rect">
            <a:avLst/>
          </a:prstGeom>
          <a:noFill/>
        </p:spPr>
        <p:txBody>
          <a:bodyPr wrap="squar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3" name="Рисунок 32"/>
          <p:cNvPicPr>
            <a:picLocks noChangeAspect="1"/>
          </p:cNvPicPr>
          <p:nvPr/>
        </p:nvPicPr>
        <p:blipFill rotWithShape="1">
          <a:blip r:embed="rId10" cstate="print">
            <a:extLst>
              <a:ext uri="{28A0092B-C50C-407E-A947-70E740481C1C}">
                <a14:useLocalDpi xmlns:a14="http://schemas.microsoft.com/office/drawing/2010/main" val="0"/>
              </a:ext>
            </a:extLst>
          </a:blip>
          <a:srcRect t="12500" b="12500"/>
          <a:stretch/>
        </p:blipFill>
        <p:spPr>
          <a:xfrm>
            <a:off x="4331290" y="1214146"/>
            <a:ext cx="3207739" cy="1566435"/>
          </a:xfrm>
          <a:prstGeom prst="roundRect">
            <a:avLst>
              <a:gd name="adj" fmla="val 10927"/>
            </a:avLst>
          </a:prstGeom>
          <a:ln w="38100">
            <a:solidFill>
              <a:srgbClr val="7CD9E0"/>
            </a:solidFill>
          </a:ln>
        </p:spPr>
      </p:pic>
      <p:pic>
        <p:nvPicPr>
          <p:cNvPr id="34" name="Рисунок 33"/>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331290" y="2828233"/>
            <a:ext cx="3120955" cy="460013"/>
          </a:xfrm>
          <a:prstGeom prst="rect">
            <a:avLst/>
          </a:prstGeom>
        </p:spPr>
      </p:pic>
      <p:sp>
        <p:nvSpPr>
          <p:cNvPr id="35" name="TextBox 34"/>
          <p:cNvSpPr txBox="1"/>
          <p:nvPr/>
        </p:nvSpPr>
        <p:spPr>
          <a:xfrm>
            <a:off x="4331291" y="2828233"/>
            <a:ext cx="3120954" cy="307776"/>
          </a:xfrm>
          <a:prstGeom prst="rect">
            <a:avLst/>
          </a:prstGeom>
          <a:noFill/>
        </p:spPr>
        <p:txBody>
          <a:bodyPr wrap="square" rtlCol="0">
            <a:spAutoFit/>
          </a:bodyPr>
          <a:lstStyle/>
          <a:p>
            <a:pPr algn="ctr"/>
            <a:r>
              <a:rPr lang="ru-RU" sz="14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муниципальный Дом культуры</a:t>
            </a:r>
            <a:endParaRPr lang="ru-RU" sz="1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1" name="Рисунок 40"/>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83440" y="1043534"/>
            <a:ext cx="2657156" cy="477069"/>
          </a:xfrm>
          <a:prstGeom prst="rect">
            <a:avLst/>
          </a:prstGeom>
        </p:spPr>
      </p:pic>
      <p:sp>
        <p:nvSpPr>
          <p:cNvPr id="42" name="TextBox 41"/>
          <p:cNvSpPr txBox="1"/>
          <p:nvPr/>
        </p:nvSpPr>
        <p:spPr>
          <a:xfrm>
            <a:off x="1642544" y="1145836"/>
            <a:ext cx="2422404" cy="307777"/>
          </a:xfrm>
          <a:prstGeom prst="rect">
            <a:avLst/>
          </a:prstGeom>
          <a:noFill/>
        </p:spPr>
        <p:txBody>
          <a:bodyPr wrap="square" rtlCol="0">
            <a:spAutoFit/>
          </a:bodyPr>
          <a:lstStyle/>
          <a:p>
            <a:pPr algn="ctr"/>
            <a:r>
              <a:rPr lang="ru-RU" sz="1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Историко-краеведческий музей</a:t>
            </a:r>
          </a:p>
        </p:txBody>
      </p:sp>
      <p:sp>
        <p:nvSpPr>
          <p:cNvPr id="29" name="TextBox 28"/>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1" name="Рисунок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Tree>
    <p:extLst>
      <p:ext uri="{BB962C8B-B14F-4D97-AF65-F5344CB8AC3E}">
        <p14:creationId xmlns:p14="http://schemas.microsoft.com/office/powerpoint/2010/main" val="3826278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b="13976"/>
          <a:stretch/>
        </p:blipFill>
        <p:spPr>
          <a:xfrm>
            <a:off x="1459002" y="1710047"/>
            <a:ext cx="2577823" cy="1935678"/>
          </a:xfrm>
          <a:prstGeom prst="roundRect">
            <a:avLst>
              <a:gd name="adj" fmla="val 10927"/>
            </a:avLst>
          </a:prstGeom>
          <a:ln w="38100">
            <a:solidFill>
              <a:srgbClr val="7CD9E0"/>
            </a:solidFill>
          </a:ln>
        </p:spPr>
      </p:pic>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526" y="3440791"/>
            <a:ext cx="815476" cy="815476"/>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218" y="1893877"/>
            <a:ext cx="811435" cy="811435"/>
          </a:xfrm>
          <a:prstGeom prst="rect">
            <a:avLst/>
          </a:prstGeom>
        </p:spPr>
      </p:pic>
      <p:pic>
        <p:nvPicPr>
          <p:cNvPr id="4" name="Рисунок 3"/>
          <p:cNvPicPr>
            <a:picLocks noChangeAspect="1"/>
          </p:cNvPicPr>
          <p:nvPr/>
        </p:nvPicPr>
        <p:blipFill>
          <a:blip r:embed="rId6"/>
          <a:stretch>
            <a:fillRect/>
          </a:stretch>
        </p:blipFill>
        <p:spPr>
          <a:xfrm>
            <a:off x="2353883" y="156242"/>
            <a:ext cx="5205792" cy="768091"/>
          </a:xfrm>
          <a:prstGeom prst="rect">
            <a:avLst/>
          </a:prstGeom>
        </p:spPr>
      </p:pic>
      <p:sp>
        <p:nvSpPr>
          <p:cNvPr id="5" name="TextBox 4"/>
          <p:cNvSpPr txBox="1"/>
          <p:nvPr/>
        </p:nvSpPr>
        <p:spPr>
          <a:xfrm>
            <a:off x="2061031" y="31713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sp>
        <p:nvSpPr>
          <p:cNvPr id="13" name="TextBox 12"/>
          <p:cNvSpPr txBox="1"/>
          <p:nvPr/>
        </p:nvSpPr>
        <p:spPr>
          <a:xfrm>
            <a:off x="71217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3" name="TextBox 72"/>
          <p:cNvSpPr txBox="1"/>
          <p:nvPr/>
        </p:nvSpPr>
        <p:spPr>
          <a:xfrm>
            <a:off x="8852" y="2707568"/>
            <a:ext cx="1546659" cy="430887"/>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Объектов культурного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502728" y="3525365"/>
            <a:ext cx="997905" cy="646331"/>
          </a:xfrm>
          <a:prstGeom prst="rect">
            <a:avLst/>
          </a:prstGeom>
          <a:noFill/>
        </p:spPr>
        <p:txBody>
          <a:bodyPr wrap="square" rtlCol="0">
            <a:spAutoFit/>
          </a:bodyPr>
          <a:lstStyle/>
          <a:p>
            <a:r>
              <a:rPr lang="ru-RU" sz="3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29</a:t>
            </a:r>
            <a:endParaRPr lang="ru-RU"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52219" y="4311188"/>
            <a:ext cx="1546659" cy="600164"/>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Объектов археологического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9" name="Рисунок 78"/>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1149" y="5090977"/>
            <a:ext cx="1903400" cy="221765"/>
          </a:xfrm>
          <a:prstGeom prst="rect">
            <a:avLst/>
          </a:prstGeom>
        </p:spPr>
      </p:pic>
      <p:sp>
        <p:nvSpPr>
          <p:cNvPr id="33" name="TextBox 32"/>
          <p:cNvSpPr txBox="1"/>
          <p:nvPr/>
        </p:nvSpPr>
        <p:spPr>
          <a:xfrm>
            <a:off x="1500633" y="4911351"/>
            <a:ext cx="1847156" cy="523220"/>
          </a:xfrm>
          <a:prstGeom prst="rect">
            <a:avLst/>
          </a:prstGeom>
          <a:noFill/>
        </p:spPr>
        <p:txBody>
          <a:bodyPr wrap="square" rtlCol="0">
            <a:spAutoFit/>
          </a:bodyPr>
          <a:lstStyle/>
          <a:p>
            <a:pPr algn="ctr"/>
            <a:r>
              <a:rPr lang="ru-RU" sz="14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Приоритетные направления:</a:t>
            </a:r>
            <a:endParaRPr lang="ru-RU" sz="14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4190406" y="3948494"/>
            <a:ext cx="2658969" cy="30777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Событийный туризм</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Рисунок 42"/>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9187" y="4499917"/>
            <a:ext cx="3235780" cy="1639430"/>
          </a:xfrm>
          <a:prstGeom prst="rect">
            <a:avLst/>
          </a:prstGeom>
          <a:ln w="12700">
            <a:solidFill>
              <a:srgbClr val="4CCBD4"/>
            </a:solidFill>
            <a:prstDash val="lgDash"/>
          </a:ln>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12770" y="3831762"/>
            <a:ext cx="266700" cy="233469"/>
          </a:xfrm>
          <a:prstGeom prst="rect">
            <a:avLst/>
          </a:prstGeom>
        </p:spPr>
      </p:pic>
      <p:sp>
        <p:nvSpPr>
          <p:cNvPr id="80" name="TextBox 79"/>
          <p:cNvSpPr txBox="1"/>
          <p:nvPr/>
        </p:nvSpPr>
        <p:spPr>
          <a:xfrm>
            <a:off x="3579189" y="4499917"/>
            <a:ext cx="3235779" cy="1615827"/>
          </a:xfrm>
          <a:prstGeom prst="rect">
            <a:avLst/>
          </a:prstGeom>
          <a:noFill/>
        </p:spPr>
        <p:txBody>
          <a:bodyPr wrap="square" rtlCol="0">
            <a:spAutoFit/>
          </a:bodyPr>
          <a:lstStyle/>
          <a:p>
            <a:r>
              <a:rPr lang="ru-RU" sz="1100" b="1" dirty="0"/>
              <a:t>26 августа 2020 года </a:t>
            </a:r>
            <a:r>
              <a:rPr lang="ru-RU" sz="1100" b="1" dirty="0" smtClean="0"/>
              <a:t>в                          </a:t>
            </a:r>
          </a:p>
          <a:p>
            <a:r>
              <a:rPr lang="ru-RU" sz="1100" b="1" dirty="0" smtClean="0"/>
              <a:t>д. Татарск </a:t>
            </a:r>
            <a:r>
              <a:rPr lang="ru-RU" sz="1100" b="1" dirty="0"/>
              <a:t>состоялось тожественное открытие памятника Герою Советского Союза, генералу армии Матросову Вадиму Александровичу, более 17 лет руководившему пограничными войсками СССР, уроженцу </a:t>
            </a:r>
            <a:r>
              <a:rPr lang="ru-RU" sz="1100" b="1" dirty="0" smtClean="0"/>
              <a:t>                д</a:t>
            </a:r>
            <a:r>
              <a:rPr lang="ru-RU" sz="1100" b="1" dirty="0"/>
              <a:t>. Бохото </a:t>
            </a:r>
            <a:r>
              <a:rPr lang="ru-RU" sz="1100" b="1" dirty="0" err="1"/>
              <a:t>Монастырщинского</a:t>
            </a:r>
            <a:r>
              <a:rPr lang="ru-RU" sz="1100" b="1" dirty="0"/>
              <a:t> </a:t>
            </a:r>
            <a:r>
              <a:rPr lang="ru-RU" sz="1100" b="1" dirty="0" smtClean="0"/>
              <a:t>муниципальный округа </a:t>
            </a:r>
            <a:r>
              <a:rPr lang="ru-RU" sz="1100" b="1" dirty="0"/>
              <a:t>Смоленской области.</a:t>
            </a:r>
            <a:endParaRPr lang="ru-RU" sz="1100" b="1"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0" name="Рисунок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41" name="Рисунок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5507" y="5594487"/>
            <a:ext cx="383098" cy="383098"/>
          </a:xfrm>
          <a:prstGeom prst="rect">
            <a:avLst/>
          </a:prstGeom>
        </p:spPr>
      </p:pic>
      <p:sp>
        <p:nvSpPr>
          <p:cNvPr id="42" name="TextBox 41"/>
          <p:cNvSpPr txBox="1"/>
          <p:nvPr/>
        </p:nvSpPr>
        <p:spPr>
          <a:xfrm>
            <a:off x="1957175" y="5594491"/>
            <a:ext cx="1344738" cy="461665"/>
          </a:xfrm>
          <a:prstGeom prst="rect">
            <a:avLst/>
          </a:prstGeom>
          <a:noFill/>
        </p:spPr>
        <p:txBody>
          <a:bodyPr wrap="square" rtlCol="0">
            <a:spAutoFit/>
          </a:bodyPr>
          <a:lstStyle/>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Сельский и</a:t>
            </a:r>
          </a:p>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экологический</a:t>
            </a:r>
            <a:endPar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6" name="TextBox 55"/>
          <p:cNvSpPr txBox="1"/>
          <p:nvPr/>
        </p:nvSpPr>
        <p:spPr>
          <a:xfrm>
            <a:off x="1957175" y="6200905"/>
            <a:ext cx="1174589" cy="276999"/>
          </a:xfrm>
          <a:prstGeom prst="rect">
            <a:avLst/>
          </a:prstGeom>
          <a:noFill/>
        </p:spPr>
        <p:txBody>
          <a:bodyPr wrap="square" rtlCol="0">
            <a:spAutoFit/>
          </a:bodyPr>
          <a:lstStyle/>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Событийный</a:t>
            </a:r>
            <a:endPar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8" name="Рисунок 37"/>
          <p:cNvPicPr>
            <a:picLocks noChangeAspect="1"/>
          </p:cNvPicPr>
          <p:nvPr/>
        </p:nvPicPr>
        <p:blipFill>
          <a:blip r:embed="rId14" cstate="print">
            <a:duotone>
              <a:prstClr val="black"/>
              <a:srgbClr val="B2D499">
                <a:tint val="45000"/>
                <a:satMod val="400000"/>
              </a:srgbClr>
            </a:duotone>
            <a:extLst>
              <a:ext uri="{BEBA8EAE-BF5A-486C-A8C5-ECC9F3942E4B}">
                <a14:imgProps xmlns:a14="http://schemas.microsoft.com/office/drawing/2010/main">
                  <a14:imgLayer r:embed="rId1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04059" y="1132529"/>
            <a:ext cx="2608717" cy="461665"/>
          </a:xfrm>
          <a:prstGeom prst="rect">
            <a:avLst/>
          </a:prstGeom>
        </p:spPr>
      </p:pic>
      <p:sp>
        <p:nvSpPr>
          <p:cNvPr id="9" name="TextBox 8"/>
          <p:cNvSpPr txBox="1"/>
          <p:nvPr/>
        </p:nvSpPr>
        <p:spPr>
          <a:xfrm>
            <a:off x="1351234" y="1132536"/>
            <a:ext cx="2643230" cy="276999"/>
          </a:xfrm>
          <a:prstGeom prst="rect">
            <a:avLst/>
          </a:prstGeom>
          <a:noFill/>
        </p:spPr>
        <p:txBody>
          <a:bodyPr wrap="square" rtlCol="0">
            <a:spAutoFit/>
          </a:bodyPr>
          <a:lstStyle/>
          <a:p>
            <a:pPr algn="ct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Церковь Успения Пресвятой Богородицы</a:t>
            </a:r>
          </a:p>
        </p:txBody>
      </p:sp>
      <p:pic>
        <p:nvPicPr>
          <p:cNvPr id="12" name="Рисунок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43354" y="6139347"/>
            <a:ext cx="413820" cy="413820"/>
          </a:xfrm>
          <a:prstGeom prst="rect">
            <a:avLst/>
          </a:prstGeom>
        </p:spPr>
      </p:pic>
      <p:pic>
        <p:nvPicPr>
          <p:cNvPr id="47" name="Рисунок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8687" y="5090979"/>
            <a:ext cx="842361" cy="842361"/>
          </a:xfrm>
          <a:prstGeom prst="rect">
            <a:avLst/>
          </a:prstGeom>
        </p:spPr>
      </p:pic>
      <p:sp>
        <p:nvSpPr>
          <p:cNvPr id="49" name="TextBox 48"/>
          <p:cNvSpPr txBox="1"/>
          <p:nvPr/>
        </p:nvSpPr>
        <p:spPr>
          <a:xfrm>
            <a:off x="360125" y="5114810"/>
            <a:ext cx="823626" cy="769441"/>
          </a:xfrm>
          <a:prstGeom prst="rect">
            <a:avLst/>
          </a:prstGeom>
          <a:noFill/>
        </p:spPr>
        <p:txBody>
          <a:bodyPr wrap="square" rtlCol="0">
            <a:spAutoFit/>
          </a:bodyPr>
          <a:lstStyle/>
          <a:p>
            <a:pPr algn="ctr"/>
            <a:r>
              <a:rPr lang="ru-RU" sz="4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u-RU" sz="3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a:t>
            </a:r>
            <a:endParaRPr lang="ru-RU"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p:cNvSpPr txBox="1"/>
          <p:nvPr/>
        </p:nvSpPr>
        <p:spPr>
          <a:xfrm>
            <a:off x="165532" y="5985462"/>
            <a:ext cx="1402612" cy="430887"/>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Церкви и </a:t>
            </a:r>
          </a:p>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храмы</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35" name="Picture 11" descr="https://monast.admin-smolensk.ru/files/198/resize/27_150_225.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69539" y="1044699"/>
            <a:ext cx="2067332" cy="260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3081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353883" y="156242"/>
            <a:ext cx="5205792" cy="768091"/>
          </a:xfrm>
          <a:prstGeom prst="rect">
            <a:avLst/>
          </a:prstGeom>
        </p:spPr>
      </p:pic>
      <p:sp>
        <p:nvSpPr>
          <p:cNvPr id="4" name="TextBox 3"/>
          <p:cNvSpPr txBox="1"/>
          <p:nvPr/>
        </p:nvSpPr>
        <p:spPr>
          <a:xfrm>
            <a:off x="2353883" y="317138"/>
            <a:ext cx="5205792" cy="461665"/>
          </a:xfrm>
          <a:prstGeom prst="rect">
            <a:avLst/>
          </a:prstGeom>
          <a:noFill/>
        </p:spPr>
        <p:txBody>
          <a:bodyPr wrap="square" rtlCol="0">
            <a:spAutoFit/>
          </a:bodyPr>
          <a:lstStyle/>
          <a:p>
            <a:pPr algn="ctr"/>
            <a:r>
              <a:rPr lang="en-US" sz="2400" dirty="0" smtClean="0">
                <a:solidFill>
                  <a:schemeClr val="bg1"/>
                </a:solidFill>
                <a:latin typeface="Open Sans Semibold"/>
                <a:ea typeface="Open Sans Semibold" panose="020B0706030804020204" pitchFamily="34" charset="0"/>
                <a:cs typeface="Open Sans Semibold" panose="020B0706030804020204" pitchFamily="34" charset="0"/>
              </a:rPr>
              <a:t>SWOT</a:t>
            </a: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-анализ</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296" y="148831"/>
            <a:ext cx="645912" cy="798266"/>
          </a:xfrm>
          <a:prstGeom prst="rect">
            <a:avLst/>
          </a:prstGeom>
        </p:spPr>
      </p:pic>
      <p:sp>
        <p:nvSpPr>
          <p:cNvPr id="7" name="TextBox 6"/>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8" name="Таблица 7"/>
          <p:cNvGraphicFramePr>
            <a:graphicFrameLocks noGrp="1"/>
          </p:cNvGraphicFramePr>
          <p:nvPr>
            <p:extLst>
              <p:ext uri="{D42A27DB-BD31-4B8C-83A1-F6EECF244321}">
                <p14:modId xmlns:p14="http://schemas.microsoft.com/office/powerpoint/2010/main" val="866492072"/>
              </p:ext>
            </p:extLst>
          </p:nvPr>
        </p:nvGraphicFramePr>
        <p:xfrm>
          <a:off x="364239" y="1345760"/>
          <a:ext cx="6083417" cy="4781177"/>
        </p:xfrm>
        <a:graphic>
          <a:graphicData uri="http://schemas.openxmlformats.org/drawingml/2006/table">
            <a:tbl>
              <a:tblPr firstRow="1" bandRow="1">
                <a:tableStyleId>{5C22544A-7EE6-4342-B048-85BDC9FD1C3A}</a:tableStyleId>
              </a:tblPr>
              <a:tblGrid>
                <a:gridCol w="1920481">
                  <a:extLst>
                    <a:ext uri="{9D8B030D-6E8A-4147-A177-3AD203B41FA5}">
                      <a16:colId xmlns:a16="http://schemas.microsoft.com/office/drawing/2014/main" val="20000"/>
                    </a:ext>
                  </a:extLst>
                </a:gridCol>
                <a:gridCol w="4162936">
                  <a:extLst>
                    <a:ext uri="{9D8B030D-6E8A-4147-A177-3AD203B41FA5}">
                      <a16:colId xmlns:a16="http://schemas.microsoft.com/office/drawing/2014/main" val="20001"/>
                    </a:ext>
                  </a:extLst>
                </a:gridCol>
              </a:tblGrid>
              <a:tr h="1574728">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700" baseline="0" dirty="0" smtClean="0">
                          <a:solidFill>
                            <a:schemeClr val="tx1"/>
                          </a:solidFill>
                        </a:rPr>
                        <a:t>Сильные стороны</a:t>
                      </a:r>
                      <a:endParaRPr lang="ru-RU" sz="1700" dirty="0" smtClean="0">
                        <a:solidFill>
                          <a:schemeClr val="tx1"/>
                        </a:solidFill>
                      </a:endParaRPr>
                    </a:p>
                    <a:p>
                      <a:pPr algn="ctr"/>
                      <a:r>
                        <a:rPr lang="en-US" sz="1700" dirty="0" smtClean="0">
                          <a:solidFill>
                            <a:schemeClr val="tx1"/>
                          </a:solidFill>
                          <a:latin typeface="Open Sans" panose="020B0606030504020204"/>
                        </a:rPr>
                        <a:t>S</a:t>
                      </a:r>
                      <a:endParaRPr lang="ru-RU" sz="1700" baseline="0" dirty="0" smtClean="0">
                        <a:solidFill>
                          <a:schemeClr val="tx1"/>
                        </a:solidFill>
                      </a:endParaRPr>
                    </a:p>
                  </a:txBody>
                  <a:tcPr>
                    <a:solidFill>
                      <a:srgbClr val="6FCECE"/>
                    </a:solidFill>
                  </a:tcPr>
                </a:tc>
                <a:tc>
                  <a:txBody>
                    <a:bodyPr/>
                    <a:lstStyle/>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r>
                        <a:rPr lang="ru-RU" sz="1100" b="0" baseline="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большое количество свободных мощностей;</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выгодное географическое положение;</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относительная близость к  границе с Белоруссией;</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развитая транспортная инфраструктура;</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наличие магистральных  газопроводов;</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наличие комплекса культурно-исторических ценностей;</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экологически чистые территории;</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наличие сырья: леса, торфа, песчано-гравийной смеси.</a:t>
                      </a:r>
                    </a:p>
                  </a:txBody>
                  <a:tcPr>
                    <a:solidFill>
                      <a:srgbClr val="6FCECE"/>
                    </a:solidFill>
                  </a:tcPr>
                </a:tc>
                <a:extLst>
                  <a:ext uri="{0D108BD9-81ED-4DB2-BD59-A6C34878D82A}">
                    <a16:rowId xmlns:a16="http://schemas.microsoft.com/office/drawing/2014/main" val="10000"/>
                  </a:ext>
                </a:extLst>
              </a:tr>
              <a:tr h="867747">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700" b="1" baseline="0" dirty="0" smtClean="0">
                          <a:solidFill>
                            <a:schemeClr val="tx1"/>
                          </a:solidFill>
                        </a:rPr>
                        <a:t>Слабые стороны</a:t>
                      </a:r>
                      <a:endParaRPr lang="ru-RU" sz="1700" b="1" dirty="0" smtClean="0">
                        <a:solidFill>
                          <a:schemeClr val="tx1"/>
                        </a:solidFill>
                      </a:endParaRPr>
                    </a:p>
                    <a:p>
                      <a:pPr algn="ctr"/>
                      <a:r>
                        <a:rPr lang="en-US" sz="1700" b="1" baseline="0" dirty="0" smtClean="0">
                          <a:solidFill>
                            <a:schemeClr val="tx1"/>
                          </a:solidFill>
                          <a:latin typeface="Open Sans" panose="020B0606030504020204"/>
                        </a:rPr>
                        <a:t>W</a:t>
                      </a:r>
                      <a:endParaRPr lang="ru-RU" sz="1700" b="1" baseline="0" dirty="0" smtClean="0">
                        <a:solidFill>
                          <a:schemeClr val="tx1"/>
                        </a:solidFill>
                      </a:endParaRPr>
                    </a:p>
                  </a:txBody>
                  <a:tcPr>
                    <a:solidFill>
                      <a:srgbClr val="8FDEE3"/>
                    </a:solidFill>
                  </a:tcPr>
                </a:tc>
                <a:tc>
                  <a:txBody>
                    <a:bodyPr/>
                    <a:lstStyle/>
                    <a:p>
                      <a:pPr marL="0" lvl="0" indent="0" algn="just">
                        <a:spcAft>
                          <a:spcPts val="0"/>
                        </a:spcAft>
                        <a:buFont typeface="Symbol" panose="05050102010706020507" pitchFamily="18" charset="2"/>
                        <a:buNone/>
                        <a:tabLst>
                          <a:tab pos="291465" algn="l"/>
                        </a:tabLst>
                      </a:pPr>
                      <a:r>
                        <a:rPr lang="ru-RU" sz="110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вытеснение продукции предприятий области продукцией иностранного производства;</a:t>
                      </a:r>
                    </a:p>
                    <a:p>
                      <a:pPr marL="0" lvl="0" indent="0" algn="just">
                        <a:spcAft>
                          <a:spcPts val="0"/>
                        </a:spcAft>
                        <a:buFontTx/>
                        <a:buChar char="-"/>
                        <a:tabLst>
                          <a:tab pos="291465" algn="l"/>
                        </a:tabLst>
                      </a:pPr>
                      <a:r>
                        <a:rPr lang="ru-RU" sz="110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дефицит кадров из-за возникших демографических диспропорций.</a:t>
                      </a:r>
                    </a:p>
                  </a:txBody>
                  <a:tcPr>
                    <a:solidFill>
                      <a:srgbClr val="8FDEE3"/>
                    </a:solidFill>
                  </a:tcPr>
                </a:tc>
                <a:extLst>
                  <a:ext uri="{0D108BD9-81ED-4DB2-BD59-A6C34878D82A}">
                    <a16:rowId xmlns:a16="http://schemas.microsoft.com/office/drawing/2014/main" val="10001"/>
                  </a:ext>
                </a:extLst>
              </a:tr>
              <a:tr h="1679510">
                <a:tc>
                  <a:txBody>
                    <a:bodyPr/>
                    <a:lstStyle/>
                    <a:p>
                      <a:pPr algn="ctr"/>
                      <a:r>
                        <a:rPr lang="ru-RU" sz="1700" b="1" dirty="0" smtClean="0"/>
                        <a:t>Возможности</a:t>
                      </a:r>
                    </a:p>
                    <a:p>
                      <a:pPr algn="ctr"/>
                      <a:r>
                        <a:rPr lang="en-US" sz="1700" b="1" dirty="0" smtClean="0">
                          <a:latin typeface="Open Sans" panose="020B0606030504020204"/>
                        </a:rPr>
                        <a:t>O</a:t>
                      </a:r>
                      <a:endParaRPr lang="ru-RU" sz="1700" b="1" dirty="0"/>
                    </a:p>
                  </a:txBody>
                  <a:tcPr>
                    <a:solidFill>
                      <a:srgbClr val="E8E8A8"/>
                    </a:solidFill>
                  </a:tcPr>
                </a:tc>
                <a:tc>
                  <a:txBody>
                    <a:bodyPr/>
                    <a:lstStyle/>
                    <a:p>
                      <a:pPr marL="0" lvl="0" indent="0" algn="just">
                        <a:spcAft>
                          <a:spcPts val="0"/>
                        </a:spcAft>
                        <a:buFont typeface="Symbol" panose="05050102010706020507" pitchFamily="18" charset="2"/>
                        <a:buNone/>
                        <a:tabLst>
                          <a:tab pos="291465" algn="l"/>
                        </a:tabLst>
                      </a:pP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 расширение рынка продукции местных производителей;</a:t>
                      </a:r>
                    </a:p>
                    <a:p>
                      <a:pPr marL="0" lvl="0" indent="0" algn="just">
                        <a:spcAft>
                          <a:spcPts val="0"/>
                        </a:spcAft>
                        <a:buFont typeface="Symbol" panose="05050102010706020507" pitchFamily="18" charset="2"/>
                        <a:buNone/>
                        <a:tabLst>
                          <a:tab pos="291465" algn="l"/>
                        </a:tabLst>
                      </a:pP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 внедрение инновационных технологий;</a:t>
                      </a:r>
                    </a:p>
                    <a:p>
                      <a:pPr marL="0" lvl="0" indent="0" algn="just">
                        <a:spcAft>
                          <a:spcPts val="0"/>
                        </a:spcAft>
                        <a:buFontTx/>
                        <a:buNone/>
                        <a:tabLst>
                          <a:tab pos="291465" algn="l"/>
                        </a:tabLst>
                      </a:pPr>
                      <a:r>
                        <a:rPr lang="ru-RU" sz="1100" baseline="0" dirty="0" smtClean="0">
                          <a:effectLst/>
                          <a:latin typeface="Open Sans" panose="020B0606030504020204" pitchFamily="34" charset="0"/>
                          <a:ea typeface="Open Sans" panose="020B0606030504020204" pitchFamily="34" charset="0"/>
                          <a:cs typeface="Open Sans" panose="020B0606030504020204" pitchFamily="34" charset="0"/>
                        </a:rPr>
                        <a:t>- в</a:t>
                      </a: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овлечение в сельхозпроизводство неиспользуемых угодий;</a:t>
                      </a:r>
                    </a:p>
                    <a:p>
                      <a:pPr marL="0" lvl="0" indent="0" algn="just">
                        <a:spcAft>
                          <a:spcPts val="0"/>
                        </a:spcAft>
                        <a:buFontTx/>
                        <a:buNone/>
                        <a:tabLst>
                          <a:tab pos="291465" algn="l"/>
                        </a:tabLst>
                      </a:pPr>
                      <a:r>
                        <a:rPr lang="ru-RU" sz="1100" baseline="0" dirty="0" smtClean="0">
                          <a:effectLst/>
                          <a:latin typeface="Open Sans" panose="020B0606030504020204" pitchFamily="34" charset="0"/>
                          <a:ea typeface="Open Sans" panose="020B0606030504020204" pitchFamily="34" charset="0"/>
                          <a:cs typeface="Open Sans" panose="020B0606030504020204" pitchFamily="34" charset="0"/>
                        </a:rPr>
                        <a:t>- в</a:t>
                      </a: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озможности локализации производства для белорусского бизнеса;</a:t>
                      </a:r>
                    </a:p>
                    <a:p>
                      <a:pPr marL="0" lvl="0" indent="0" algn="just">
                        <a:spcAft>
                          <a:spcPts val="0"/>
                        </a:spcAft>
                        <a:buFont typeface="Symbol" panose="05050102010706020507" pitchFamily="18" charset="2"/>
                        <a:buNone/>
                        <a:tabLst>
                          <a:tab pos="291465" algn="l"/>
                        </a:tabLst>
                      </a:pP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effectLst/>
                          <a:latin typeface="Open Sans" panose="020B0606030504020204" pitchFamily="34" charset="0"/>
                          <a:ea typeface="Open Sans" panose="020B0606030504020204" pitchFamily="34" charset="0"/>
                          <a:cs typeface="Open Sans" panose="020B0606030504020204" pitchFamily="34" charset="0"/>
                        </a:rPr>
                        <a:t> </a:t>
                      </a: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развитие специализированных видов туризма: рыболовство, охота.</a:t>
                      </a:r>
                    </a:p>
                  </a:txBody>
                  <a:tcPr>
                    <a:solidFill>
                      <a:srgbClr val="E8E8A8"/>
                    </a:solidFill>
                  </a:tcPr>
                </a:tc>
                <a:extLst>
                  <a:ext uri="{0D108BD9-81ED-4DB2-BD59-A6C34878D82A}">
                    <a16:rowId xmlns:a16="http://schemas.microsoft.com/office/drawing/2014/main" val="10002"/>
                  </a:ext>
                </a:extLst>
              </a:tr>
              <a:tr h="659192">
                <a:tc>
                  <a:txBody>
                    <a:bodyPr/>
                    <a:lstStyle/>
                    <a:p>
                      <a:pPr algn="ctr"/>
                      <a:r>
                        <a:rPr lang="ru-RU" sz="1700" b="1" dirty="0" smtClean="0"/>
                        <a:t>Угрозы</a:t>
                      </a:r>
                    </a:p>
                    <a:p>
                      <a:pPr algn="ctr"/>
                      <a:r>
                        <a:rPr lang="en-US" sz="1700" b="1" dirty="0" smtClean="0">
                          <a:latin typeface="Open Sans" panose="020B0606030504020204"/>
                        </a:rPr>
                        <a:t>T</a:t>
                      </a:r>
                      <a:endParaRPr lang="ru-RU" sz="1700" b="1" dirty="0"/>
                    </a:p>
                  </a:txBody>
                  <a:tcPr>
                    <a:solidFill>
                      <a:srgbClr val="FBFBB7"/>
                    </a:solidFill>
                  </a:tcPr>
                </a:tc>
                <a:tc>
                  <a:txBody>
                    <a:bodyPr/>
                    <a:lstStyle/>
                    <a:p>
                      <a:pPr marL="0" lvl="0" indent="0" algn="just">
                        <a:spcAft>
                          <a:spcPts val="0"/>
                        </a:spcAft>
                        <a:buFont typeface="Symbol" panose="05050102010706020507" pitchFamily="18" charset="2"/>
                        <a:buNone/>
                        <a:tabLst>
                          <a:tab pos="291465" algn="l"/>
                        </a:tabLst>
                      </a:pP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 демографическое старение населения;</a:t>
                      </a:r>
                    </a:p>
                    <a:p>
                      <a:pPr marL="0" lvl="0" indent="0" algn="just">
                        <a:spcAft>
                          <a:spcPts val="0"/>
                        </a:spcAft>
                        <a:buFont typeface="Symbol" panose="05050102010706020507" pitchFamily="18" charset="2"/>
                        <a:buNone/>
                        <a:tabLst>
                          <a:tab pos="291465" algn="l"/>
                        </a:tabLst>
                      </a:pP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 отток из муниципальный округа способной творческой молодежи.</a:t>
                      </a:r>
                    </a:p>
                  </a:txBody>
                  <a:tcPr>
                    <a:solidFill>
                      <a:srgbClr val="FBFBB7"/>
                    </a:solidFill>
                  </a:tcPr>
                </a:tc>
                <a:extLst>
                  <a:ext uri="{0D108BD9-81ED-4DB2-BD59-A6C34878D82A}">
                    <a16:rowId xmlns:a16="http://schemas.microsoft.com/office/drawing/2014/main" val="10003"/>
                  </a:ext>
                </a:extLst>
              </a:tr>
            </a:tbl>
          </a:graphicData>
        </a:graphic>
      </p:graphicFrame>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
        <p:nvSpPr>
          <p:cNvPr id="10" name="TextBox 9"/>
          <p:cNvSpPr txBox="1"/>
          <p:nvPr/>
        </p:nvSpPr>
        <p:spPr>
          <a:xfrm>
            <a:off x="7112117"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995713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t="22088" b="12175"/>
          <a:stretch/>
        </p:blipFill>
        <p:spPr>
          <a:xfrm>
            <a:off x="5690137" y="3013993"/>
            <a:ext cx="1708606" cy="1652674"/>
          </a:xfrm>
          <a:prstGeom prst="ellipse">
            <a:avLst/>
          </a:prstGeom>
        </p:spPr>
      </p:pic>
      <p:pic>
        <p:nvPicPr>
          <p:cNvPr id="64" name="Рисунок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5708733" y="3013993"/>
            <a:ext cx="1690011" cy="1701948"/>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16848" t="-272" r="7955" b="272"/>
          <a:stretch/>
        </p:blipFill>
        <p:spPr>
          <a:xfrm>
            <a:off x="4380916" y="2981867"/>
            <a:ext cx="1689204" cy="1684800"/>
          </a:xfrm>
          <a:prstGeom prst="ellipse">
            <a:avLst/>
          </a:prstGeom>
        </p:spPr>
      </p:pic>
      <p:pic>
        <p:nvPicPr>
          <p:cNvPr id="5" name="Рисунок 4"/>
          <p:cNvPicPr>
            <a:picLocks noChangeAspect="1"/>
          </p:cNvPicPr>
          <p:nvPr/>
        </p:nvPicPr>
        <p:blipFill rotWithShape="1">
          <a:blip r:embed="rId6" cstate="print">
            <a:extLst>
              <a:ext uri="{28A0092B-C50C-407E-A947-70E740481C1C}">
                <a14:useLocalDpi xmlns:a14="http://schemas.microsoft.com/office/drawing/2010/main" val="0"/>
              </a:ext>
            </a:extLst>
          </a:blip>
          <a:srcRect l="25568" r="12070" b="8650"/>
          <a:stretch/>
        </p:blipFill>
        <p:spPr>
          <a:xfrm>
            <a:off x="1523103" y="1198906"/>
            <a:ext cx="1680910" cy="1641486"/>
          </a:xfrm>
          <a:prstGeom prst="ellipse">
            <a:avLst/>
          </a:prstGeom>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3773" y="1183268"/>
            <a:ext cx="1690011" cy="1657124"/>
          </a:xfrm>
          <a:prstGeom prst="rect">
            <a:avLst/>
          </a:prstGeom>
        </p:spPr>
      </p:pic>
      <p:sp>
        <p:nvSpPr>
          <p:cNvPr id="40" name="Стрелка вправо 39"/>
          <p:cNvSpPr/>
          <p:nvPr/>
        </p:nvSpPr>
        <p:spPr>
          <a:xfrm>
            <a:off x="4120615" y="5314916"/>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Стрелка вправо 35"/>
          <p:cNvSpPr/>
          <p:nvPr/>
        </p:nvSpPr>
        <p:spPr>
          <a:xfrm>
            <a:off x="2699808" y="5314916"/>
            <a:ext cx="635484"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Стрелка вправо 2"/>
          <p:cNvSpPr/>
          <p:nvPr/>
        </p:nvSpPr>
        <p:spPr>
          <a:xfrm>
            <a:off x="1070822" y="5300781"/>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9" name="Рисунок 38"/>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6481" y="3267545"/>
            <a:ext cx="3960304" cy="1238291"/>
          </a:xfrm>
          <a:prstGeom prst="rect">
            <a:avLst/>
          </a:prstGeom>
          <a:ln w="38100">
            <a:solidFill>
              <a:srgbClr val="77DAFF"/>
            </a:solidFill>
            <a:prstDash val="sysDash"/>
          </a:ln>
        </p:spPr>
      </p:pic>
      <p:pic>
        <p:nvPicPr>
          <p:cNvPr id="30" name="Рисунок 29"/>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74160" y="1401894"/>
            <a:ext cx="3978693" cy="1134403"/>
          </a:xfrm>
          <a:prstGeom prst="rect">
            <a:avLst/>
          </a:prstGeom>
          <a:ln w="38100">
            <a:solidFill>
              <a:srgbClr val="77DAFF"/>
            </a:solidFill>
            <a:prstDash val="sysDash"/>
          </a:ln>
        </p:spPr>
      </p:pic>
      <p:sp>
        <p:nvSpPr>
          <p:cNvPr id="34" name="Овал 33"/>
          <p:cNvSpPr/>
          <p:nvPr/>
        </p:nvSpPr>
        <p:spPr>
          <a:xfrm>
            <a:off x="4933551" y="4916195"/>
            <a:ext cx="94242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Овал 32"/>
          <p:cNvSpPr/>
          <p:nvPr/>
        </p:nvSpPr>
        <p:spPr>
          <a:xfrm>
            <a:off x="3331271" y="4917938"/>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Овал 31"/>
          <p:cNvSpPr/>
          <p:nvPr/>
        </p:nvSpPr>
        <p:spPr>
          <a:xfrm>
            <a:off x="1887569" y="4917940"/>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Овал 1"/>
          <p:cNvSpPr/>
          <p:nvPr/>
        </p:nvSpPr>
        <p:spPr>
          <a:xfrm>
            <a:off x="377720" y="4917941"/>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7" name="Рисунок 36"/>
          <p:cNvPicPr>
            <a:picLocks noChangeAspect="1"/>
          </p:cNvPicPr>
          <p:nvPr/>
        </p:nvPicPr>
        <p:blipFill>
          <a:blip r:embed="rId10"/>
          <a:stretch>
            <a:fillRect/>
          </a:stretch>
        </p:blipFill>
        <p:spPr>
          <a:xfrm>
            <a:off x="2363564" y="156242"/>
            <a:ext cx="5196117" cy="768091"/>
          </a:xfrm>
          <a:prstGeom prst="rect">
            <a:avLst/>
          </a:prstGeom>
        </p:spPr>
      </p:pic>
      <p:sp>
        <p:nvSpPr>
          <p:cNvPr id="42" name="TextBox 41"/>
          <p:cNvSpPr txBox="1"/>
          <p:nvPr/>
        </p:nvSpPr>
        <p:spPr>
          <a:xfrm>
            <a:off x="2061031" y="31257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03288"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3401057" y="1433606"/>
            <a:ext cx="3841923" cy="830997"/>
          </a:xfrm>
          <a:prstGeom prst="rect">
            <a:avLst/>
          </a:prstGeom>
          <a:noFill/>
        </p:spPr>
        <p:txBody>
          <a:bodyPr wrap="square" rtlCol="0">
            <a:spAutoFit/>
          </a:bodyPr>
          <a:lstStyle/>
          <a:p>
            <a:pPr algn="just"/>
            <a:r>
              <a:rPr lang="ru-RU" sz="1200" dirty="0" smtClean="0">
                <a:latin typeface="Open Sans" panose="020B0606030504020204" pitchFamily="34" charset="0"/>
                <a:ea typeface="Open Sans" panose="020B0606030504020204" pitchFamily="34" charset="0"/>
                <a:cs typeface="Open Sans" panose="020B0606030504020204" pitchFamily="34" charset="0"/>
              </a:rPr>
              <a:t>      Свое название Монастырщина получила  от появившегося здесь на рубеже </a:t>
            </a:r>
            <a:r>
              <a:rPr lang="en-US" sz="1200" dirty="0" smtClean="0">
                <a:latin typeface="Open Sans" panose="020B0606030504020204" pitchFamily="34" charset="0"/>
                <a:ea typeface="Open Sans" panose="020B0606030504020204" pitchFamily="34" charset="0"/>
                <a:cs typeface="Open Sans" panose="020B0606030504020204" pitchFamily="34" charset="0"/>
              </a:rPr>
              <a:t>XIII-XIV</a:t>
            </a:r>
            <a:r>
              <a:rPr lang="ru-RU" sz="1200" dirty="0" smtClean="0">
                <a:latin typeface="Open Sans" panose="020B0606030504020204" pitchFamily="34" charset="0"/>
                <a:ea typeface="Open Sans" panose="020B0606030504020204" pitchFamily="34" charset="0"/>
                <a:cs typeface="Open Sans" panose="020B0606030504020204" pitchFamily="34" charset="0"/>
              </a:rPr>
              <a:t> веков монастырского скита на том месте, где р. Вихра круто поворачивает на запад. Здесь были основаны таможня и торговая палата. </a:t>
            </a:r>
          </a:p>
        </p:txBody>
      </p:sp>
      <p:sp>
        <p:nvSpPr>
          <p:cNvPr id="53" name="TextBox 52"/>
          <p:cNvSpPr txBox="1"/>
          <p:nvPr/>
        </p:nvSpPr>
        <p:spPr>
          <a:xfrm>
            <a:off x="323834" y="5143273"/>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1390</a:t>
            </a:r>
          </a:p>
        </p:txBody>
      </p:sp>
      <p:sp>
        <p:nvSpPr>
          <p:cNvPr id="54" name="TextBox 53"/>
          <p:cNvSpPr txBox="1"/>
          <p:nvPr/>
        </p:nvSpPr>
        <p:spPr>
          <a:xfrm>
            <a:off x="135864" y="5872826"/>
            <a:ext cx="1394886"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Первое упоминание о Монастырщине</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503275" y="5885218"/>
            <a:ext cx="1711008" cy="646331"/>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Образование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Монастырщинского</a:t>
            </a:r>
            <a:r>
              <a:rPr lang="ru-RU" sz="1200" dirty="0" smtClean="0">
                <a:latin typeface="Open Sans" panose="020B0606030504020204" pitchFamily="34" charset="0"/>
                <a:ea typeface="Open Sans" panose="020B0606030504020204" pitchFamily="34" charset="0"/>
                <a:cs typeface="Open Sans" panose="020B0606030504020204" pitchFamily="34" charset="0"/>
              </a:rPr>
              <a:t> муниципальный округа</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3148686" y="5839926"/>
            <a:ext cx="1378403" cy="646331"/>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Монастырщина посёлок городского типа</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7" name="TextBox 56"/>
          <p:cNvSpPr txBox="1"/>
          <p:nvPr/>
        </p:nvSpPr>
        <p:spPr>
          <a:xfrm>
            <a:off x="4273691" y="5824918"/>
            <a:ext cx="2269026"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Официальный статус  муниципального образования «</a:t>
            </a:r>
            <a:r>
              <a:rPr lang="ru-RU" sz="1200" dirty="0" err="1">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p:cNvSpPr txBox="1"/>
          <p:nvPr/>
        </p:nvSpPr>
        <p:spPr>
          <a:xfrm>
            <a:off x="340396" y="3392298"/>
            <a:ext cx="3886389" cy="830997"/>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Монастырщина </a:t>
            </a:r>
            <a:r>
              <a:rPr lang="en-US" sz="1200" dirty="0" smtClean="0">
                <a:latin typeface="Open Sans" panose="020B0606030504020204" pitchFamily="34" charset="0"/>
                <a:ea typeface="Open Sans" panose="020B0606030504020204" pitchFamily="34" charset="0"/>
                <a:cs typeface="Open Sans" panose="020B0606030504020204" pitchFamily="34" charset="0"/>
              </a:rPr>
              <a:t>c 1619</a:t>
            </a:r>
            <a:r>
              <a:rPr lang="ru-RU" sz="1200" dirty="0" smtClean="0">
                <a:latin typeface="Open Sans" panose="020B0606030504020204" pitchFamily="34" charset="0"/>
                <a:ea typeface="Open Sans" panose="020B0606030504020204" pitchFamily="34" charset="0"/>
                <a:cs typeface="Open Sans" panose="020B0606030504020204" pitchFamily="34" charset="0"/>
              </a:rPr>
              <a:t> г. входила </a:t>
            </a:r>
            <a:r>
              <a:rPr lang="ru-RU" sz="1200" dirty="0">
                <a:latin typeface="Open Sans" panose="020B0606030504020204" pitchFamily="34" charset="0"/>
                <a:ea typeface="Open Sans" panose="020B0606030504020204" pitchFamily="34" charset="0"/>
                <a:cs typeface="Open Sans" panose="020B0606030504020204" pitchFamily="34" charset="0"/>
              </a:rPr>
              <a:t>в состав Речи Посполитой (Польша). В 1772 г. в составе Могилевской губернии отошла к России.</a:t>
            </a:r>
          </a:p>
          <a:p>
            <a:pPr algn="just"/>
            <a:r>
              <a:rPr lang="ru-RU" sz="1200" dirty="0" smtClean="0">
                <a:latin typeface="Open Sans" panose="020B0606030504020204" pitchFamily="34" charset="0"/>
                <a:ea typeface="Open Sans" panose="020B0606030504020204" pitchFamily="34" charset="0"/>
                <a:cs typeface="Open Sans" panose="020B0606030504020204" pitchFamily="34" charset="0"/>
              </a:rPr>
              <a:t>    В 1908 году Монастырщина стала центром волости</a:t>
            </a:r>
            <a:r>
              <a:rPr lang="ru-RU" sz="1200" dirty="0">
                <a:latin typeface="Open Sans" panose="020B0606030504020204" pitchFamily="34" charset="0"/>
                <a:ea typeface="Open Sans" panose="020B0606030504020204" pitchFamily="34" charset="0"/>
                <a:cs typeface="Open Sans" panose="020B0606030504020204" pitchFamily="34" charset="0"/>
              </a:rPr>
              <a:t>.</a:t>
            </a: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p:cNvSpPr txBox="1"/>
          <p:nvPr/>
        </p:nvSpPr>
        <p:spPr>
          <a:xfrm>
            <a:off x="1855062" y="51556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62" name="TextBox 61"/>
          <p:cNvSpPr txBox="1"/>
          <p:nvPr/>
        </p:nvSpPr>
        <p:spPr>
          <a:xfrm>
            <a:off x="3286819" y="5143271"/>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sp>
        <p:nvSpPr>
          <p:cNvPr id="63" name="TextBox 62"/>
          <p:cNvSpPr txBox="1"/>
          <p:nvPr/>
        </p:nvSpPr>
        <p:spPr>
          <a:xfrm>
            <a:off x="4894353" y="5141523"/>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2004</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833921"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2" name="Рисунок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4313794" y="2991681"/>
            <a:ext cx="1751974" cy="1746572"/>
          </a:xfrm>
          <a:prstGeom prst="rect">
            <a:avLst/>
          </a:prstGeom>
        </p:spPr>
      </p:pic>
      <p:pic>
        <p:nvPicPr>
          <p:cNvPr id="38" name="Рисунок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6" name="Рисунок 5"/>
          <p:cNvPicPr>
            <a:picLocks noChangeAspect="1"/>
          </p:cNvPicPr>
          <p:nvPr/>
        </p:nvPicPr>
        <p:blipFill rotWithShape="1">
          <a:blip r:embed="rId12" cstate="print">
            <a:extLst>
              <a:ext uri="{28A0092B-C50C-407E-A947-70E740481C1C}">
                <a14:useLocalDpi xmlns:a14="http://schemas.microsoft.com/office/drawing/2010/main" val="0"/>
              </a:ext>
            </a:extLst>
          </a:blip>
          <a:srcRect l="10866" r="10772"/>
          <a:stretch/>
        </p:blipFill>
        <p:spPr>
          <a:xfrm>
            <a:off x="276358" y="1215285"/>
            <a:ext cx="1656000" cy="1584967"/>
          </a:xfrm>
          <a:prstGeom prst="ellipse">
            <a:avLst/>
          </a:prstGeom>
        </p:spPr>
      </p:pic>
      <p:pic>
        <p:nvPicPr>
          <p:cNvPr id="41" name="Рисунок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V="1">
            <a:off x="266482" y="1215279"/>
            <a:ext cx="1665876" cy="1625112"/>
          </a:xfrm>
          <a:prstGeom prst="rect">
            <a:avLst/>
          </a:prstGeom>
        </p:spPr>
      </p:pic>
    </p:spTree>
    <p:extLst>
      <p:ext uri="{BB962C8B-B14F-4D97-AF65-F5344CB8AC3E}">
        <p14:creationId xmlns:p14="http://schemas.microsoft.com/office/powerpoint/2010/main" val="3125790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98386" y="1115545"/>
            <a:ext cx="7353861" cy="5400599"/>
          </a:xfrm>
          <a:prstGeom prst="rect">
            <a:avLst/>
          </a:prstGeom>
        </p:spPr>
      </p:pic>
      <p:sp>
        <p:nvSpPr>
          <p:cNvPr id="4" name="TextBox 3"/>
          <p:cNvSpPr txBox="1"/>
          <p:nvPr/>
        </p:nvSpPr>
        <p:spPr>
          <a:xfrm>
            <a:off x="7112117" y="7190343"/>
            <a:ext cx="421910" cy="369332"/>
          </a:xfrm>
          <a:prstGeom prst="rect">
            <a:avLst/>
          </a:prstGeom>
          <a:noFill/>
        </p:spPr>
        <p:txBody>
          <a:bodyPr wrap="none" rtlCol="0">
            <a:spAutoFit/>
          </a:bodyPr>
          <a:lstStyle/>
          <a:p>
            <a:r>
              <a:rPr lang="ru-RU" b="1" i="1"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236373" y="1238783"/>
            <a:ext cx="3612801" cy="95410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ОБРАЗОВАНИЯ «МОНАСТЫРЩИНСКИЙ </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МУНИЦИПАЛЬНЫЙ ОКРУГ» </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330158" y="3625695"/>
            <a:ext cx="3612802" cy="95410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«МОНАСТЫРЩИНСКИЙ МУНИЦИПАЛЬНЫЙ ОКРУГ» 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4011959" y="1763632"/>
            <a:ext cx="2583543" cy="738664"/>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МИНИСТЕРСТВО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011958" y="3996081"/>
            <a:ext cx="2583543" cy="523220"/>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ООО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«Корпорация инвестиционного развития»</a:t>
            </a: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362172" y="2187432"/>
            <a:ext cx="3635071" cy="1169551"/>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Титов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Виктор Борисович</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 (48148) 4-05-66</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r>
              <a:rPr lang="en-US" sz="1400" dirty="0"/>
              <a:t> </a:t>
            </a:r>
            <a:r>
              <a:rPr lang="en-US" sz="1400" dirty="0" smtClean="0">
                <a:latin typeface="Open Sans" panose="020B0606030504020204" pitchFamily="34" charset="0"/>
                <a:ea typeface="Open Sans" panose="020B0606030504020204" pitchFamily="34" charset="0"/>
                <a:cs typeface="Open Sans" panose="020B0606030504020204" pitchFamily="34" charset="0"/>
                <a:hlinkClick r:id="rId4"/>
              </a:rPr>
              <a:t>monast@admin-smolensk.ru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 </a:t>
            </a:r>
            <a:r>
              <a:rPr lang="en-US" sz="1400" dirty="0" smtClean="0">
                <a:latin typeface="Open Sans" panose="020B0606030504020204" pitchFamily="34" charset="0"/>
                <a:ea typeface="Open Sans" panose="020B0606030504020204" pitchFamily="34" charset="0"/>
                <a:cs typeface="Open Sans" panose="020B0606030504020204" pitchFamily="34" charset="0"/>
              </a:rPr>
              <a:t>monast.admin-smolensk.ru</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926838" y="5226133"/>
            <a:ext cx="2614306" cy="738664"/>
          </a:xfrm>
          <a:prstGeom prst="rect">
            <a:avLst/>
          </a:prstGeom>
          <a:noFill/>
        </p:spPr>
        <p:txBody>
          <a:bodyPr wrap="non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Горелов Александр Александрович</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 (48148) 4-12-44</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a:t>
            </a:r>
            <a:r>
              <a:rPr lang="en-US"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r>
              <a:rPr lang="en-US" sz="1400" u="sng" dirty="0" smtClean="0">
                <a:solidFill>
                  <a:schemeClr val="accent4"/>
                </a:solidFill>
                <a:latin typeface="Open Sans" panose="020B0606030504020204" pitchFamily="34" charset="0"/>
                <a:ea typeface="Open Sans" panose="020B0606030504020204" pitchFamily="34" charset="0"/>
                <a:cs typeface="Open Sans" panose="020B0606030504020204" pitchFamily="34" charset="0"/>
              </a:rPr>
              <a:t>monast_gorelov_aa@mail.ru</a:t>
            </a:r>
            <a:endParaRPr lang="ru-RU" sz="1400" u="sng"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4011953" y="2717742"/>
            <a:ext cx="2691410" cy="954107"/>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20-55-20</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Факс</a:t>
            </a:r>
            <a:r>
              <a:rPr lang="ru-RU" sz="1400" dirty="0">
                <a:latin typeface="Open Sans" panose="020B0606030504020204" pitchFamily="34" charset="0"/>
                <a:ea typeface="Open Sans" panose="020B0606030504020204" pitchFamily="34" charset="0"/>
                <a:cs typeface="Open Sans" panose="020B0606030504020204" pitchFamily="34" charset="0"/>
              </a:rPr>
              <a:t>: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20-55-39</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u="sng" dirty="0" smtClean="0">
                <a:latin typeface="Open Sans" panose="020B0606030504020204" pitchFamily="34" charset="0"/>
                <a:ea typeface="Open Sans" panose="020B0606030504020204" pitchFamily="34" charset="0"/>
                <a:cs typeface="Open Sans" panose="020B0606030504020204" pitchFamily="34" charset="0"/>
                <a:hlinkClick r:id="rId5"/>
              </a:rPr>
              <a:t>smolinvest67@smolinvest.com</a:t>
            </a:r>
            <a:endParaRPr lang="ru-RU" sz="1400" u="sng"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rPr>
              <a:t>dep-invest.admin-smolensk.ru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849170" y="4837685"/>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77-00-22</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hlinkClick r:id="rId6"/>
              </a:rPr>
              <a:t>smolregion67@yandex.ru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7"/>
          <a:stretch>
            <a:fillRect/>
          </a:stretch>
        </p:blipFill>
        <p:spPr>
          <a:xfrm>
            <a:off x="2353883" y="156242"/>
            <a:ext cx="5205792" cy="768091"/>
          </a:xfrm>
          <a:prstGeom prst="rect">
            <a:avLst/>
          </a:prstGeom>
        </p:spPr>
      </p:pic>
      <p:sp>
        <p:nvSpPr>
          <p:cNvPr id="19" name="TextBox 18"/>
          <p:cNvSpPr txBox="1"/>
          <p:nvPr/>
        </p:nvSpPr>
        <p:spPr>
          <a:xfrm>
            <a:off x="2061031" y="31713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3" name="TextBox 22"/>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6" name="Рисунок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Tree>
    <p:extLst>
      <p:ext uri="{BB962C8B-B14F-4D97-AF65-F5344CB8AC3E}">
        <p14:creationId xmlns:p14="http://schemas.microsoft.com/office/powerpoint/2010/main" val="10964857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45" y="3855493"/>
            <a:ext cx="1451390" cy="348270"/>
          </a:xfrm>
          <a:prstGeom prst="rect">
            <a:avLst/>
          </a:prstGeom>
        </p:spPr>
      </p:pic>
      <p:pic>
        <p:nvPicPr>
          <p:cNvPr id="2" name="Рисунок 1"/>
          <p:cNvPicPr>
            <a:picLocks noChangeAspect="1"/>
          </p:cNvPicPr>
          <p:nvPr/>
        </p:nvPicPr>
        <p:blipFill>
          <a:blip r:embed="rId4"/>
          <a:stretch>
            <a:fillRect/>
          </a:stretch>
        </p:blipFill>
        <p:spPr>
          <a:xfrm>
            <a:off x="2329985" y="156237"/>
            <a:ext cx="5229695" cy="846322"/>
          </a:xfrm>
          <a:prstGeom prst="rect">
            <a:avLst/>
          </a:prstGeom>
        </p:spPr>
      </p:pic>
      <p:sp>
        <p:nvSpPr>
          <p:cNvPr id="3" name="TextBox 2"/>
          <p:cNvSpPr txBox="1"/>
          <p:nvPr/>
        </p:nvSpPr>
        <p:spPr>
          <a:xfrm>
            <a:off x="2111977" y="161371"/>
            <a:ext cx="5457316" cy="830997"/>
          </a:xfrm>
          <a:prstGeom prst="rect">
            <a:avLst/>
          </a:prstGeom>
          <a:noFill/>
        </p:spPr>
        <p:txBody>
          <a:bodyPr wrap="square" rtlCol="0">
            <a:spAutoFit/>
          </a:bodyPr>
          <a:lstStyle/>
          <a:p>
            <a:pPr algn="ctr"/>
            <a:r>
              <a:rPr lang="ru-RU" sz="2400" dirty="0" err="1"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Монастырщинский</a:t>
            </a: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муниципальный округ сегодня</a:t>
            </a:r>
          </a:p>
        </p:txBody>
      </p:sp>
      <p:sp>
        <p:nvSpPr>
          <p:cNvPr id="4" name="TextBox 3"/>
          <p:cNvSpPr txBox="1"/>
          <p:nvPr/>
        </p:nvSpPr>
        <p:spPr>
          <a:xfrm>
            <a:off x="7257989" y="7190343"/>
            <a:ext cx="303288"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0" name="Рисунок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97" y="5102278"/>
            <a:ext cx="1642658" cy="1315617"/>
          </a:xfrm>
          <a:prstGeom prst="rect">
            <a:avLst/>
          </a:prstGeom>
        </p:spPr>
      </p:pic>
      <p:sp>
        <p:nvSpPr>
          <p:cNvPr id="31" name="TextBox 30"/>
          <p:cNvSpPr txBox="1"/>
          <p:nvPr/>
        </p:nvSpPr>
        <p:spPr>
          <a:xfrm>
            <a:off x="1219260" y="2423124"/>
            <a:ext cx="1176387"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2" name="TextBox 31"/>
          <p:cNvSpPr txBox="1"/>
          <p:nvPr/>
        </p:nvSpPr>
        <p:spPr>
          <a:xfrm>
            <a:off x="947177" y="1384747"/>
            <a:ext cx="1761311"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3" name="TextBox 32"/>
          <p:cNvSpPr txBox="1"/>
          <p:nvPr/>
        </p:nvSpPr>
        <p:spPr>
          <a:xfrm>
            <a:off x="721667" y="3301290"/>
            <a:ext cx="2367626"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Городской комитет</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810997" y="4546459"/>
            <a:ext cx="2071628"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Сельские комитеты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451445" y="1700003"/>
            <a:ext cx="1533753" cy="338554"/>
          </a:xfrm>
          <a:prstGeom prst="rect">
            <a:avLst/>
          </a:prstGeom>
          <a:noFill/>
        </p:spPr>
        <p:txBody>
          <a:bodyPr wrap="none" rtlCol="0">
            <a:spAutoFit/>
          </a:bodyPr>
          <a:lstStyle/>
          <a:p>
            <a:pPr algn="ct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1 514,27  кв. км.</a:t>
            </a:r>
            <a:endParaRPr lang="ru-RU" sz="16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6" name="TextBox 35"/>
          <p:cNvSpPr txBox="1"/>
          <p:nvPr/>
        </p:nvSpPr>
        <p:spPr>
          <a:xfrm>
            <a:off x="1362657" y="3535964"/>
            <a:ext cx="938155" cy="338554"/>
          </a:xfrm>
          <a:prstGeom prst="rect">
            <a:avLst/>
          </a:prstGeom>
          <a:noFill/>
        </p:spPr>
        <p:txBody>
          <a:bodyPr wrap="square" rtlCol="0">
            <a:spAutoFit/>
          </a:bodyPr>
          <a:lstStyle/>
          <a:p>
            <a:pPr algn="ct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16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926138" y="2667931"/>
            <a:ext cx="2163154"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7570 тыс. чел.</a:t>
            </a:r>
            <a:endParaRPr lang="ru-RU" sz="16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8" name="TextBox 37"/>
          <p:cNvSpPr txBox="1"/>
          <p:nvPr/>
        </p:nvSpPr>
        <p:spPr>
          <a:xfrm>
            <a:off x="1310808" y="4773200"/>
            <a:ext cx="924925" cy="338554"/>
          </a:xfrm>
          <a:prstGeom prst="rect">
            <a:avLst/>
          </a:prstGeom>
          <a:noFill/>
        </p:spPr>
        <p:txBody>
          <a:bodyPr wrap="square" rtlCol="0">
            <a:spAutoFit/>
          </a:bodyPr>
          <a:lstStyle/>
          <a:p>
            <a:pPr algn="ct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5</a:t>
            </a:r>
            <a:endParaRPr lang="ru-RU" sz="16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0" name="Рисунок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796" y="3350484"/>
            <a:ext cx="863348" cy="777222"/>
          </a:xfrm>
          <a:prstGeom prst="rect">
            <a:avLst/>
          </a:prstGeom>
        </p:spPr>
      </p:pic>
      <p:pic>
        <p:nvPicPr>
          <p:cNvPr id="42" name="Рисунок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091" y="4470399"/>
            <a:ext cx="769906" cy="745299"/>
          </a:xfrm>
          <a:prstGeom prst="rect">
            <a:avLst/>
          </a:prstGeom>
        </p:spPr>
      </p:pic>
      <p:pic>
        <p:nvPicPr>
          <p:cNvPr id="43" name="Рисунок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796" y="1285364"/>
            <a:ext cx="863349" cy="814323"/>
          </a:xfrm>
          <a:prstGeom prst="rect">
            <a:avLst/>
          </a:prstGeom>
        </p:spPr>
      </p:pic>
      <p:sp>
        <p:nvSpPr>
          <p:cNvPr id="45" name="TextBox 44"/>
          <p:cNvSpPr txBox="1"/>
          <p:nvPr/>
        </p:nvSpPr>
        <p:spPr>
          <a:xfrm>
            <a:off x="967996" y="5192903"/>
            <a:ext cx="1793331" cy="938719"/>
          </a:xfrm>
          <a:prstGeom prst="rect">
            <a:avLst/>
          </a:prstGeom>
          <a:noFill/>
        </p:spPr>
        <p:txBody>
          <a:bodyPr wrap="square" rtlCol="0">
            <a:spAutoFit/>
          </a:bodyPr>
          <a:lstStyle/>
          <a:p>
            <a:r>
              <a:rPr lang="ru-RU" sz="1100" dirty="0" smtClean="0">
                <a:latin typeface="Open Sans" panose="020B0606030504020204" pitchFamily="34" charset="0"/>
                <a:ea typeface="Open Sans" panose="020B0606030504020204" pitchFamily="34" charset="0"/>
                <a:cs typeface="Open Sans" panose="020B0606030504020204" pitchFamily="34" charset="0"/>
              </a:rPr>
              <a:t>1. Александровский</a:t>
            </a:r>
          </a:p>
          <a:p>
            <a:r>
              <a:rPr lang="ru-RU" sz="1100" dirty="0" smtClean="0">
                <a:latin typeface="Open Sans" panose="020B0606030504020204" pitchFamily="34" charset="0"/>
                <a:ea typeface="Open Sans" panose="020B0606030504020204" pitchFamily="34" charset="0"/>
                <a:cs typeface="Open Sans" panose="020B0606030504020204" pitchFamily="34" charset="0"/>
              </a:rPr>
              <a:t>2. </a:t>
            </a:r>
            <a:r>
              <a:rPr lang="ru-RU" sz="1100" dirty="0" err="1" smtClean="0">
                <a:latin typeface="Open Sans" panose="020B0606030504020204" pitchFamily="34" charset="0"/>
                <a:ea typeface="Open Sans" panose="020B0606030504020204" pitchFamily="34" charset="0"/>
                <a:cs typeface="Open Sans" panose="020B0606030504020204" pitchFamily="34" charset="0"/>
              </a:rPr>
              <a:t>Барсуковский</a:t>
            </a:r>
            <a:endParaRPr lang="ru-RU"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latin typeface="Open Sans" panose="020B0606030504020204" pitchFamily="34" charset="0"/>
                <a:ea typeface="Open Sans" panose="020B0606030504020204" pitchFamily="34" charset="0"/>
                <a:cs typeface="Open Sans" panose="020B0606030504020204" pitchFamily="34" charset="0"/>
              </a:rPr>
              <a:t>3. Гоголевский</a:t>
            </a:r>
            <a:endParaRPr lang="ru-RU"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latin typeface="Open Sans" panose="020B0606030504020204" pitchFamily="34" charset="0"/>
                <a:ea typeface="Open Sans" panose="020B0606030504020204" pitchFamily="34" charset="0"/>
                <a:cs typeface="Open Sans" panose="020B0606030504020204" pitchFamily="34" charset="0"/>
              </a:rPr>
              <a:t>4. Соболевский</a:t>
            </a:r>
            <a:endParaRPr lang="ru-RU"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a:latin typeface="Open Sans" panose="020B0606030504020204" pitchFamily="34" charset="0"/>
                <a:ea typeface="Open Sans" panose="020B0606030504020204" pitchFamily="34" charset="0"/>
                <a:cs typeface="Open Sans" panose="020B0606030504020204" pitchFamily="34" charset="0"/>
              </a:rPr>
              <a:t>5</a:t>
            </a:r>
            <a:r>
              <a:rPr lang="ru-RU" sz="1100" dirty="0" smtClean="0">
                <a:latin typeface="Open Sans" panose="020B0606030504020204" pitchFamily="34" charset="0"/>
                <a:ea typeface="Open Sans" panose="020B0606030504020204" pitchFamily="34" charset="0"/>
                <a:cs typeface="Open Sans" panose="020B0606030504020204" pitchFamily="34" charset="0"/>
              </a:rPr>
              <a:t>. Татарский</a:t>
            </a:r>
            <a:endParaRPr lang="ru-RU" sz="9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091" y="2315981"/>
            <a:ext cx="917450" cy="893891"/>
          </a:xfrm>
          <a:prstGeom prst="rect">
            <a:avLst/>
          </a:prstGeom>
        </p:spPr>
      </p:pic>
      <p:sp>
        <p:nvSpPr>
          <p:cNvPr id="28" name="TextBox 27"/>
          <p:cNvSpPr txBox="1"/>
          <p:nvPr/>
        </p:nvSpPr>
        <p:spPr>
          <a:xfrm>
            <a:off x="980027" y="3897851"/>
            <a:ext cx="1607626" cy="261610"/>
          </a:xfrm>
          <a:prstGeom prst="rect">
            <a:avLst/>
          </a:prstGeom>
          <a:noFill/>
        </p:spPr>
        <p:txBody>
          <a:bodyPr wrap="square" rtlCol="0">
            <a:spAutoFit/>
          </a:bodyPr>
          <a:lstStyle/>
          <a:p>
            <a:pPr algn="ctr"/>
            <a:r>
              <a:rPr lang="ru-RU" sz="1100" dirty="0">
                <a:latin typeface="Open Sans" panose="020B0606030504020204" pitchFamily="34" charset="0"/>
                <a:ea typeface="Open Sans" panose="020B0606030504020204" pitchFamily="34" charset="0"/>
                <a:cs typeface="Open Sans" panose="020B0606030504020204" pitchFamily="34" charset="0"/>
              </a:rPr>
              <a:t>Монастырщинское</a:t>
            </a:r>
          </a:p>
        </p:txBody>
      </p:sp>
      <p:pic>
        <p:nvPicPr>
          <p:cNvPr id="8" name="Рисунок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68973" y="674853"/>
            <a:ext cx="1877257" cy="1859624"/>
          </a:xfrm>
          <a:prstGeom prst="rect">
            <a:avLst/>
          </a:prstGeom>
        </p:spPr>
      </p:pic>
      <p:sp>
        <p:nvSpPr>
          <p:cNvPr id="27" name="TextBox 26"/>
          <p:cNvSpPr txBox="1"/>
          <p:nvPr/>
        </p:nvSpPr>
        <p:spPr>
          <a:xfrm>
            <a:off x="792349" y="230603"/>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9" name="TextBox 38"/>
          <p:cNvSpPr txBox="1"/>
          <p:nvPr/>
        </p:nvSpPr>
        <p:spPr>
          <a:xfrm>
            <a:off x="194796" y="515295"/>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1" name="Рисунок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532" y="195904"/>
            <a:ext cx="631400" cy="799200"/>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597" y="203358"/>
            <a:ext cx="631400" cy="799200"/>
          </a:xfrm>
          <a:prstGeom prst="rect">
            <a:avLst/>
          </a:prstGeom>
        </p:spPr>
      </p:pic>
      <p:pic>
        <p:nvPicPr>
          <p:cNvPr id="5"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8759" y="2534476"/>
            <a:ext cx="4009229" cy="3597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884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5242" y="4296961"/>
            <a:ext cx="2572955" cy="1719026"/>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87" y="3275782"/>
            <a:ext cx="2550425" cy="864095"/>
          </a:xfrm>
          <a:prstGeom prst="rect">
            <a:avLst/>
          </a:prstGeom>
          <a:ln w="38100">
            <a:solidFill>
              <a:srgbClr val="77DAFF"/>
            </a:solidFill>
            <a:prstDash val="sysDash"/>
          </a:ln>
        </p:spPr>
      </p:pic>
      <p:pic>
        <p:nvPicPr>
          <p:cNvPr id="22" name="Рисунок 21"/>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5139" y="1847736"/>
            <a:ext cx="2605136" cy="1332225"/>
          </a:xfrm>
          <a:prstGeom prst="rect">
            <a:avLst/>
          </a:prstGeom>
          <a:ln w="38100">
            <a:solidFill>
              <a:srgbClr val="77DAFF"/>
            </a:solidFill>
            <a:prstDash val="sysDash"/>
          </a:ln>
        </p:spPr>
      </p:pic>
      <p:pic>
        <p:nvPicPr>
          <p:cNvPr id="21" name="Рисунок 20"/>
          <p:cNvPicPr>
            <a:picLocks noChangeAspect="1"/>
          </p:cNvPicPr>
          <p:nvPr/>
        </p:nvPicPr>
        <p:blipFill>
          <a:blip r:embed="rId7"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7136" y="1125074"/>
            <a:ext cx="2563139" cy="586363"/>
          </a:xfrm>
          <a:prstGeom prst="rect">
            <a:avLst/>
          </a:prstGeom>
          <a:ln w="38100">
            <a:solidFill>
              <a:srgbClr val="77DAFF"/>
            </a:solidFill>
            <a:prstDash val="sysDash"/>
          </a:ln>
        </p:spPr>
      </p:pic>
      <p:pic>
        <p:nvPicPr>
          <p:cNvPr id="46" name="Рисунок 45"/>
          <p:cNvPicPr>
            <a:picLocks noChangeAspect="1"/>
          </p:cNvPicPr>
          <p:nvPr/>
        </p:nvPicPr>
        <p:blipFill>
          <a:blip r:embed="rId8"/>
          <a:stretch>
            <a:fillRect/>
          </a:stretch>
        </p:blipFill>
        <p:spPr>
          <a:xfrm>
            <a:off x="2385391" y="156242"/>
            <a:ext cx="5174284" cy="768091"/>
          </a:xfrm>
          <a:prstGeom prst="rect">
            <a:avLst/>
          </a:prstGeom>
        </p:spPr>
      </p:pic>
      <p:sp>
        <p:nvSpPr>
          <p:cNvPr id="48" name="TextBox 47"/>
          <p:cNvSpPr txBox="1"/>
          <p:nvPr/>
        </p:nvSpPr>
        <p:spPr>
          <a:xfrm>
            <a:off x="2114658" y="317138"/>
            <a:ext cx="5391390"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03288"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224698" y="4735663"/>
            <a:ext cx="2562815" cy="1169551"/>
          </a:xfrm>
          <a:prstGeom prst="rect">
            <a:avLst/>
          </a:prstGeom>
          <a:noFill/>
        </p:spPr>
        <p:txBody>
          <a:bodyPr wrap="square" rtlCol="0">
            <a:spAutoFit/>
          </a:bodyPr>
          <a:lstStyle/>
          <a:p>
            <a:pPr indent="449263" algn="just"/>
            <a:r>
              <a:rPr lang="ru-RU" sz="1000" dirty="0">
                <a:latin typeface="Open Sans" panose="020B0606030504020204" pitchFamily="34" charset="0"/>
                <a:ea typeface="Open Sans" panose="020B0606030504020204" pitchFamily="34" charset="0"/>
                <a:cs typeface="Open Sans" panose="020B0606030504020204" pitchFamily="34" charset="0"/>
              </a:rPr>
              <a:t>В </a:t>
            </a:r>
            <a:r>
              <a:rPr lang="ru-RU" sz="1000" dirty="0" smtClean="0">
                <a:latin typeface="Open Sans" panose="020B0606030504020204" pitchFamily="34" charset="0"/>
                <a:ea typeface="Open Sans" panose="020B0606030504020204" pitchFamily="34" charset="0"/>
                <a:cs typeface="Open Sans" panose="020B0606030504020204" pitchFamily="34" charset="0"/>
              </a:rPr>
              <a:t>муниципальный округе </a:t>
            </a:r>
            <a:r>
              <a:rPr lang="ru-RU" sz="1000" dirty="0">
                <a:latin typeface="Open Sans" panose="020B0606030504020204" pitchFamily="34" charset="0"/>
                <a:ea typeface="Open Sans" panose="020B0606030504020204" pitchFamily="34" charset="0"/>
                <a:cs typeface="Open Sans" panose="020B0606030504020204" pitchFamily="34" charset="0"/>
              </a:rPr>
              <a:t>много </a:t>
            </a:r>
            <a:r>
              <a:rPr lang="ru-RU" sz="1000" dirty="0" smtClean="0">
                <a:latin typeface="Open Sans" panose="020B0606030504020204" pitchFamily="34" charset="0"/>
                <a:ea typeface="Open Sans" panose="020B0606030504020204" pitchFamily="34" charset="0"/>
                <a:cs typeface="Open Sans" panose="020B0606030504020204" pitchFamily="34" charset="0"/>
              </a:rPr>
              <a:t>месторождений </a:t>
            </a:r>
            <a:r>
              <a:rPr lang="ru-RU" sz="1000" dirty="0">
                <a:latin typeface="Open Sans" panose="020B0606030504020204" pitchFamily="34" charset="0"/>
                <a:ea typeface="Open Sans" panose="020B0606030504020204" pitchFamily="34" charset="0"/>
                <a:cs typeface="Open Sans" panose="020B0606030504020204" pitchFamily="34" charset="0"/>
              </a:rPr>
              <a:t>торфа, </a:t>
            </a:r>
            <a:r>
              <a:rPr lang="ru-RU" sz="1000" dirty="0" smtClean="0">
                <a:latin typeface="Open Sans" panose="020B0606030504020204" pitchFamily="34" charset="0"/>
                <a:ea typeface="Open Sans" panose="020B0606030504020204" pitchFamily="34" charset="0"/>
                <a:cs typeface="Open Sans" panose="020B0606030504020204" pitchFamily="34" charset="0"/>
              </a:rPr>
              <a:t>(близ деревень Лыза, Буда Полевичева, Новоселье,) имеются </a:t>
            </a:r>
            <a:r>
              <a:rPr lang="ru-RU" sz="1000" dirty="0">
                <a:latin typeface="Open Sans" panose="020B0606030504020204" pitchFamily="34" charset="0"/>
                <a:ea typeface="Open Sans" panose="020B0606030504020204" pitchFamily="34" charset="0"/>
                <a:cs typeface="Open Sans" panose="020B0606030504020204" pitchFamily="34" charset="0"/>
              </a:rPr>
              <a:t>залежи </a:t>
            </a:r>
            <a:r>
              <a:rPr lang="ru-RU" sz="1000" dirty="0" smtClean="0">
                <a:latin typeface="Open Sans" panose="020B0606030504020204" pitchFamily="34" charset="0"/>
                <a:ea typeface="Open Sans" panose="020B0606030504020204" pitchFamily="34" charset="0"/>
                <a:cs typeface="Open Sans" panose="020B0606030504020204" pitchFamily="34" charset="0"/>
              </a:rPr>
              <a:t>легкосплавной глины, известкового туфа (деревня Грачёво, Носково-2, Багрецы), сапропеля. Также имеются незначительные запасы песчано-гравийного материала.</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178009" y="1847736"/>
            <a:ext cx="2600056" cy="1331134"/>
          </a:xfrm>
          <a:prstGeom prst="rect">
            <a:avLst/>
          </a:prstGeom>
          <a:noFill/>
        </p:spPr>
        <p:txBody>
          <a:bodyPr wrap="square" rtlCol="0">
            <a:spAutoFit/>
          </a:bodyPr>
          <a:lstStyle/>
          <a:p>
            <a:pPr indent="538163" algn="just"/>
            <a:r>
              <a:rPr lang="ru-RU" sz="1000" dirty="0" err="1" smtClean="0">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000" dirty="0" smtClean="0">
                <a:latin typeface="Open Sans" panose="020B0606030504020204" pitchFamily="34" charset="0"/>
                <a:ea typeface="Open Sans" panose="020B0606030504020204" pitchFamily="34" charset="0"/>
                <a:cs typeface="Open Sans" panose="020B0606030504020204" pitchFamily="34" charset="0"/>
              </a:rPr>
              <a:t> муниципальный округ </a:t>
            </a:r>
            <a:r>
              <a:rPr lang="ru-RU" sz="1000" dirty="0">
                <a:latin typeface="Open Sans" panose="020B0606030504020204" pitchFamily="34" charset="0"/>
                <a:ea typeface="Open Sans" panose="020B0606030504020204" pitchFamily="34" charset="0"/>
                <a:cs typeface="Open Sans" panose="020B0606030504020204" pitchFamily="34" charset="0"/>
              </a:rPr>
              <a:t>расположен на </a:t>
            </a:r>
            <a:r>
              <a:rPr lang="ru-RU" sz="1000" dirty="0" smtClean="0">
                <a:latin typeface="Open Sans" panose="020B0606030504020204" pitchFamily="34" charset="0"/>
                <a:ea typeface="Open Sans" panose="020B0606030504020204" pitchFamily="34" charset="0"/>
                <a:cs typeface="Open Sans" panose="020B0606030504020204" pitchFamily="34" charset="0"/>
              </a:rPr>
              <a:t>территории Смоленско-Краснинской </a:t>
            </a:r>
            <a:r>
              <a:rPr lang="ru-RU" sz="1000" dirty="0">
                <a:latin typeface="Open Sans" panose="020B0606030504020204" pitchFamily="34" charset="0"/>
                <a:ea typeface="Open Sans" panose="020B0606030504020204" pitchFamily="34" charset="0"/>
                <a:cs typeface="Open Sans" panose="020B0606030504020204" pitchFamily="34" charset="0"/>
              </a:rPr>
              <a:t>возвышенности. Рельеф представлен, в основном, плоскими, слабоволнистыми </a:t>
            </a:r>
            <a:r>
              <a:rPr lang="ru-RU" sz="1000" dirty="0" smtClean="0">
                <a:latin typeface="Open Sans" panose="020B0606030504020204" pitchFamily="34" charset="0"/>
                <a:ea typeface="Open Sans" panose="020B0606030504020204" pitchFamily="34" charset="0"/>
                <a:cs typeface="Open Sans" panose="020B0606030504020204" pitchFamily="34" charset="0"/>
              </a:rPr>
              <a:t> </a:t>
            </a:r>
            <a:r>
              <a:rPr lang="ru-RU" sz="1000" dirty="0">
                <a:latin typeface="Open Sans" panose="020B0606030504020204" pitchFamily="34" charset="0"/>
                <a:ea typeface="Open Sans" panose="020B0606030504020204" pitchFamily="34" charset="0"/>
                <a:cs typeface="Open Sans" panose="020B0606030504020204" pitchFamily="34" charset="0"/>
              </a:rPr>
              <a:t>равнинами с участками мореных </a:t>
            </a:r>
            <a:r>
              <a:rPr lang="ru-RU" sz="1000" dirty="0" smtClean="0">
                <a:latin typeface="Open Sans" panose="020B0606030504020204" pitchFamily="34" charset="0"/>
                <a:ea typeface="Open Sans" panose="020B0606030504020204" pitchFamily="34" charset="0"/>
                <a:cs typeface="Open Sans" panose="020B0606030504020204" pitchFamily="34" charset="0"/>
              </a:rPr>
              <a:t>всхолмлений, </a:t>
            </a:r>
            <a:r>
              <a:rPr lang="ru-RU" sz="1000" dirty="0">
                <a:latin typeface="Open Sans" panose="020B0606030504020204" pitchFamily="34" charset="0"/>
                <a:ea typeface="Open Sans" panose="020B0606030504020204" pitchFamily="34" charset="0"/>
                <a:cs typeface="Open Sans" panose="020B0606030504020204" pitchFamily="34" charset="0"/>
              </a:rPr>
              <a:t>небольших </a:t>
            </a:r>
            <a:r>
              <a:rPr lang="ru-RU" sz="1000" dirty="0" smtClean="0">
                <a:latin typeface="Open Sans" panose="020B0606030504020204" pitchFamily="34" charset="0"/>
                <a:ea typeface="Open Sans" panose="020B0606030504020204" pitchFamily="34" charset="0"/>
                <a:cs typeface="Open Sans" panose="020B0606030504020204" pitchFamily="34" charset="0"/>
              </a:rPr>
              <a:t>холмов и ложбин.</a:t>
            </a:r>
            <a:endParaRPr lang="ru-RU" sz="1000" dirty="0">
              <a:latin typeface="Open Sans" panose="020B0606030504020204" pitchFamily="34" charset="0"/>
              <a:ea typeface="Open Sans" panose="020B0606030504020204" pitchFamily="34" charset="0"/>
              <a:cs typeface="Open Sans" panose="020B0606030504020204" pitchFamily="34" charset="0"/>
            </a:endParaRPr>
          </a:p>
          <a:p>
            <a:pPr indent="538163" algn="just"/>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155139" y="3419797"/>
            <a:ext cx="2622918" cy="877163"/>
          </a:xfrm>
          <a:prstGeom prst="rect">
            <a:avLst/>
          </a:prstGeom>
          <a:noFill/>
        </p:spPr>
        <p:txBody>
          <a:bodyPr wrap="square" rtlCol="0">
            <a:spAutoFit/>
          </a:bodyPr>
          <a:lstStyle/>
          <a:p>
            <a:pPr indent="538163" algn="just"/>
            <a:r>
              <a:rPr lang="ru-RU" sz="1000" dirty="0" smtClean="0">
                <a:latin typeface="Open Sans" panose="020B0606030504020204" pitchFamily="34" charset="0"/>
                <a:ea typeface="Open Sans" panose="020B0606030504020204" pitchFamily="34" charset="0"/>
                <a:cs typeface="Open Sans" panose="020B0606030504020204" pitchFamily="34" charset="0"/>
              </a:rPr>
              <a:t>    </a:t>
            </a:r>
            <a:r>
              <a:rPr lang="ru-RU" sz="1000" dirty="0">
                <a:latin typeface="Open Sans" panose="020B0606030504020204" pitchFamily="34" charset="0"/>
                <a:ea typeface="Open Sans" panose="020B0606030504020204" pitchFamily="34" charset="0"/>
                <a:cs typeface="Open Sans" panose="020B0606030504020204" pitchFamily="34" charset="0"/>
              </a:rPr>
              <a:t>Климат умеренно </a:t>
            </a:r>
            <a:r>
              <a:rPr lang="ru-RU" sz="1000" dirty="0" smtClean="0">
                <a:latin typeface="Open Sans" panose="020B0606030504020204" pitchFamily="34" charset="0"/>
                <a:ea typeface="Open Sans" panose="020B0606030504020204" pitchFamily="34" charset="0"/>
                <a:cs typeface="Open Sans" panose="020B0606030504020204" pitchFamily="34" charset="0"/>
              </a:rPr>
              <a:t>- континентальный </a:t>
            </a:r>
            <a:r>
              <a:rPr lang="ru-RU" sz="1000" dirty="0">
                <a:latin typeface="Open Sans" panose="020B0606030504020204" pitchFamily="34" charset="0"/>
                <a:ea typeface="Open Sans" panose="020B0606030504020204" pitchFamily="34" charset="0"/>
                <a:cs typeface="Open Sans" panose="020B0606030504020204" pitchFamily="34" charset="0"/>
              </a:rPr>
              <a:t>со сравнительно теплым летом и умеренно холодной зимой. Наиболее холодный месяц – январь, наиболее теплый – </a:t>
            </a:r>
            <a:r>
              <a:rPr lang="ru-RU" sz="1000" dirty="0" smtClean="0">
                <a:latin typeface="Open Sans" panose="020B0606030504020204" pitchFamily="34" charset="0"/>
                <a:ea typeface="Open Sans" panose="020B0606030504020204" pitchFamily="34" charset="0"/>
                <a:cs typeface="Open Sans" panose="020B0606030504020204" pitchFamily="34" charset="0"/>
              </a:rPr>
              <a:t>июль.</a:t>
            </a:r>
            <a:endParaRPr lang="ru-RU" sz="1000" dirty="0">
              <a:latin typeface="Open Sans" panose="020B0606030504020204" pitchFamily="34" charset="0"/>
              <a:ea typeface="Open Sans" panose="020B0606030504020204" pitchFamily="34" charset="0"/>
              <a:cs typeface="Open Sans" panose="020B0606030504020204" pitchFamily="34" charset="0"/>
            </a:endParaRPr>
          </a:p>
          <a:p>
            <a:pPr indent="538163" algn="just"/>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178008" y="1146190"/>
            <a:ext cx="2576776" cy="553998"/>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Большая часть территории </a:t>
            </a:r>
            <a:r>
              <a:rPr lang="ru-RU" sz="1000" dirty="0" smtClean="0">
                <a:latin typeface="Open Sans" panose="020B0606030504020204" pitchFamily="34" charset="0"/>
                <a:ea typeface="Open Sans" panose="020B0606030504020204" pitchFamily="34" charset="0"/>
                <a:cs typeface="Open Sans" panose="020B0606030504020204" pitchFamily="34" charset="0"/>
              </a:rPr>
              <a:t> муниципальный округа </a:t>
            </a:r>
            <a:r>
              <a:rPr lang="ru-RU" sz="1000" dirty="0">
                <a:latin typeface="Open Sans" panose="020B0606030504020204" pitchFamily="34" charset="0"/>
                <a:ea typeface="Open Sans" panose="020B0606030504020204" pitchFamily="34" charset="0"/>
                <a:cs typeface="Open Sans" panose="020B0606030504020204" pitchFamily="34" charset="0"/>
              </a:rPr>
              <a:t>расположена в бассейне реки </a:t>
            </a:r>
            <a:r>
              <a:rPr lang="ru-RU" sz="1000" dirty="0" smtClean="0">
                <a:latin typeface="Open Sans" panose="020B0606030504020204" pitchFamily="34" charset="0"/>
                <a:ea typeface="Open Sans" panose="020B0606030504020204" pitchFamily="34" charset="0"/>
                <a:cs typeface="Open Sans" panose="020B0606030504020204" pitchFamily="34" charset="0"/>
              </a:rPr>
              <a:t>Вихры.</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Рисунок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635" y="1847736"/>
            <a:ext cx="346851" cy="333905"/>
          </a:xfrm>
          <a:prstGeom prst="rect">
            <a:avLst/>
          </a:prstGeom>
        </p:spPr>
      </p:pic>
      <p:pic>
        <p:nvPicPr>
          <p:cNvPr id="58" name="Рисунок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235" y="955959"/>
            <a:ext cx="385217" cy="385217"/>
          </a:xfrm>
          <a:prstGeom prst="rect">
            <a:avLst/>
          </a:prstGeom>
        </p:spPr>
      </p:pic>
      <p:pic>
        <p:nvPicPr>
          <p:cNvPr id="59" name="Рисунок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8503" y="3375473"/>
            <a:ext cx="385217" cy="407341"/>
          </a:xfrm>
          <a:prstGeom prst="rect">
            <a:avLst/>
          </a:prstGeom>
        </p:spPr>
      </p:pic>
      <p:pic>
        <p:nvPicPr>
          <p:cNvPr id="60" name="Рисунок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5798" y="4561542"/>
            <a:ext cx="377130" cy="391145"/>
          </a:xfrm>
          <a:prstGeom prst="rect">
            <a:avLst/>
          </a:prstGeom>
        </p:spPr>
      </p:pic>
      <p:sp>
        <p:nvSpPr>
          <p:cNvPr id="25" name="TextBox 24"/>
          <p:cNvSpPr txBox="1"/>
          <p:nvPr/>
        </p:nvSpPr>
        <p:spPr>
          <a:xfrm>
            <a:off x="833921"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6" name="TextBox 25"/>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0" name="Рисунок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4" name="Рисунок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39144" y="4952681"/>
            <a:ext cx="3493022" cy="1905066"/>
          </a:xfrm>
          <a:prstGeom prst="rect">
            <a:avLst/>
          </a:prstGeom>
        </p:spPr>
      </p:pic>
      <p:pic>
        <p:nvPicPr>
          <p:cNvPr id="2050" name="Picture 2" descr="C:\Users\User\Desktop\Паспорт -2025\Карта 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47788" y="1259557"/>
            <a:ext cx="4044365" cy="3301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6422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Рисунок 4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5339" y="3871507"/>
            <a:ext cx="2634550" cy="2644599"/>
          </a:xfrm>
          <a:prstGeom prst="rect">
            <a:avLst/>
          </a:prstGeom>
        </p:spPr>
      </p:pic>
      <p:pic>
        <p:nvPicPr>
          <p:cNvPr id="79" name="Рисунок 78"/>
          <p:cNvPicPr>
            <a:picLocks noChangeAspect="1"/>
          </p:cNvPicPr>
          <p:nvPr/>
        </p:nvPicPr>
        <p:blipFill>
          <a:blip r:embed="rId5"/>
          <a:stretch>
            <a:fillRect/>
          </a:stretch>
        </p:blipFill>
        <p:spPr>
          <a:xfrm>
            <a:off x="2349881" y="156242"/>
            <a:ext cx="5209794" cy="768091"/>
          </a:xfrm>
          <a:prstGeom prst="rect">
            <a:avLst/>
          </a:prstGeom>
        </p:spPr>
      </p:pic>
      <p:pic>
        <p:nvPicPr>
          <p:cNvPr id="80" name="Рисунок 79"/>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2567" y="1151933"/>
            <a:ext cx="2459407" cy="1368007"/>
          </a:xfrm>
          <a:prstGeom prst="rect">
            <a:avLst/>
          </a:prstGeom>
        </p:spPr>
      </p:pic>
      <p:pic>
        <p:nvPicPr>
          <p:cNvPr id="81" name="Рисунок 80"/>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27880" y="1151933"/>
            <a:ext cx="1992442" cy="1368007"/>
          </a:xfrm>
          <a:prstGeom prst="rect">
            <a:avLst/>
          </a:prstGeom>
        </p:spPr>
      </p:pic>
      <p:sp>
        <p:nvSpPr>
          <p:cNvPr id="83" name="TextBox 82"/>
          <p:cNvSpPr txBox="1"/>
          <p:nvPr/>
        </p:nvSpPr>
        <p:spPr>
          <a:xfrm>
            <a:off x="2415542" y="184040"/>
            <a:ext cx="5123772" cy="707886"/>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03288"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5" name="TextBox 84"/>
          <p:cNvSpPr txBox="1"/>
          <p:nvPr/>
        </p:nvSpPr>
        <p:spPr>
          <a:xfrm>
            <a:off x="916968" y="1281931"/>
            <a:ext cx="2515000" cy="1077218"/>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3842086" y="1311465"/>
            <a:ext cx="1905791"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озничной</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4" name="TextBox 93"/>
          <p:cNvSpPr txBox="1"/>
          <p:nvPr/>
        </p:nvSpPr>
        <p:spPr>
          <a:xfrm>
            <a:off x="1004446" y="2619841"/>
            <a:ext cx="1895449" cy="800219"/>
          </a:xfrm>
          <a:prstGeom prst="rect">
            <a:avLst/>
          </a:prstGeom>
          <a:noFill/>
        </p:spPr>
        <p:txBody>
          <a:bodyPr wrap="square" rtlCol="0">
            <a:spAutoFit/>
          </a:bodyPr>
          <a:lstStyle/>
          <a:p>
            <a:pPr algn="ctr"/>
            <a:r>
              <a:rPr lang="ru-RU" sz="28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43,38</a:t>
            </a:r>
          </a:p>
          <a:p>
            <a:pPr algn="ctr"/>
            <a:r>
              <a:rPr lang="ru-RU"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3727880" y="2498930"/>
            <a:ext cx="1992443" cy="738664"/>
          </a:xfrm>
          <a:prstGeom prst="rect">
            <a:avLst/>
          </a:prstGeom>
          <a:noFill/>
        </p:spPr>
        <p:txBody>
          <a:bodyPr wrap="squar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1317,4</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8" name="Рисунок 9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105" y="4414193"/>
            <a:ext cx="849733" cy="848073"/>
          </a:xfrm>
          <a:prstGeom prst="rect">
            <a:avLst/>
          </a:prstGeom>
        </p:spPr>
      </p:pic>
      <p:sp>
        <p:nvSpPr>
          <p:cNvPr id="100" name="TextBox 99"/>
          <p:cNvSpPr txBox="1"/>
          <p:nvPr/>
        </p:nvSpPr>
        <p:spPr>
          <a:xfrm>
            <a:off x="680568" y="4107520"/>
            <a:ext cx="1531317" cy="276999"/>
          </a:xfrm>
          <a:prstGeom prst="rect">
            <a:avLst/>
          </a:prstGeom>
          <a:noFill/>
        </p:spPr>
        <p:txBody>
          <a:bodyPr wrap="none" rtlCol="0">
            <a:spAutoFit/>
          </a:bodyPr>
          <a:lstStyle/>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безработицы</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1" name="TextBox 100"/>
          <p:cNvSpPr txBox="1"/>
          <p:nvPr/>
        </p:nvSpPr>
        <p:spPr>
          <a:xfrm>
            <a:off x="1096060" y="5285782"/>
            <a:ext cx="1196033" cy="646331"/>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3" name="TextBox 102"/>
          <p:cNvSpPr txBox="1"/>
          <p:nvPr/>
        </p:nvSpPr>
        <p:spPr>
          <a:xfrm>
            <a:off x="1565347" y="4572253"/>
            <a:ext cx="814647" cy="400110"/>
          </a:xfrm>
          <a:prstGeom prst="rect">
            <a:avLst/>
          </a:prstGeom>
          <a:noFill/>
        </p:spPr>
        <p:txBody>
          <a:bodyPr wrap="non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0,88%</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 name="TextBox 103"/>
          <p:cNvSpPr txBox="1"/>
          <p:nvPr/>
        </p:nvSpPr>
        <p:spPr>
          <a:xfrm>
            <a:off x="635975" y="5972111"/>
            <a:ext cx="1126462" cy="400110"/>
          </a:xfrm>
          <a:prstGeom prst="rect">
            <a:avLst/>
          </a:prstGeom>
          <a:noFill/>
        </p:spPr>
        <p:txBody>
          <a:bodyPr wrap="non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3981 чел.</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5" name="TextBox 104"/>
          <p:cNvSpPr txBox="1"/>
          <p:nvPr/>
        </p:nvSpPr>
        <p:spPr>
          <a:xfrm>
            <a:off x="3192491" y="3831795"/>
            <a:ext cx="2211246" cy="369332"/>
          </a:xfrm>
          <a:prstGeom prst="rect">
            <a:avLst/>
          </a:prstGeom>
          <a:noFill/>
        </p:spPr>
        <p:txBody>
          <a:bodyPr wrap="none" rtlCol="0">
            <a:spAutoFit/>
          </a:bodyPr>
          <a:lstStyle/>
          <a:p>
            <a:r>
              <a:rPr lang="ru-RU"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Динамика отчислений</a:t>
            </a:r>
            <a:endParaRPr lang="ru-RU"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06" name="Рисунок 105"/>
          <p:cNvPicPr>
            <a:picLocks noChangeAspect="1"/>
          </p:cNvPicPr>
          <p:nvPr/>
        </p:nvPicPr>
        <p:blipFill>
          <a:blip r:embed="rId5"/>
          <a:stretch>
            <a:fillRect/>
          </a:stretch>
        </p:blipFill>
        <p:spPr>
          <a:xfrm>
            <a:off x="3045155" y="4213376"/>
            <a:ext cx="3891673" cy="50016"/>
          </a:xfrm>
          <a:prstGeom prst="rect">
            <a:avLst/>
          </a:prstGeom>
        </p:spPr>
      </p:pic>
      <p:pic>
        <p:nvPicPr>
          <p:cNvPr id="107" name="Рисунок 106"/>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1792" y="4359911"/>
            <a:ext cx="1320601" cy="326704"/>
          </a:xfrm>
          <a:prstGeom prst="rect">
            <a:avLst/>
          </a:prstGeom>
        </p:spPr>
      </p:pic>
      <p:sp>
        <p:nvSpPr>
          <p:cNvPr id="108" name="TextBox 107"/>
          <p:cNvSpPr txBox="1"/>
          <p:nvPr/>
        </p:nvSpPr>
        <p:spPr>
          <a:xfrm>
            <a:off x="3199002" y="4340090"/>
            <a:ext cx="1290940"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2024 год</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TextBox 108"/>
          <p:cNvSpPr txBox="1"/>
          <p:nvPr/>
        </p:nvSpPr>
        <p:spPr>
          <a:xfrm>
            <a:off x="3035484" y="4710819"/>
            <a:ext cx="1231619"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TextBox 109"/>
          <p:cNvSpPr txBox="1"/>
          <p:nvPr/>
        </p:nvSpPr>
        <p:spPr>
          <a:xfrm>
            <a:off x="3036120" y="5389333"/>
            <a:ext cx="1383520"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1" name="Рисунок 110"/>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33" y="5030456"/>
            <a:ext cx="1320601" cy="326704"/>
          </a:xfrm>
          <a:prstGeom prst="rect">
            <a:avLst/>
          </a:prstGeom>
        </p:spPr>
      </p:pic>
      <p:pic>
        <p:nvPicPr>
          <p:cNvPr id="112" name="Рисунок 111"/>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6" y="5706570"/>
            <a:ext cx="1320602" cy="326704"/>
          </a:xfrm>
          <a:prstGeom prst="rect">
            <a:avLst/>
          </a:prstGeom>
        </p:spPr>
      </p:pic>
      <p:sp>
        <p:nvSpPr>
          <p:cNvPr id="113" name="TextBox 112"/>
          <p:cNvSpPr txBox="1"/>
          <p:nvPr/>
        </p:nvSpPr>
        <p:spPr>
          <a:xfrm>
            <a:off x="3095039" y="5055313"/>
            <a:ext cx="1494094"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575,7мил. руб.</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4" name="Рисунок 113"/>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89141" y="4364494"/>
            <a:ext cx="2062363" cy="326704"/>
          </a:xfrm>
          <a:prstGeom prst="rect">
            <a:avLst/>
          </a:prstGeom>
        </p:spPr>
      </p:pic>
      <p:pic>
        <p:nvPicPr>
          <p:cNvPr id="115" name="Рисунок 114"/>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8925" y="5034668"/>
            <a:ext cx="2057251" cy="326704"/>
          </a:xfrm>
          <a:prstGeom prst="rect">
            <a:avLst/>
          </a:prstGeom>
        </p:spPr>
      </p:pic>
      <p:pic>
        <p:nvPicPr>
          <p:cNvPr id="116" name="Рисунок 115"/>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6754" y="5701990"/>
            <a:ext cx="2057250" cy="326704"/>
          </a:xfrm>
          <a:prstGeom prst="rect">
            <a:avLst/>
          </a:prstGeom>
        </p:spPr>
      </p:pic>
      <p:sp>
        <p:nvSpPr>
          <p:cNvPr id="117" name="TextBox 116"/>
          <p:cNvSpPr txBox="1"/>
          <p:nvPr/>
        </p:nvSpPr>
        <p:spPr>
          <a:xfrm>
            <a:off x="4682510" y="4359103"/>
            <a:ext cx="2075624"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2023 год</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8" name="TextBox 117"/>
          <p:cNvSpPr txBox="1"/>
          <p:nvPr/>
        </p:nvSpPr>
        <p:spPr>
          <a:xfrm>
            <a:off x="3181786" y="5720925"/>
            <a:ext cx="1355562"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595,2млн. руб.</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9" name="TextBox 118"/>
          <p:cNvSpPr txBox="1"/>
          <p:nvPr/>
        </p:nvSpPr>
        <p:spPr>
          <a:xfrm>
            <a:off x="4731751" y="5039925"/>
            <a:ext cx="2032253" cy="307777"/>
          </a:xfrm>
          <a:prstGeom prst="rect">
            <a:avLst/>
          </a:prstGeom>
          <a:noFill/>
        </p:spPr>
        <p:txBody>
          <a:bodyPr wrap="square" rtlCol="0">
            <a:spAutoFit/>
          </a:bodyPr>
          <a:lstStyle/>
          <a:p>
            <a:pPr algn="ct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Меньше на 86,9 млн. руб.</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0" name="TextBox 119"/>
          <p:cNvSpPr txBox="1"/>
          <p:nvPr/>
        </p:nvSpPr>
        <p:spPr>
          <a:xfrm>
            <a:off x="4719254" y="5711455"/>
            <a:ext cx="2032253" cy="523220"/>
          </a:xfrm>
          <a:prstGeom prst="rect">
            <a:avLst/>
          </a:prstGeom>
          <a:noFill/>
        </p:spPr>
        <p:txBody>
          <a:bodyPr wrap="square" rtlCol="0">
            <a:spAutoFit/>
          </a:bodyPr>
          <a:lstStyle/>
          <a:p>
            <a:pPr algn="ct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Меньше на </a:t>
            </a:r>
            <a:r>
              <a:rPr lang="en-US"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114,6 млн. руб. </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3" name="Рисунок 1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18749" y="3537667"/>
            <a:ext cx="681069" cy="681069"/>
          </a:xfrm>
          <a:prstGeom prst="rect">
            <a:avLst/>
          </a:prstGeom>
        </p:spPr>
      </p:pic>
      <p:sp>
        <p:nvSpPr>
          <p:cNvPr id="53" name="TextBox 52"/>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4" name="TextBox 53"/>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5" name="Рисунок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1026" name="Picture 2" title="322% к предыдущему году"/>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80037" y="2504541"/>
            <a:ext cx="720080" cy="73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03737" y="2619842"/>
            <a:ext cx="1055546" cy="461665"/>
          </a:xfrm>
          <a:prstGeom prst="rect">
            <a:avLst/>
          </a:prstGeom>
          <a:noFill/>
        </p:spPr>
        <p:txBody>
          <a:bodyPr wrap="square" rtlCol="0">
            <a:spAutoFit/>
          </a:bodyPr>
          <a:lstStyle/>
          <a:p>
            <a:pPr algn="ctr"/>
            <a:r>
              <a:rPr lang="ru-RU" sz="800" dirty="0" smtClean="0">
                <a:solidFill>
                  <a:srgbClr val="002060"/>
                </a:solidFill>
              </a:rPr>
              <a:t>322</a:t>
            </a:r>
            <a:r>
              <a:rPr lang="ru-RU" sz="800" dirty="0">
                <a:solidFill>
                  <a:srgbClr val="002060"/>
                </a:solidFill>
              </a:rPr>
              <a:t>% к предыдущему </a:t>
            </a:r>
            <a:r>
              <a:rPr lang="ru-RU" sz="800" dirty="0" smtClean="0">
                <a:solidFill>
                  <a:srgbClr val="002060"/>
                </a:solidFill>
              </a:rPr>
              <a:t>году</a:t>
            </a:r>
            <a:endParaRPr lang="ru-RU" sz="800" dirty="0">
              <a:solidFill>
                <a:srgbClr val="002060"/>
              </a:solidFill>
            </a:endParaRPr>
          </a:p>
        </p:txBody>
      </p:sp>
    </p:spTree>
    <p:extLst>
      <p:ext uri="{BB962C8B-B14F-4D97-AF65-F5344CB8AC3E}">
        <p14:creationId xmlns:p14="http://schemas.microsoft.com/office/powerpoint/2010/main" val="3408930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27529" t="10671" r="27529" b="32001"/>
          <a:stretch/>
        </p:blipFill>
        <p:spPr>
          <a:xfrm>
            <a:off x="3293425" y="5115809"/>
            <a:ext cx="1287745" cy="1230403"/>
          </a:xfrm>
          <a:prstGeom prst="ellipse">
            <a:avLst/>
          </a:prstGeom>
        </p:spPr>
      </p:pic>
      <p:pic>
        <p:nvPicPr>
          <p:cNvPr id="34" name="Рисунок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419799" y="5115804"/>
            <a:ext cx="1161368" cy="1230402"/>
          </a:xfrm>
          <a:prstGeom prst="rect">
            <a:avLst/>
          </a:prstGeom>
        </p:spPr>
      </p:pic>
      <p:graphicFrame>
        <p:nvGraphicFramePr>
          <p:cNvPr id="41" name="Диаграмма 40"/>
          <p:cNvGraphicFramePr/>
          <p:nvPr>
            <p:extLst>
              <p:ext uri="{D42A27DB-BD31-4B8C-83A1-F6EECF244321}">
                <p14:modId xmlns:p14="http://schemas.microsoft.com/office/powerpoint/2010/main" val="2568806371"/>
              </p:ext>
            </p:extLst>
          </p:nvPr>
        </p:nvGraphicFramePr>
        <p:xfrm>
          <a:off x="4139880" y="1241102"/>
          <a:ext cx="3419796" cy="3638995"/>
        </p:xfrm>
        <a:graphic>
          <a:graphicData uri="http://schemas.openxmlformats.org/drawingml/2006/chart">
            <c:chart xmlns:c="http://schemas.openxmlformats.org/drawingml/2006/chart" xmlns:r="http://schemas.openxmlformats.org/officeDocument/2006/relationships" r:id="rId5"/>
          </a:graphicData>
        </a:graphic>
      </p:graphicFrame>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2744" y="4513817"/>
            <a:ext cx="1267699" cy="1203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Рисунок 26"/>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7"/>
            <a:ext cx="4552052" cy="446408"/>
          </a:xfrm>
          <a:prstGeom prst="rect">
            <a:avLst/>
          </a:prstGeom>
        </p:spPr>
      </p:pic>
      <p:pic>
        <p:nvPicPr>
          <p:cNvPr id="30" name="Рисунок 29"/>
          <p:cNvPicPr>
            <a:picLocks noChangeAspect="1"/>
          </p:cNvPicPr>
          <p:nvPr/>
        </p:nvPicPr>
        <p:blipFill>
          <a:blip r:embed="rId9"/>
          <a:stretch>
            <a:fillRect/>
          </a:stretch>
        </p:blipFill>
        <p:spPr>
          <a:xfrm>
            <a:off x="2353883" y="156242"/>
            <a:ext cx="5205792" cy="768091"/>
          </a:xfrm>
          <a:prstGeom prst="rect">
            <a:avLst/>
          </a:prstGeom>
        </p:spPr>
      </p:pic>
      <p:sp>
        <p:nvSpPr>
          <p:cNvPr id="36" name="TextBox 35"/>
          <p:cNvSpPr txBox="1"/>
          <p:nvPr/>
        </p:nvSpPr>
        <p:spPr>
          <a:xfrm>
            <a:off x="2061031" y="319431"/>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03288"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3170085" y="1132871"/>
            <a:ext cx="4389590" cy="261610"/>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Рисунок 55"/>
          <p:cNvPicPr>
            <a:picLocks noChangeAspect="1"/>
          </p:cNvPicPr>
          <p:nvPr/>
        </p:nvPicPr>
        <p:blipFill>
          <a:blip r:embed="rId10" cstate="print">
            <a:lum bright="70000" contrast="-7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5731" y="1132877"/>
            <a:ext cx="2319174" cy="695335"/>
          </a:xfrm>
          <a:prstGeom prst="rect">
            <a:avLst/>
          </a:prstGeom>
        </p:spPr>
      </p:pic>
      <p:sp>
        <p:nvSpPr>
          <p:cNvPr id="57" name="TextBox 56"/>
          <p:cNvSpPr txBox="1"/>
          <p:nvPr/>
        </p:nvSpPr>
        <p:spPr>
          <a:xfrm>
            <a:off x="270234" y="1103721"/>
            <a:ext cx="2320339" cy="584775"/>
          </a:xfrm>
          <a:prstGeom prst="rect">
            <a:avLst/>
          </a:prstGeom>
          <a:noFill/>
        </p:spPr>
        <p:txBody>
          <a:bodyPr wrap="square" rtlCol="0">
            <a:spAutoFit/>
          </a:bodyPr>
          <a:lstStyle/>
          <a:p>
            <a:pPr algn="ct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endParaRPr lang="ru-RU" sz="16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704030" y="1898144"/>
            <a:ext cx="1649854" cy="400110"/>
          </a:xfrm>
          <a:prstGeom prst="rect">
            <a:avLst/>
          </a:prstGeom>
          <a:noFill/>
        </p:spPr>
        <p:txBody>
          <a:bodyPr wrap="square" rtlCol="0">
            <a:spAutoFit/>
          </a:bodyPr>
          <a:lstStyle/>
          <a:p>
            <a:r>
              <a:rPr lang="ru-RU" sz="2000" b="1" dirty="0" smtClean="0">
                <a:solidFill>
                  <a:srgbClr val="00C0CC"/>
                </a:solidFill>
                <a:latin typeface="Open Sans" panose="020B0606030504020204" pitchFamily="34" charset="0"/>
                <a:ea typeface="Open Sans" panose="020B0606030504020204" pitchFamily="34" charset="0"/>
                <a:cs typeface="Open Sans" panose="020B0606030504020204" pitchFamily="34" charset="0"/>
              </a:rPr>
              <a:t>151,7 </a:t>
            </a:r>
            <a:r>
              <a:rPr lang="ru-RU" b="1" dirty="0" smtClean="0">
                <a:solidFill>
                  <a:srgbClr val="00C0CC"/>
                </a:solidFill>
                <a:latin typeface="Open Sans" panose="020B0606030504020204" pitchFamily="34" charset="0"/>
                <a:ea typeface="Open Sans" panose="020B0606030504020204" pitchFamily="34" charset="0"/>
                <a:cs typeface="Open Sans" panose="020B0606030504020204" pitchFamily="34" charset="0"/>
              </a:rPr>
              <a:t>млн. руб.</a:t>
            </a:r>
            <a:endParaRPr lang="ru-RU" b="1" dirty="0">
              <a:solidFill>
                <a:srgbClr val="00C0C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5" name="Рисунок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773" y="2899512"/>
            <a:ext cx="894598" cy="887295"/>
          </a:xfrm>
          <a:prstGeom prst="rect">
            <a:avLst/>
          </a:prstGeom>
        </p:spPr>
      </p:pic>
      <p:sp>
        <p:nvSpPr>
          <p:cNvPr id="66" name="TextBox 65"/>
          <p:cNvSpPr txBox="1"/>
          <p:nvPr/>
        </p:nvSpPr>
        <p:spPr>
          <a:xfrm>
            <a:off x="298382" y="2969905"/>
            <a:ext cx="805989" cy="707886"/>
          </a:xfrm>
          <a:prstGeom prst="rect">
            <a:avLst/>
          </a:prstGeom>
          <a:noFill/>
        </p:spPr>
        <p:txBody>
          <a:bodyPr wrap="squar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67" name="TextBox 66"/>
          <p:cNvSpPr txBox="1"/>
          <p:nvPr/>
        </p:nvSpPr>
        <p:spPr>
          <a:xfrm>
            <a:off x="1104371" y="2969905"/>
            <a:ext cx="1861574" cy="738664"/>
          </a:xfrm>
          <a:prstGeom prst="rect">
            <a:avLst/>
          </a:prstGeom>
          <a:noFill/>
        </p:spPr>
        <p:txBody>
          <a:bodyPr wrap="square" rtlCol="0">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Реализующихся инвестиционных проектов</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p:cNvSpPr txBox="1"/>
          <p:nvPr/>
        </p:nvSpPr>
        <p:spPr>
          <a:xfrm>
            <a:off x="108227" y="4049100"/>
            <a:ext cx="2582338"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ООО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Молагророст</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p>
          <a:p>
            <a:pPr algn="ctr"/>
            <a:r>
              <a:rPr lang="ru-RU" sz="12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Строительство животноводческого комплекса</a:t>
            </a:r>
          </a:p>
          <a:p>
            <a:pPr algn="ctr"/>
            <a:r>
              <a:rPr lang="ru-RU" sz="12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1500,0 млн. руб.</a:t>
            </a:r>
          </a:p>
        </p:txBody>
      </p:sp>
      <p:sp>
        <p:nvSpPr>
          <p:cNvPr id="28" name="TextBox 27"/>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0" name="Рисунок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2" name="Рисунок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V="1">
            <a:off x="2342749" y="5786527"/>
            <a:ext cx="1282621" cy="45719"/>
          </a:xfrm>
          <a:prstGeom prst="rect">
            <a:avLst/>
          </a:prstGeom>
        </p:spPr>
      </p:pic>
      <p:sp>
        <p:nvSpPr>
          <p:cNvPr id="3" name="Прямоугольник 2"/>
          <p:cNvSpPr/>
          <p:nvPr/>
        </p:nvSpPr>
        <p:spPr>
          <a:xfrm>
            <a:off x="4533849" y="5370545"/>
            <a:ext cx="2353183" cy="861774"/>
          </a:xfrm>
          <a:prstGeom prst="rect">
            <a:avLst/>
          </a:prstGeom>
        </p:spPr>
        <p:txBody>
          <a:bodyPr wrap="square">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ЗАО «Тропарёво» </a:t>
            </a: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 </a:t>
            </a:r>
            <a:r>
              <a:rPr lang="ru-RU" sz="12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«Строительство животноводческого комплекса –козоводческая ферма»</a:t>
            </a:r>
          </a:p>
          <a:p>
            <a:pPr algn="ctr"/>
            <a:r>
              <a:rPr lang="ru-RU" sz="12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350,0 млн . руб.</a:t>
            </a: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p:txBody>
      </p:sp>
      <p:pic>
        <p:nvPicPr>
          <p:cNvPr id="6" name="Рисунок 5"/>
          <p:cNvPicPr>
            <a:picLocks noChangeAspect="1"/>
          </p:cNvPicPr>
          <p:nvPr/>
        </p:nvPicPr>
        <p:blipFill rotWithShape="1">
          <a:blip r:embed="rId14" cstate="print">
            <a:extLst>
              <a:ext uri="{28A0092B-C50C-407E-A947-70E740481C1C}">
                <a14:useLocalDpi xmlns:a14="http://schemas.microsoft.com/office/drawing/2010/main" val="0"/>
              </a:ext>
            </a:extLst>
          </a:blip>
          <a:srcRect l="4703" r="2243" b="6587"/>
          <a:stretch/>
        </p:blipFill>
        <p:spPr>
          <a:xfrm>
            <a:off x="2516444" y="5531330"/>
            <a:ext cx="1224037" cy="1213200"/>
          </a:xfrm>
          <a:prstGeom prst="ellipse">
            <a:avLst/>
          </a:prstGeom>
        </p:spPr>
      </p:pic>
      <p:pic>
        <p:nvPicPr>
          <p:cNvPr id="42" name="Рисунок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22148" y="5436021"/>
            <a:ext cx="1282621" cy="1310474"/>
          </a:xfrm>
          <a:prstGeom prst="rect">
            <a:avLst/>
          </a:prstGeom>
        </p:spPr>
      </p:pic>
    </p:spTree>
    <p:extLst>
      <p:ext uri="{BB962C8B-B14F-4D97-AF65-F5344CB8AC3E}">
        <p14:creationId xmlns:p14="http://schemas.microsoft.com/office/powerpoint/2010/main" val="4140879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0105" y="4965834"/>
            <a:ext cx="5791953" cy="1312944"/>
          </a:xfrm>
          <a:prstGeom prst="rect">
            <a:avLst/>
          </a:prstGeom>
          <a:ln w="12700">
            <a:solidFill>
              <a:srgbClr val="6FCECE"/>
            </a:solidFill>
            <a:prstDash val="lgDash"/>
          </a:ln>
        </p:spPr>
      </p:pic>
      <p:pic>
        <p:nvPicPr>
          <p:cNvPr id="23" name="Рисунок 22"/>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74579" y="3557863"/>
            <a:ext cx="5580912" cy="781460"/>
          </a:xfrm>
          <a:prstGeom prst="rect">
            <a:avLst/>
          </a:prstGeom>
          <a:ln w="12700">
            <a:solidFill>
              <a:srgbClr val="2765C1"/>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3454" y="1897821"/>
            <a:ext cx="5546168" cy="1077021"/>
          </a:xfrm>
          <a:prstGeom prst="rect">
            <a:avLst/>
          </a:prstGeom>
          <a:ln w="12700">
            <a:solidFill>
              <a:srgbClr val="6FCECE"/>
            </a:solidFill>
            <a:prstDash val="lgDash"/>
          </a:ln>
        </p:spPr>
      </p:pic>
      <p:pic>
        <p:nvPicPr>
          <p:cNvPr id="2" name="Рисунок 1"/>
          <p:cNvPicPr>
            <a:picLocks noChangeAspect="1"/>
          </p:cNvPicPr>
          <p:nvPr/>
        </p:nvPicPr>
        <p:blipFill>
          <a:blip r:embed="rId4"/>
          <a:stretch>
            <a:fillRect/>
          </a:stretch>
        </p:blipFill>
        <p:spPr>
          <a:xfrm>
            <a:off x="2353883" y="156242"/>
            <a:ext cx="5205792" cy="768091"/>
          </a:xfrm>
          <a:prstGeom prst="rect">
            <a:avLst/>
          </a:prstGeom>
        </p:spPr>
      </p:pic>
      <p:sp>
        <p:nvSpPr>
          <p:cNvPr id="3" name="TextBox 2"/>
          <p:cNvSpPr txBox="1"/>
          <p:nvPr/>
        </p:nvSpPr>
        <p:spPr>
          <a:xfrm>
            <a:off x="2061031" y="319431"/>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395466" y="1901005"/>
            <a:ext cx="5474161" cy="1015663"/>
          </a:xfrm>
          <a:prstGeom prst="rect">
            <a:avLst/>
          </a:prstGeom>
          <a:noFill/>
        </p:spPr>
        <p:txBody>
          <a:bodyPr wrap="square" rtlCol="0">
            <a:spAutoFit/>
          </a:bodyPr>
          <a:lstStyle/>
          <a:p>
            <a:pPr lvl="1"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Развитие молочно-мясного животноводства и сопутствующих высокотехнологических отраслей промышленной переработки.</a:t>
            </a:r>
          </a:p>
          <a:p>
            <a:pPr lvl="1"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Освоение залежных, неэффективно используемых земель.</a:t>
            </a:r>
          </a:p>
          <a:p>
            <a:pPr lvl="1"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Производство экологически чистой продукции </a:t>
            </a:r>
            <a:r>
              <a:rPr lang="ru-RU" sz="1200" dirty="0" smtClean="0">
                <a:latin typeface="Open Sans" panose="020B0606030504020204" pitchFamily="34" charset="0"/>
                <a:ea typeface="Open Sans" panose="020B0606030504020204" pitchFamily="34" charset="0"/>
                <a:cs typeface="Open Sans" panose="020B0606030504020204" pitchFamily="34" charset="0"/>
              </a:rPr>
              <a:t>(овощеводство, садоводство</a:t>
            </a:r>
            <a:r>
              <a:rPr lang="ru-RU" sz="1200" dirty="0">
                <a:latin typeface="Open Sans" panose="020B0606030504020204" pitchFamily="34" charset="0"/>
                <a:ea typeface="Open Sans" panose="020B0606030504020204" pitchFamily="34" charset="0"/>
                <a:cs typeface="Open Sans" panose="020B0606030504020204" pitchFamily="34" charset="0"/>
              </a:rPr>
              <a:t>), ориентированной на внутренний рынок</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2675529" y="1444178"/>
            <a:ext cx="2208618" cy="400110"/>
          </a:xfrm>
          <a:prstGeom prst="rect">
            <a:avLst/>
          </a:prstGeom>
          <a:noFill/>
        </p:spPr>
        <p:txBody>
          <a:bodyPr wrap="none" rtlCol="0">
            <a:spAutoFit/>
          </a:bodyPr>
          <a:lstStyle/>
          <a:p>
            <a:pPr algn="ctr"/>
            <a:r>
              <a:rPr lang="ru-RU" sz="2000" b="1" dirty="0" smtClean="0">
                <a:solidFill>
                  <a:srgbClr val="79BC58"/>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2000" b="1" dirty="0">
              <a:solidFill>
                <a:srgbClr val="79BC58"/>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6" name="TextBox 15"/>
          <p:cNvSpPr txBox="1"/>
          <p:nvPr/>
        </p:nvSpPr>
        <p:spPr>
          <a:xfrm>
            <a:off x="1593906" y="3717768"/>
            <a:ext cx="5498305" cy="461665"/>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Жилищное строительство, в том числе льготное для молодых специалистов и многодетных семей.</a:t>
            </a:r>
          </a:p>
        </p:txBody>
      </p:sp>
      <p:sp>
        <p:nvSpPr>
          <p:cNvPr id="17" name="TextBox 16"/>
          <p:cNvSpPr txBox="1"/>
          <p:nvPr/>
        </p:nvSpPr>
        <p:spPr>
          <a:xfrm>
            <a:off x="2939574" y="3054327"/>
            <a:ext cx="1680525" cy="400110"/>
          </a:xfrm>
          <a:prstGeom prst="rect">
            <a:avLst/>
          </a:prstGeom>
          <a:noFill/>
        </p:spPr>
        <p:txBody>
          <a:bodyPr wrap="none" rtlCol="0">
            <a:spAutoFit/>
          </a:bodyPr>
          <a:lstStyle/>
          <a:p>
            <a:pPr algn="ctr"/>
            <a:r>
              <a:rPr lang="ru-RU" sz="20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endParaRPr lang="ru-RU" sz="20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TextBox 19"/>
          <p:cNvSpPr txBox="1"/>
          <p:nvPr/>
        </p:nvSpPr>
        <p:spPr>
          <a:xfrm>
            <a:off x="7248370" y="7190343"/>
            <a:ext cx="303288"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008712"/>
            <a:ext cx="7559675" cy="439931"/>
          </a:xfrm>
          <a:prstGeom prst="rect">
            <a:avLst/>
          </a:prstGeom>
        </p:spPr>
      </p:pic>
      <p:sp>
        <p:nvSpPr>
          <p:cNvPr id="6" name="TextBox 5"/>
          <p:cNvSpPr txBox="1"/>
          <p:nvPr/>
        </p:nvSpPr>
        <p:spPr>
          <a:xfrm>
            <a:off x="9619" y="1044006"/>
            <a:ext cx="7511394" cy="369332"/>
          </a:xfrm>
          <a:prstGeom prst="rect">
            <a:avLst/>
          </a:prstGeom>
          <a:noFill/>
        </p:spPr>
        <p:txBody>
          <a:bodyPr wrap="square" rtlCol="0">
            <a:spAutoFit/>
          </a:bodyPr>
          <a:lstStyle/>
          <a:p>
            <a:pPr algn="ctr"/>
            <a:r>
              <a:rPr lang="ru-RU" b="1"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Приоритетные направления инвестирования</a:t>
            </a:r>
            <a:endPar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6" name="TextBox 25"/>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28" name="TextBox 27"/>
          <p:cNvSpPr txBox="1"/>
          <p:nvPr/>
        </p:nvSpPr>
        <p:spPr>
          <a:xfrm>
            <a:off x="101495" y="3578613"/>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 name="Рисунок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
        <p:nvSpPr>
          <p:cNvPr id="4" name="Прямоугольник 3"/>
          <p:cNvSpPr/>
          <p:nvPr/>
        </p:nvSpPr>
        <p:spPr>
          <a:xfrm>
            <a:off x="2615940" y="4494047"/>
            <a:ext cx="2003562" cy="400110"/>
          </a:xfrm>
          <a:prstGeom prst="rect">
            <a:avLst/>
          </a:prstGeom>
        </p:spPr>
        <p:txBody>
          <a:bodyPr wrap="none">
            <a:spAutoFit/>
          </a:bodyPr>
          <a:lstStyle/>
          <a:p>
            <a:r>
              <a:rPr lang="ru-RU" sz="2000" b="1" dirty="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p>
        </p:txBody>
      </p:sp>
      <p:sp>
        <p:nvSpPr>
          <p:cNvPr id="7" name="Прямоугольник 6"/>
          <p:cNvSpPr/>
          <p:nvPr/>
        </p:nvSpPr>
        <p:spPr>
          <a:xfrm>
            <a:off x="1272532" y="4874550"/>
            <a:ext cx="4690391" cy="276999"/>
          </a:xfrm>
          <a:prstGeom prst="rect">
            <a:avLst/>
          </a:prstGeom>
        </p:spPr>
        <p:txBody>
          <a:bodyPr wrap="square">
            <a:spAutoFit/>
          </a:bodyPr>
          <a:lstStyle/>
          <a:p>
            <a:pPr indent="174625" algn="just">
              <a:buFont typeface="Arial" panose="020B0604020202020204" pitchFamily="34" charset="0"/>
              <a:buChar char="•"/>
            </a:pP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Прямоугольник 8"/>
          <p:cNvSpPr/>
          <p:nvPr/>
        </p:nvSpPr>
        <p:spPr>
          <a:xfrm>
            <a:off x="31022" y="5114738"/>
            <a:ext cx="5838599" cy="1015663"/>
          </a:xfrm>
          <a:prstGeom prst="rect">
            <a:avLst/>
          </a:prstGeom>
        </p:spPr>
        <p:txBody>
          <a:bodyPr wrap="square">
            <a:spAutoFit/>
          </a:bodyPr>
          <a:lstStyle/>
          <a:p>
            <a:pPr lvl="1"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Создание </a:t>
            </a:r>
            <a:r>
              <a:rPr lang="ru-RU" sz="1200" dirty="0">
                <a:latin typeface="Open Sans" panose="020B0606030504020204" pitchFamily="34" charset="0"/>
                <a:ea typeface="Open Sans" panose="020B0606030504020204" pitchFamily="34" charset="0"/>
                <a:cs typeface="Open Sans" panose="020B0606030504020204" pitchFamily="34" charset="0"/>
              </a:rPr>
              <a:t>и развитие промышленных зон с концентрацией производственных мощностей, ориентированных на экспорт продукции.</a:t>
            </a:r>
          </a:p>
          <a:p>
            <a:pPr lvl="1"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Дальнейшая модернизация существующих технологических процессов путём внедрения инновационных проектов.</a:t>
            </a:r>
          </a:p>
          <a:p>
            <a:pPr lvl="1"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Создание производств по переработке древесины и изделий из дерева</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26"/>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281799" y="3340071"/>
            <a:ext cx="1104230" cy="1142975"/>
          </a:xfrm>
          <a:prstGeom prst="rect">
            <a:avLst/>
          </a:prstGeom>
        </p:spPr>
      </p:pic>
      <p:pic>
        <p:nvPicPr>
          <p:cNvPr id="29" name="Рисунок 28"/>
          <p:cNvPicPr>
            <a:picLocks noChangeAspect="1"/>
          </p:cNvPicPr>
          <p:nvPr/>
        </p:nvPicPr>
        <p:blipFill>
          <a:blip r:embed="rId9" cstate="print">
            <a:duotone>
              <a:prstClr val="black"/>
              <a:srgbClr val="6FCECE">
                <a:tint val="45000"/>
                <a:satMod val="400000"/>
              </a:srgbClr>
            </a:duotone>
            <a:extLst>
              <a:ext uri="{BEBA8EAE-BF5A-486C-A8C5-ECC9F3942E4B}">
                <a14:imgProps xmlns:a14="http://schemas.microsoft.com/office/drawing/2010/main">
                  <a14:imgLayer r:embed="rId10">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982057" y="4508381"/>
            <a:ext cx="1150472" cy="1090228"/>
          </a:xfrm>
          <a:prstGeom prst="rect">
            <a:avLst/>
          </a:prstGeom>
        </p:spPr>
      </p:pic>
      <p:pic>
        <p:nvPicPr>
          <p:cNvPr id="5" name="Рисунок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5016" y="1688888"/>
            <a:ext cx="1239006" cy="1239006"/>
          </a:xfrm>
          <a:prstGeom prst="rect">
            <a:avLst/>
          </a:prstGeom>
        </p:spPr>
      </p:pic>
    </p:spTree>
    <p:extLst>
      <p:ext uri="{BB962C8B-B14F-4D97-AF65-F5344CB8AC3E}">
        <p14:creationId xmlns:p14="http://schemas.microsoft.com/office/powerpoint/2010/main" val="15656991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80916" y="107430"/>
            <a:ext cx="4932858" cy="576063"/>
          </a:xfrm>
        </p:spPr>
        <p:style>
          <a:lnRef idx="3">
            <a:schemeClr val="lt1"/>
          </a:lnRef>
          <a:fillRef idx="1">
            <a:schemeClr val="accent2"/>
          </a:fillRef>
          <a:effectRef idx="1">
            <a:schemeClr val="accent2"/>
          </a:effectRef>
          <a:fontRef idx="minor">
            <a:schemeClr val="lt1"/>
          </a:fontRef>
        </p:style>
        <p:txBody>
          <a:bodyPr/>
          <a:lstStyle/>
          <a:p>
            <a:pPr algn="ctr"/>
            <a:r>
              <a:rPr lang="ru-RU" sz="2800" dirty="0" smtClean="0"/>
              <a:t>Инвестиционная карта</a:t>
            </a:r>
            <a:endParaRPr lang="ru-RU" sz="2800" dirty="0"/>
          </a:p>
        </p:txBody>
      </p:sp>
      <p:sp>
        <p:nvSpPr>
          <p:cNvPr id="3" name="Текст 2"/>
          <p:cNvSpPr>
            <a:spLocks noGrp="1"/>
          </p:cNvSpPr>
          <p:nvPr>
            <p:ph type="body" idx="1"/>
          </p:nvPr>
        </p:nvSpPr>
        <p:spPr/>
        <p:txBody>
          <a:bodyPr/>
          <a:lstStyle/>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053" y="6444134"/>
            <a:ext cx="936104" cy="720080"/>
          </a:xfrm>
          <a:prstGeom prst="rect">
            <a:avLst/>
          </a:prstGeom>
        </p:spPr>
      </p:pic>
      <p:sp>
        <p:nvSpPr>
          <p:cNvPr id="8" name="Номер слайда 7"/>
          <p:cNvSpPr>
            <a:spLocks noGrp="1"/>
          </p:cNvSpPr>
          <p:nvPr>
            <p:ph type="sldNum" sz="quarter" idx="12"/>
          </p:nvPr>
        </p:nvSpPr>
        <p:spPr>
          <a:xfrm>
            <a:off x="6819227" y="6948189"/>
            <a:ext cx="740447" cy="504056"/>
          </a:xfrm>
        </p:spPr>
        <p:txBody>
          <a:bodyPr/>
          <a:lstStyle/>
          <a:p>
            <a:fld id="{F69C61C7-1292-4BD5-ADB5-D2D0DBF4AA6A}" type="slidenum">
              <a:rPr lang="ru-RU" sz="1800" i="1" smtClean="0">
                <a:solidFill>
                  <a:schemeClr val="accent4">
                    <a:lumMod val="50000"/>
                  </a:schemeClr>
                </a:solidFill>
                <a:latin typeface="Open Sans Semibold"/>
              </a:rPr>
              <a:t>9</a:t>
            </a:fld>
            <a:endParaRPr lang="ru-RU" sz="1800" i="1" dirty="0">
              <a:solidFill>
                <a:schemeClr val="accent4">
                  <a:lumMod val="50000"/>
                </a:schemeClr>
              </a:solidFill>
              <a:latin typeface="Open Sans Semibold"/>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94" y="920242"/>
            <a:ext cx="6248733" cy="545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613" y="3575769"/>
            <a:ext cx="318249" cy="32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8290" y="2566762"/>
            <a:ext cx="325643" cy="32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6325" y="3952875"/>
            <a:ext cx="3286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709" y="3247156"/>
            <a:ext cx="328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9096" y="4266406"/>
            <a:ext cx="328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3153" y="4787949"/>
            <a:ext cx="328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249" y="2238149"/>
            <a:ext cx="328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03" y="6876181"/>
            <a:ext cx="436789" cy="40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59557" y="6876182"/>
            <a:ext cx="1203844" cy="33855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lvl="0">
              <a:defRPr/>
            </a:pPr>
            <a:r>
              <a:rPr lang="ru-RU" sz="800" dirty="0">
                <a:solidFill>
                  <a:prstClr val="black"/>
                </a:solidFill>
                <a:latin typeface="Verdana" panose="020B0604030504040204" pitchFamily="34" charset="0"/>
                <a:ea typeface="Verdana" panose="020B0604030504040204" pitchFamily="34" charset="0"/>
              </a:rPr>
              <a:t>Площадки с/х</a:t>
            </a:r>
          </a:p>
          <a:p>
            <a:pPr lvl="0">
              <a:defRPr/>
            </a:pPr>
            <a:r>
              <a:rPr lang="ru-RU" sz="800" dirty="0">
                <a:solidFill>
                  <a:prstClr val="black"/>
                </a:solidFill>
                <a:latin typeface="Verdana" panose="020B0604030504040204" pitchFamily="34" charset="0"/>
                <a:ea typeface="Verdana" panose="020B0604030504040204" pitchFamily="34" charset="0"/>
              </a:rPr>
              <a:t> назначения</a:t>
            </a:r>
          </a:p>
        </p:txBody>
      </p:sp>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8000" y="6867513"/>
            <a:ext cx="411758" cy="41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59758" y="6876182"/>
            <a:ext cx="1080119" cy="461665"/>
          </a:xfrm>
          <a:prstGeom prst="rect">
            <a:avLst/>
          </a:prstGeom>
          <a:noFill/>
        </p:spPr>
        <p:txBody>
          <a:bodyPr wrap="square" rtlCol="0">
            <a:spAutoFit/>
          </a:bodyPr>
          <a:lstStyle/>
          <a:p>
            <a:pPr lvl="0">
              <a:defRPr/>
            </a:pPr>
            <a:r>
              <a:rPr lang="ru-RU" sz="800" dirty="0">
                <a:solidFill>
                  <a:prstClr val="black"/>
                </a:solidFill>
                <a:latin typeface="Verdana" panose="020B0604030504040204" pitchFamily="34" charset="0"/>
                <a:ea typeface="Verdana" panose="020B0604030504040204" pitchFamily="34" charset="0"/>
              </a:rPr>
              <a:t>Площадки</a:t>
            </a:r>
            <a:br>
              <a:rPr lang="ru-RU" sz="800" dirty="0">
                <a:solidFill>
                  <a:prstClr val="black"/>
                </a:solidFill>
                <a:latin typeface="Verdana" panose="020B0604030504040204" pitchFamily="34" charset="0"/>
                <a:ea typeface="Verdana" panose="020B0604030504040204" pitchFamily="34" charset="0"/>
              </a:rPr>
            </a:br>
            <a:r>
              <a:rPr lang="ru-RU" sz="800" dirty="0">
                <a:solidFill>
                  <a:prstClr val="black"/>
                </a:solidFill>
                <a:latin typeface="Verdana" panose="020B0604030504040204" pitchFamily="34" charset="0"/>
                <a:ea typeface="Verdana" panose="020B0604030504040204" pitchFamily="34" charset="0"/>
              </a:rPr>
              <a:t> промышленного</a:t>
            </a:r>
          </a:p>
          <a:p>
            <a:pPr lvl="0">
              <a:defRPr/>
            </a:pPr>
            <a:r>
              <a:rPr lang="ru-RU" sz="800" dirty="0">
                <a:solidFill>
                  <a:prstClr val="black"/>
                </a:solidFill>
                <a:latin typeface="Verdana" panose="020B0604030504040204" pitchFamily="34" charset="0"/>
                <a:ea typeface="Verdana" panose="020B0604030504040204" pitchFamily="34" charset="0"/>
              </a:rPr>
              <a:t> назначения</a:t>
            </a:r>
            <a:endParaRPr lang="ru-RU" sz="800" dirty="0"/>
          </a:p>
        </p:txBody>
      </p:sp>
      <p:pic>
        <p:nvPicPr>
          <p:cNvPr id="206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9878" y="6876181"/>
            <a:ext cx="452993" cy="39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19098" y="3952875"/>
            <a:ext cx="304555" cy="26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5824" y="2729583"/>
            <a:ext cx="298347" cy="26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643933" y="6948770"/>
            <a:ext cx="864096" cy="215444"/>
          </a:xfrm>
          <a:prstGeom prst="rect">
            <a:avLst/>
          </a:prstGeom>
          <a:noFill/>
        </p:spPr>
        <p:txBody>
          <a:bodyPr wrap="square" rtlCol="0">
            <a:spAutoFit/>
          </a:bodyPr>
          <a:lstStyle/>
          <a:p>
            <a:r>
              <a:rPr lang="ru-RU" sz="800" dirty="0" smtClean="0"/>
              <a:t>Туризм</a:t>
            </a:r>
            <a:endParaRPr lang="ru-RU" sz="800" dirty="0"/>
          </a:p>
        </p:txBody>
      </p:sp>
      <p:pic>
        <p:nvPicPr>
          <p:cNvPr id="2064"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29514" y="4086922"/>
            <a:ext cx="3175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94869" y="4787949"/>
            <a:ext cx="3175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48956" y="2960511"/>
            <a:ext cx="3175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6854" y="3624262"/>
            <a:ext cx="3175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656407"/>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13684</TotalTime>
  <Words>3274</Words>
  <Application>Microsoft Office PowerPoint</Application>
  <PresentationFormat>Произвольный</PresentationFormat>
  <Paragraphs>790</Paragraphs>
  <Slides>30</Slides>
  <Notes>19</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30</vt:i4>
      </vt:variant>
    </vt:vector>
  </HeadingPairs>
  <TitlesOfParts>
    <vt:vector size="40" baseType="lpstr">
      <vt:lpstr>Arial</vt:lpstr>
      <vt:lpstr>Calibri</vt:lpstr>
      <vt:lpstr>Georgia</vt:lpstr>
      <vt:lpstr>Open Sans</vt:lpstr>
      <vt:lpstr>Open Sans Semibold</vt:lpstr>
      <vt:lpstr>Symbol</vt:lpstr>
      <vt:lpstr>Times New Roman</vt:lpstr>
      <vt:lpstr>Trebuchet MS</vt:lpstr>
      <vt:lpstr>Verdana</vt: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Инвестиционная карта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Государственная поддержка сельхозтоваропроизводителей (субсидии)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Администрация Монастырщинский район</dc:creator>
  <cp:lastModifiedBy>Терещенкова Людмила Викторовна</cp:lastModifiedBy>
  <cp:revision>1404</cp:revision>
  <cp:lastPrinted>2024-07-03T11:22:17Z</cp:lastPrinted>
  <dcterms:created xsi:type="dcterms:W3CDTF">2017-05-10T15:02:08Z</dcterms:created>
  <dcterms:modified xsi:type="dcterms:W3CDTF">2025-11-18T13:49:33Z</dcterms:modified>
</cp:coreProperties>
</file>