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1" r:id="rId3"/>
    <p:sldId id="297" r:id="rId4"/>
    <p:sldId id="296" r:id="rId5"/>
    <p:sldId id="278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12F"/>
    <a:srgbClr val="99CC00"/>
    <a:srgbClr val="80C159"/>
    <a:srgbClr val="4A7ABD"/>
    <a:srgbClr val="2BB8C8"/>
    <a:srgbClr val="C3C22C"/>
    <a:srgbClr val="C9DA92"/>
    <a:srgbClr val="1B69C9"/>
    <a:srgbClr val="A1C7E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06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F9E7-62D2-4F4F-BDEA-A5F5FB94314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C457-4CE5-4849-B8F3-A441BD477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AC457-4CE5-4849-B8F3-A441BD477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4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5063-7B84-4FE0-918C-90D5024E5C3F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8FAB-C19C-41AE-875E-02D0EDA50F68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E173-B854-454E-AE67-08AA43DD8D69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09EB-C98B-4C35-B523-28F757A815A2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2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0BB-3AE6-4C25-AE8F-54DEC2C0F26B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A1B3-E707-4544-AB1A-20F9F6AF7AE8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9867-398D-409A-AC72-0D3C47A86EA3}" type="datetime1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2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7D94-4335-4C5F-A5FC-C36BDB40396B}" type="datetime1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1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541D-081C-4FC9-81FA-C7F763A6800E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D2C3-B211-4D1E-BF5D-1294FC81A394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B6C2-4F04-46A4-B1DF-3046493B462A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5BA-34F5-44CB-A5C6-3E4C10980B9B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vest-smolensk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54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2551" y="2895600"/>
            <a:ext cx="7553324" cy="1400175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75000"/>
                </a:schemeClr>
              </a:gs>
              <a:gs pos="5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shade val="50000"/>
                <a:alpha val="0"/>
              </a:schemeClr>
            </a:solidFill>
          </a:ln>
          <a:effectLst>
            <a:outerShdw blurRad="50800" dist="38100" dir="5100000" sx="102000" sy="102000" algn="t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Льгота по налогу на имущество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 </a:t>
            </a:r>
          </a:p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осуществлении инвестиционной деятельности на территории Смоленской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3067" y="4397376"/>
            <a:ext cx="7652808" cy="420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Смоленской области от 24.06.2021 №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71-з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7" y="2028483"/>
            <a:ext cx="8515350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освобождение </a:t>
            </a:r>
            <a:r>
              <a:rPr lang="ru-RU" sz="1600" dirty="0"/>
              <a:t>от уплаты налога на имущество организаций в отношении впервые принятого на бухгалтерский учет </a:t>
            </a:r>
            <a:r>
              <a:rPr lang="ru-RU" sz="1600" dirty="0" smtClean="0"/>
              <a:t>в </a:t>
            </a:r>
            <a:r>
              <a:rPr lang="ru-RU" sz="1600" dirty="0"/>
              <a:t>качестве объектов основных средств вновь созданного (построенного), приобретенного </a:t>
            </a:r>
            <a:r>
              <a:rPr lang="ru-RU" sz="1600" dirty="0" smtClean="0"/>
              <a:t>недвижимого </a:t>
            </a:r>
            <a:r>
              <a:rPr lang="ru-RU" sz="1600" dirty="0"/>
              <a:t>имущества (за исключением жилых помещений) </a:t>
            </a:r>
            <a:r>
              <a:rPr lang="ru-RU" sz="1600" dirty="0" smtClean="0"/>
              <a:t>налогоплательщиков</a:t>
            </a:r>
            <a:r>
              <a:rPr lang="ru-RU" sz="1600" dirty="0"/>
              <a:t>, осуществляющих инвестиционную деятельность на территории Смоленской </a:t>
            </a:r>
            <a:r>
              <a:rPr lang="ru-RU" sz="1600" dirty="0" smtClean="0"/>
              <a:t>области.</a:t>
            </a:r>
            <a:endParaRPr lang="ru-RU" sz="150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728" y="1105153"/>
            <a:ext cx="9020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ЛЬГОТ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ПО НАЛОГУ НА ИМУЩЕСТВО ОРГАНИЗАЦИЙ</a:t>
            </a:r>
          </a:p>
          <a:p>
            <a:pPr algn="ctr"/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ПРИ ОСУЩЕСТВЛЕНИИ ИНВЕСТИЦИОННОЙ ДЕЯТЕЛЬНОСТИ</a:t>
            </a:r>
          </a:p>
          <a:p>
            <a:pPr algn="ctr"/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НА ТЕРРИТОРИИ СМОЛЕНСКОЙ 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ОБЛАСТИ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28724" y="0"/>
            <a:ext cx="6915276" cy="829173"/>
            <a:chOff x="2228724" y="113206"/>
            <a:chExt cx="6915276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28724" y="235404"/>
              <a:ext cx="67451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ЛЬГОТА ПО НАЛОГУ НА ИМУЩЕСТВО ОРГАНИЗАЦИЙ </a:t>
              </a:r>
            </a:p>
            <a:p>
              <a:pPr algn="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ПРИ ОСУЩЕСТВЛЕНИИ ИНВЕСТИЦИОННОЙ ДЕЯТЕЛЬНОСТИ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848100" y="63849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>
                <a:solidFill>
                  <a:schemeClr val="accent1">
                    <a:lumMod val="75000"/>
                  </a:schemeClr>
                </a:solidFill>
              </a:rPr>
              <a:pPr algn="ctr"/>
              <a:t>2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462" y="3401256"/>
            <a:ext cx="902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СРОК ПРИМЕНЕНИЯ ЛЬГОТЫ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71761"/>
            <a:ext cx="881107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3 год</a:t>
            </a:r>
            <a:r>
              <a:rPr lang="ru-RU" sz="1600" dirty="0"/>
              <a:t>а, если суммарная первоначальная стоимость всего </a:t>
            </a:r>
            <a:r>
              <a:rPr lang="ru-RU" sz="1600" dirty="0" err="1"/>
              <a:t>льготируемого</a:t>
            </a:r>
            <a:r>
              <a:rPr lang="ru-RU" sz="1600" dirty="0"/>
              <a:t> недвижимого имущества составляет </a:t>
            </a:r>
            <a:r>
              <a:rPr lang="ru-RU" sz="1600" b="1" dirty="0"/>
              <a:t>от 50 миллионов рублей до 300 миллионов рублей </a:t>
            </a:r>
            <a:r>
              <a:rPr lang="ru-RU" sz="1600" dirty="0"/>
              <a:t>включительно;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5 лет</a:t>
            </a:r>
            <a:r>
              <a:rPr lang="ru-RU" sz="1600" dirty="0"/>
              <a:t>, если суммарная первоначальная стоимость </a:t>
            </a:r>
            <a:r>
              <a:rPr lang="ru-RU" sz="1600" b="1" dirty="0"/>
              <a:t>от 300 миллионов рублей                          до 1 миллиарда рублей </a:t>
            </a:r>
            <a:r>
              <a:rPr lang="ru-RU" sz="1600" dirty="0"/>
              <a:t>включительно;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7 лет</a:t>
            </a:r>
            <a:r>
              <a:rPr lang="ru-RU" sz="1600" dirty="0"/>
              <a:t>, если суммарная первоначальная стоимость </a:t>
            </a:r>
            <a:r>
              <a:rPr lang="ru-RU" sz="1600" b="1" dirty="0"/>
              <a:t>от 1 миллиарда </a:t>
            </a:r>
            <a:r>
              <a:rPr lang="ru-RU" sz="1600" b="1" dirty="0" smtClean="0"/>
              <a:t>рублей                                            до 3 </a:t>
            </a:r>
            <a:r>
              <a:rPr lang="ru-RU" sz="1600" b="1" dirty="0"/>
              <a:t>миллиардов рублей</a:t>
            </a:r>
            <a:r>
              <a:rPr lang="ru-RU" sz="1600" dirty="0"/>
              <a:t> включительно;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10 лет</a:t>
            </a:r>
            <a:r>
              <a:rPr lang="ru-RU" sz="1600" dirty="0"/>
              <a:t>, если суммарная первоначальная стоимость </a:t>
            </a:r>
            <a:r>
              <a:rPr lang="ru-RU" sz="1600" b="1" dirty="0"/>
              <a:t>свыше 3 миллиардов рублей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7" y="1903823"/>
            <a:ext cx="8515350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endParaRPr lang="ru-RU" sz="800" dirty="0" smtClean="0"/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государственная </a:t>
            </a:r>
            <a:r>
              <a:rPr lang="ru-RU" sz="1600" dirty="0" smtClean="0"/>
              <a:t>регистрация инвестора на </a:t>
            </a:r>
            <a:r>
              <a:rPr lang="ru-RU" sz="1600" dirty="0"/>
              <a:t>территории Смоленской </a:t>
            </a:r>
            <a:r>
              <a:rPr lang="ru-RU" sz="1600" dirty="0" smtClean="0"/>
              <a:t>области;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основной </a:t>
            </a:r>
            <a:r>
              <a:rPr lang="ru-RU" sz="1600" dirty="0"/>
              <a:t>вид экономической деятельности включен в раздел С «Обрабатывающие производства» </a:t>
            </a:r>
            <a:r>
              <a:rPr lang="ru-RU" sz="1400" dirty="0"/>
              <a:t>(доля выручки от указанной деятельности составляет не менее 70 процентов в общем объеме выручки от реализации товаров</a:t>
            </a:r>
            <a:r>
              <a:rPr lang="ru-RU" sz="1400" dirty="0" smtClean="0"/>
              <a:t>)</a:t>
            </a:r>
            <a:r>
              <a:rPr lang="ru-RU" sz="1600" dirty="0" smtClean="0"/>
              <a:t>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инвестор не является </a:t>
            </a:r>
            <a:r>
              <a:rPr lang="ru-RU" sz="1600" dirty="0"/>
              <a:t>резидентом индустриальных парков, особых экономических зон, территорий опережающего </a:t>
            </a:r>
            <a:r>
              <a:rPr lang="ru-RU" sz="1600" dirty="0" smtClean="0"/>
              <a:t>развития;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отсутствие у инвестора задолженности </a:t>
            </a:r>
            <a:r>
              <a:rPr lang="ru-RU" sz="1600" dirty="0"/>
              <a:t>по перечислению в </a:t>
            </a:r>
            <a:r>
              <a:rPr lang="ru-RU" sz="1600" dirty="0" smtClean="0"/>
              <a:t>бюджет;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размер </a:t>
            </a:r>
            <a:r>
              <a:rPr lang="ru-RU" sz="1600" dirty="0"/>
              <a:t>среднемесячной заработной платы работников не ниже двукратного МРОТ;</a:t>
            </a:r>
            <a:endParaRPr lang="ru-RU" sz="1600" dirty="0" smtClean="0"/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раздельный учет </a:t>
            </a:r>
            <a:r>
              <a:rPr lang="ru-RU" sz="1600" dirty="0" smtClean="0"/>
              <a:t>имущества;</a:t>
            </a:r>
            <a:endParaRPr lang="ru-RU" sz="1600" dirty="0"/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согласие налогоплательщика на признание сведений, составляющих налоговую тайну, общедоступными </a:t>
            </a:r>
            <a:r>
              <a:rPr lang="ru-RU" sz="1400" dirty="0"/>
              <a:t>(в соответствии со ст. 102 НК РФ</a:t>
            </a:r>
            <a:r>
              <a:rPr lang="ru-RU" sz="1400" dirty="0" smtClean="0"/>
              <a:t>)</a:t>
            </a:r>
            <a:r>
              <a:rPr lang="ru-RU" sz="1600" dirty="0" smtClean="0"/>
              <a:t>.</a:t>
            </a:r>
          </a:p>
          <a:p>
            <a:pPr algn="just"/>
            <a:endParaRPr lang="ru-RU" sz="150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300" y="1236780"/>
            <a:ext cx="886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УСЛОВИЯ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освобождения от уплаты налога на имущество организаций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при осуществлении инвестиционной деятельности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377580" y="0"/>
            <a:ext cx="6766420" cy="829173"/>
            <a:chOff x="2377580" y="113206"/>
            <a:chExt cx="6766420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77580" y="274766"/>
              <a:ext cx="6669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ЛЬГОТА ПО НАЛОГУ НА ИМУЩЕСТВО ОРГАНИЗАЦИЙ </a:t>
              </a:r>
            </a:p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ПРИ ОСУЩЕСТВЛЕНИИ ИНВЕСТИЦИОННОЙ ДЕЯТЕЛЬНОСТИ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7296" y="64230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3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87147" y="1304100"/>
            <a:ext cx="7719522" cy="4553772"/>
            <a:chOff x="2556436" y="1298085"/>
            <a:chExt cx="5882477" cy="75741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2567896" y="1298085"/>
              <a:ext cx="5859558" cy="2608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gray">
            <a:xfrm>
              <a:off x="2668430" y="1328671"/>
              <a:ext cx="5658490" cy="199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Предоставление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льгот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максимально упрощено и осуществляется при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подаче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налоговой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декларации с приложением подтверждающих право на льготы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документов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ea typeface="+mj-ea"/>
                  <a:cs typeface="Times New Roman" panose="02020603050405020304" pitchFamily="18" charset="0"/>
                </a:rPr>
                <a:t>:</a:t>
              </a:r>
              <a:endPara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2556436" y="1585195"/>
              <a:ext cx="5882477" cy="4703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 dirty="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3876" y="842437"/>
            <a:ext cx="81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3000"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МЕХАНИЗМ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22398" y="0"/>
            <a:ext cx="7021602" cy="829173"/>
            <a:chOff x="2122398" y="113206"/>
            <a:chExt cx="7021602" cy="829173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122398" y="266182"/>
              <a:ext cx="7021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ЛЬГОТА ПО НАЛОГУ НА ИМУЩЕСТВО ОРГАНИЗАЦИЙ </a:t>
              </a:r>
            </a:p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ПРИ ОСУЩЕСТВЛЕНИИ ИНВЕСТИЦИОННОЙ ДЕЯТЕЛЬНОСТИ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778918" y="3138925"/>
            <a:ext cx="75359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 акт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о приеме-передаче здания (строения, сооружения) и выписка из ЕГРН, удостоверяющая государственную регистрацию возникновения или перехода прав на недвижимое имущество (или их копии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акт о приеме-передаче объекта основных средств (групп объектов основных средств) и инвентарная карточка учета объекта основных средств (группового учета объектов основных средств) (или их копии).</a:t>
            </a:r>
          </a:p>
          <a:p>
            <a:pPr algn="just"/>
            <a:endParaRPr lang="ru-RU" sz="14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14750" y="640397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4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5727" y="113206"/>
            <a:ext cx="8848273" cy="829173"/>
            <a:chOff x="295727" y="113206"/>
            <a:chExt cx="8848273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727" y="113206"/>
              <a:ext cx="2483915" cy="7739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89413" y="2244437"/>
            <a:ext cx="6602681" cy="17931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55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095086" y="5463251"/>
            <a:ext cx="7551203" cy="35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информация:  (4812) 20-55-29, </a:t>
            </a:r>
            <a:r>
              <a:rPr lang="en-US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invest-smolensk@yandex.ru</a:t>
            </a:r>
            <a:endParaRPr lang="ru-RU" sz="18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</TotalTime>
  <Words>390</Words>
  <Application>Microsoft Office PowerPoint</Application>
  <PresentationFormat>Экран (4:3)</PresentationFormat>
  <Paragraphs>44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Курочкиня ЕЯ</cp:lastModifiedBy>
  <cp:revision>323</cp:revision>
  <cp:lastPrinted>2022-05-25T06:48:06Z</cp:lastPrinted>
  <dcterms:created xsi:type="dcterms:W3CDTF">2016-02-04T20:13:39Z</dcterms:created>
  <dcterms:modified xsi:type="dcterms:W3CDTF">2023-02-15T12:35:39Z</dcterms:modified>
</cp:coreProperties>
</file>