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60" r:id="rId9"/>
    <p:sldId id="262" r:id="rId10"/>
    <p:sldId id="298" r:id="rId11"/>
    <p:sldId id="332" r:id="rId12"/>
    <p:sldId id="300" r:id="rId13"/>
    <p:sldId id="279" r:id="rId14"/>
    <p:sldId id="302" r:id="rId15"/>
    <p:sldId id="304" r:id="rId16"/>
    <p:sldId id="329" r:id="rId17"/>
    <p:sldId id="307" r:id="rId18"/>
    <p:sldId id="308" r:id="rId19"/>
    <p:sldId id="316" r:id="rId20"/>
    <p:sldId id="317" r:id="rId21"/>
    <p:sldId id="322" r:id="rId22"/>
    <p:sldId id="323" r:id="rId23"/>
    <p:sldId id="325" r:id="rId24"/>
    <p:sldId id="326" r:id="rId25"/>
    <p:sldId id="327" r:id="rId26"/>
    <p:sldId id="330" r:id="rId27"/>
    <p:sldId id="311" r:id="rId28"/>
    <p:sldId id="313" r:id="rId29"/>
    <p:sldId id="315" r:id="rId30"/>
    <p:sldId id="33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A95AD7-9ED5-4CA9-88E8-27E3AF6F679D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89A387-4183-4BB6-8521-C0745A918F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1"/>
            <a:ext cx="8640960" cy="11521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СОГБОУ 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«Центр психолого-медико-социального сопровождения»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для детей, нуждающихся в психолого-педагогической и медико-социальной помощи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992887" cy="4752528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5000" dirty="0" smtClean="0">
                <a:solidFill>
                  <a:schemeClr val="tx1"/>
                </a:solidFill>
              </a:rPr>
              <a:t>Профилактика </a:t>
            </a:r>
            <a:br>
              <a:rPr lang="ru-RU" sz="5000" dirty="0" smtClean="0">
                <a:solidFill>
                  <a:schemeClr val="tx1"/>
                </a:solidFill>
              </a:rPr>
            </a:br>
            <a:r>
              <a:rPr lang="ru-RU" sz="5000" dirty="0" smtClean="0">
                <a:solidFill>
                  <a:schemeClr val="tx1"/>
                </a:solidFill>
              </a:rPr>
              <a:t>суицидального поведения у детей и подростков.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1500" dirty="0" smtClean="0">
                <a:solidFill>
                  <a:srgbClr val="000066"/>
                </a:solidFill>
              </a:rPr>
              <a:t>Автор: </a:t>
            </a:r>
            <a:r>
              <a:rPr lang="ru-RU" sz="1500" dirty="0">
                <a:solidFill>
                  <a:srgbClr val="000066"/>
                </a:solidFill>
              </a:rPr>
              <a:t/>
            </a:r>
            <a:br>
              <a:rPr lang="ru-RU" sz="1500" dirty="0">
                <a:solidFill>
                  <a:srgbClr val="000066"/>
                </a:solidFill>
              </a:rPr>
            </a:br>
            <a:r>
              <a:rPr lang="ru-RU" sz="1500" dirty="0" smtClean="0">
                <a:solidFill>
                  <a:srgbClr val="000066"/>
                </a:solidFill>
              </a:rPr>
              <a:t>Селезнева Юлия Андреевна – психолог-суицидолог</a:t>
            </a:r>
            <a:r>
              <a:rPr lang="ru-RU" sz="1500" dirty="0">
                <a:solidFill>
                  <a:srgbClr val="000066"/>
                </a:solidFill>
              </a:rPr>
              <a:t/>
            </a:r>
            <a:br>
              <a:rPr lang="ru-RU" sz="1500" dirty="0">
                <a:solidFill>
                  <a:srgbClr val="000066"/>
                </a:solidFill>
              </a:rPr>
            </a:br>
            <a:r>
              <a:rPr lang="ru-RU" sz="1500" dirty="0">
                <a:solidFill>
                  <a:srgbClr val="000066"/>
                </a:solidFill>
              </a:rPr>
              <a:t>СОГБОУ «Центр психолого-медико-социального сопровождения»</a:t>
            </a:r>
            <a:r>
              <a:rPr lang="ru-RU" dirty="0">
                <a:solidFill>
                  <a:srgbClr val="000066"/>
                </a:solidFill>
              </a:rPr>
              <a:t/>
            </a:r>
            <a:br>
              <a:rPr lang="ru-RU" dirty="0">
                <a:solidFill>
                  <a:srgbClr val="000066"/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9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12968" cy="6552728"/>
          </a:xfrm>
        </p:spPr>
        <p:txBody>
          <a:bodyPr/>
          <a:lstStyle/>
          <a:p>
            <a:pPr marL="45720" indent="0" algn="ctr">
              <a:buNone/>
            </a:pPr>
            <a:endParaRPr lang="ru-RU" sz="2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К ВНЕШНИМ ФОРМАМ СУИЦИДНОГО ПОВЕДЕНИЯ ОТНОСЯТСЯ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суицидальные 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попытки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целенаправленные акты поведения, направленные на лишение себя жизни, не закончившиеся смертью;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завершенный суицид: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действия заканчиваются гибелью 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7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200" dirty="0" smtClean="0">
                <a:solidFill>
                  <a:schemeClr val="bg2">
                    <a:lumMod val="25000"/>
                  </a:schemeClr>
                </a:solidFill>
              </a:rPr>
              <a:t>Типы суицидального поведения: </a:t>
            </a:r>
            <a:endParaRPr lang="ru-RU" sz="4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4017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Демонстративно-шантажный суицид </a:t>
            </a:r>
            <a:r>
              <a:rPr lang="ru-RU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является </a:t>
            </a:r>
            <a:r>
              <a:rPr lang="ru-RU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давление на окружающих, чтобы вынудить их изменить или разрешить кризисную ситуацию. </a:t>
            </a:r>
            <a:endParaRPr lang="ru-RU" sz="2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ru-RU" sz="25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Аффективный суицид  </a:t>
            </a:r>
            <a:r>
              <a:rPr lang="ru-RU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выступает </a:t>
            </a:r>
            <a:r>
              <a:rPr lang="ru-RU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разрядкой эмоционального напряжения, возникшего в результате конфликта или последствий собственных действий. 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правило, решение о суициде принимается в очень короткие сроки после возникновения стрессовой ситуации, средства выбираются также импульсивно «что под руку попадется». </a:t>
            </a:r>
          </a:p>
        </p:txBody>
      </p:sp>
    </p:spTree>
    <p:extLst>
      <p:ext uri="{BB962C8B-B14F-4D97-AF65-F5344CB8AC3E}">
        <p14:creationId xmlns:p14="http://schemas.microsoft.com/office/powerpoint/2010/main" val="14148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9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Истинный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 </a:t>
            </a:r>
            <a:r>
              <a:rPr lang="ru-RU" sz="2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человек осознанно выбирает уход из жизни, причем этот выбор основывается на личностной оценке кризисной ситуации, которая субъективно кажется неразрешимой.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735" y="3645024"/>
            <a:ext cx="3839763" cy="2882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796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Причины: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08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Помочь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детям и подросткам, имеющим эту тенденцию личности можно лишь только в том случае, если хорошо понимать причины, приводящие к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аутодеструктивному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поведению.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7519" y="260648"/>
            <a:ext cx="8856984" cy="6408712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Считается, что суицидом личность пытается изменить свои обстоятельства: </a:t>
            </a:r>
            <a:endParaRPr lang="ru-RU" sz="30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избавиться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 невыносимых переживаний, уйти из травмирующих условий, 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вызвать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жалость и сострадание, 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добиться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помощи и участия, привлечь внимание к своим проблемам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24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154"/>
            <a:ext cx="4067944" cy="4623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264696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ТОГО, В СЛУЧАЕ ПОДРОСТКОВ СУИЦИДНОЕ ПОВЕДЕНИЕ МОЖЕТ СТАТЬ ПОДРАЖАТЕЛЬНЫМ.</a:t>
            </a:r>
          </a:p>
          <a:p>
            <a:pPr marL="45720" indent="0" algn="r">
              <a:buNone/>
            </a:pPr>
            <a:endParaRPr lang="ru-RU" dirty="0" smtClean="0"/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Особенно подражательность</a:t>
            </a: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характерна для незрелых, </a:t>
            </a:r>
            <a:endParaRPr lang="ru-RU" sz="2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внушаемых 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субъектов. </a:t>
            </a:r>
            <a:endParaRPr lang="ru-RU" sz="2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Подросток 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увидеть, </a:t>
            </a:r>
            <a:endParaRPr lang="ru-RU" sz="2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смерть устрашает </a:t>
            </a:r>
            <a:endParaRPr lang="ru-RU" sz="2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окружающих и является</a:t>
            </a: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действенным средством </a:t>
            </a:r>
            <a:endParaRPr lang="ru-RU" sz="2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нажима 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обидчиков.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>
                <a:solidFill>
                  <a:schemeClr val="bg2">
                    <a:lumMod val="25000"/>
                  </a:schemeClr>
                </a:solidFill>
              </a:rPr>
              <a:t>Основные мотивы суицидального поведения: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4017600"/>
          </a:xfrm>
        </p:spPr>
        <p:txBody>
          <a:bodyPr>
            <a:normAutofit lnSpcReduction="10000"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ru-RU" sz="27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«Крик о помощи», призыв</a:t>
            </a:r>
            <a: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700" b="1" dirty="0"/>
              <a:t>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Мотив и смысл суицидального акта (как правило, это суицидальная попытка) – обретение помощи. </a:t>
            </a:r>
            <a:endParaRPr lang="ru-RU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02920" lvl="0" indent="-457200">
              <a:buFont typeface="+mj-lt"/>
              <a:buAutoNum type="arabicPeriod"/>
            </a:pPr>
            <a:endParaRPr lang="ru-RU" sz="2600" dirty="0"/>
          </a:p>
          <a:p>
            <a:pPr marL="502920" lvl="0" indent="-457200">
              <a:buFont typeface="+mj-lt"/>
              <a:buAutoNum type="arabicPeriod"/>
            </a:pPr>
            <a:r>
              <a:rPr lang="ru-RU" sz="27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Протест, месть.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Провоцируется чувством «обиды», «несправедливости». Суицидальные действия (попытка или суицид) бессознательно направлены на индукцию чувства вины у значимого человека в ситуации конфликта.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9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640960" cy="6408712"/>
          </a:xfrm>
        </p:spPr>
        <p:txBody>
          <a:bodyPr>
            <a:normAutofit/>
          </a:bodyPr>
          <a:lstStyle/>
          <a:p>
            <a:pPr marL="502920" lvl="0" indent="-457200">
              <a:buFont typeface="+mj-lt"/>
              <a:buAutoNum type="arabicPeriod" startAt="3"/>
            </a:pPr>
            <a:r>
              <a:rPr lang="ru-RU" sz="2700" b="1" u="sng" dirty="0"/>
              <a:t>Избежание непереносимой жизненной ситуации. </a:t>
            </a:r>
            <a:endParaRPr lang="ru-RU" sz="2700" b="1" u="sng" dirty="0" smtClean="0"/>
          </a:p>
          <a:p>
            <a:pPr marL="45720" lvl="0" indent="0">
              <a:buNone/>
            </a:pP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Провоцируется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неприемлемым для индивида изменением жизненной ситуации (развод, долги, перспектива выписки из отделения, уголовное наказание и пр.). С разной степенью осознанности суицидальный акт может использоваться как средство манипуляции другими. </a:t>
            </a:r>
          </a:p>
          <a:p>
            <a:pPr marL="560070" lvl="0" indent="-514350">
              <a:buFont typeface="+mj-lt"/>
              <a:buAutoNum type="arabicPeriod" startAt="4"/>
            </a:pPr>
            <a:r>
              <a:rPr lang="ru-RU" sz="2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Избежание </a:t>
            </a:r>
            <a: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страдания. </a:t>
            </a:r>
            <a:endParaRPr lang="ru-RU" sz="27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lvl="0" indent="0">
              <a:buNone/>
            </a:pP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Провоцируется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физическими или психологическими страданиями. Смерть или самоповреждение представляется способом их прервать.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12968" cy="6408712"/>
          </a:xfrm>
        </p:spPr>
        <p:txBody>
          <a:bodyPr>
            <a:normAutofit lnSpcReduction="10000"/>
          </a:bodyPr>
          <a:lstStyle/>
          <a:p>
            <a:pPr marL="502920" lvl="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Наказание себя</a:t>
            </a:r>
            <a:r>
              <a:rPr lang="ru-RU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27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lvl="0" indent="0">
              <a:buNone/>
            </a:pP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Провоцируется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гипертрофированным чувством вины. Неадаптивный способ «облегчения» чувства вины – самонаказание, в том числе с помощью суицидальных актов. </a:t>
            </a:r>
            <a:endParaRPr lang="ru-RU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6007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ru-RU" sz="2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Жертвоприношение</a:t>
            </a:r>
            <a:r>
              <a:rPr lang="ru-RU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27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lvl="0" indent="0">
              <a:buNone/>
            </a:pP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Провоцируется 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потребностью «искупить вину» за реальные или фантазийные (в случае депрессии, бреда) действия. </a:t>
            </a:r>
          </a:p>
          <a:p>
            <a:pPr marL="560070" lvl="0" indent="-514350">
              <a:buFont typeface="+mj-lt"/>
              <a:buAutoNum type="arabicPeriod" startAt="7"/>
            </a:pPr>
            <a:r>
              <a:rPr lang="ru-RU" sz="2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Воссоединение</a:t>
            </a:r>
            <a: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27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lvl="0" indent="0">
              <a:buNone/>
            </a:pP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Мотив</a:t>
            </a:r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исходящий из фантазии о воссоединении с любимым человеком после смерти. Такие представления могут становиться актуальными при переживании тяжёлой утраты. </a:t>
            </a:r>
          </a:p>
          <a:p>
            <a:pPr marL="45720" lvl="0" indent="0">
              <a:buNone/>
            </a:pP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6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792" y="5085184"/>
            <a:ext cx="7787208" cy="41805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Личностные особенности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суицидента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64096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напряжение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потребностей и желаний,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неумение найти способы их удовлетворения,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отказ от поиска выхода из сложных ситуаций,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низкий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уровень самоконтроля,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неумение ослабить нервно-психическое напряжение,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эмоциональная нестабильность,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импульсивность,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повышенная внушаемость,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бескомпромиссность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жизненного опыта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Суицид -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3633584"/>
          </a:xfrm>
        </p:spPr>
        <p:txBody>
          <a:bodyPr wrap="square" anchor="t">
            <a:normAutofit/>
          </a:bodyPr>
          <a:lstStyle/>
          <a:p>
            <a:pPr algn="ctr">
              <a:lnSpc>
                <a:spcPct val="80000"/>
              </a:lnSpc>
            </a:pPr>
            <a:endParaRPr lang="ru-RU" sz="36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ru-RU" sz="3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аутоагрессивное</a:t>
            </a:r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поведение с осознанными действиями, направленными на добровольное лишение себя жизни. </a:t>
            </a:r>
            <a:endParaRPr lang="ru-RU" sz="3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9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0000"/>
                    </a14:imgEffect>
                    <a14:imgEffect>
                      <a14:brightnessContrast bright="36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97" y="2485059"/>
            <a:ext cx="3121102" cy="3128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72008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Признаки наличия суицидального риска у детей и подростков: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Уход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себя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Капризность, привередливость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Депрессивное состояние.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Агрессивность.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Нарушение аппетита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Раздача подарков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окружающим.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травма.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Перемены в поведении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Угроза.</a:t>
            </a:r>
          </a:p>
          <a:p>
            <a:pPr marL="514350" indent="-514350">
              <a:buAutoNum type="arabicPeriod"/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Активная предварительная подготовка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336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5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обстоятельства суицидального подростка: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неблагополучная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семья: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беспризорность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подростка, отсутствие опоры на значимого взрослого, который бы занимался подростком;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неблагоприятное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положение подростка в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семье: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подростка друзей, отвержение в учебной группе;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серия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неудач в учебе, общении, межличностных отношениях с родственниками и взрослыми.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1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33670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уществует 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группы признаков, способствующих выявлению предпосылок подросткового суицида: </a:t>
            </a:r>
            <a:endParaRPr lang="ru-RU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lnSpc>
                <a:spcPct val="150000"/>
              </a:lnSpc>
              <a:buNone/>
              <a:tabLst>
                <a:tab pos="5029200" algn="l"/>
              </a:tabLst>
            </a:pP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17220" indent="-571500" algn="r">
              <a:lnSpc>
                <a:spcPct val="150000"/>
              </a:lnSpc>
              <a:buFont typeface="+mj-lt"/>
              <a:buAutoNum type="romanUcPeriod"/>
              <a:tabLst>
                <a:tab pos="5029200" algn="l"/>
              </a:tabLst>
            </a:pPr>
            <a:r>
              <a:rPr lang="ru-RU" sz="2900" b="1" dirty="0" smtClean="0"/>
              <a:t>- </a:t>
            </a: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словесные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endParaRPr lang="ru-RU" sz="2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17220" indent="-571500" algn="r">
              <a:lnSpc>
                <a:spcPct val="150000"/>
              </a:lnSpc>
              <a:buFont typeface="+mj-lt"/>
              <a:buAutoNum type="romanUcPeriod"/>
            </a:pP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поведенческие </a:t>
            </a:r>
          </a:p>
          <a:p>
            <a:pPr marL="617220" indent="-571500" algn="r">
              <a:lnSpc>
                <a:spcPct val="150000"/>
              </a:lnSpc>
              <a:buFont typeface="+mj-lt"/>
              <a:buAutoNum type="romanUcPeriod"/>
            </a:pP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ситуационные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4418513" cy="4699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62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640960" cy="6264696"/>
          </a:xfrm>
        </p:spPr>
        <p:txBody>
          <a:bodyPr/>
          <a:lstStyle/>
          <a:p>
            <a:pPr marL="45720" indent="0" algn="r">
              <a:buNone/>
            </a:pPr>
            <a:endParaRPr lang="ru-RU" sz="23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Считается, что болезнью самоубийц является депрессия  —  до 70% депрессивных больных обнаруживают суицидальные тенденции,  а  15% из них совершают самоубийства.</a:t>
            </a:r>
          </a:p>
          <a:p>
            <a:pPr marL="45720" indent="0" algn="ctr">
              <a:buNone/>
            </a:pPr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Симптомы </a:t>
            </a:r>
            <a:r>
              <a:rPr lang="ru-RU" sz="30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депрессии </a:t>
            </a:r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q"/>
            </a:pPr>
            <a:endParaRPr lang="ru-RU" sz="27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Заметное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снижение настроения. </a:t>
            </a:r>
            <a:endParaRPr lang="ru-RU" sz="27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Снижение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интереса к обычным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делам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контактам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развлечениям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Снижение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энергичности,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работоспособности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повышение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утомляемости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7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0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Снижение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самооценки и потеря уверенности в себе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Чрезмерное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чувство вины, беспричинное порицание себя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Повторяющиеся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мысли и высказывания о смерти, самоубийстве. Суицидальные акты. </a:t>
            </a:r>
            <a:endParaRPr lang="ru-RU" sz="27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Нарушение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концентрации внимания, снижение памяти, чувство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интеллектуальной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неполноценности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7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16247"/>
            <a:ext cx="4252797" cy="26007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3685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i="1" dirty="0" smtClean="0"/>
              <a:t> </a:t>
            </a: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Нерешительность.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Заторможенность.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Нарушения сна.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Понижение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повышение аппетита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Снижение либидо.</a:t>
            </a:r>
          </a:p>
          <a:p>
            <a:pP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Соматические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симптомы: 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задержка стула, сухость слизистых, снижение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артериального 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давления.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905" y="3933056"/>
            <a:ext cx="5366640" cy="2641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198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Как не допустить суицидального поведения у подростка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060848"/>
            <a:ext cx="9036496" cy="439248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Сохраняйте контакт со своим ребенком:</a:t>
            </a:r>
          </a:p>
          <a:p>
            <a:pPr>
              <a:buFont typeface="Wingdings" pitchFamily="2" charset="2"/>
              <a:buChar char="§"/>
            </a:pP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расспрашивайте и говорите с ребенком.</a:t>
            </a:r>
          </a:p>
          <a:p>
            <a:pPr>
              <a:buFont typeface="Wingdings" pitchFamily="2" charset="2"/>
              <a:buChar char="§"/>
            </a:pP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начинайте общение с претензий.</a:t>
            </a:r>
          </a:p>
          <a:p>
            <a:pPr>
              <a:buFont typeface="Wingdings" pitchFamily="2" charset="2"/>
              <a:buChar char="§"/>
            </a:pP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авторитарный 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стиль воспитания </a:t>
            </a: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подростков неэффективен</a:t>
            </a:r>
            <a:r>
              <a:rPr lang="ru-RU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.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Говорите 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перспективах в жизни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будущем.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9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ru-RU" sz="27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700" b="1" dirty="0" smtClean="0">
                <a:solidFill>
                  <a:schemeClr val="tx1"/>
                </a:solidFill>
              </a:rPr>
              <a:t>Говорите </a:t>
            </a:r>
            <a:r>
              <a:rPr lang="ru-RU" sz="2700" b="1" dirty="0">
                <a:solidFill>
                  <a:schemeClr val="tx1"/>
                </a:solidFill>
              </a:rPr>
              <a:t>с ребенком на серьезные темы: что такое жизнь? в чем смысл жизни? Что такое дружба, любовь, смерть, предательство</a:t>
            </a:r>
            <a:r>
              <a:rPr lang="ru-RU" sz="2700" b="1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Задушевная беседа на равных всегда лучше, чем «чтение лекций</a:t>
            </a:r>
            <a:r>
              <a:rPr lang="ru-RU" sz="2700" b="1" dirty="0" smtClean="0">
                <a:solidFill>
                  <a:schemeClr val="tx1"/>
                </a:solidFill>
              </a:rPr>
              <a:t>».</a:t>
            </a:r>
          </a:p>
          <a:p>
            <a:pPr>
              <a:buFont typeface="Wingdings" pitchFamily="2" charset="2"/>
              <a:buChar char="q"/>
            </a:pPr>
            <a:r>
              <a:rPr lang="ru-RU" sz="2700" b="1" dirty="0">
                <a:solidFill>
                  <a:schemeClr val="tx1"/>
                </a:solidFill>
              </a:rPr>
              <a:t>Сделайте все, чтобы ребенок понял: сама по себе жизнь – эта та ценность, ради которой стоит жить</a:t>
            </a:r>
            <a:r>
              <a:rPr lang="ru-RU" sz="27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700" b="1" dirty="0">
                <a:solidFill>
                  <a:schemeClr val="tx1"/>
                </a:solidFill>
              </a:rPr>
              <a:t>Дайте понять ребенку, что опыт поражения также важен, как и опыт в достижении успеха.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45720" indent="0">
              <a:buNone/>
            </a:pPr>
            <a:endParaRPr lang="ru-RU" sz="2900" b="1" dirty="0" smtClean="0"/>
          </a:p>
          <a:p>
            <a:pPr>
              <a:buFont typeface="Wingdings" pitchFamily="2" charset="2"/>
              <a:buChar char="q"/>
            </a:pPr>
            <a:r>
              <a:rPr lang="ru-RU" sz="2900" b="1" dirty="0" smtClean="0">
                <a:solidFill>
                  <a:schemeClr val="tx1"/>
                </a:solidFill>
              </a:rPr>
              <a:t>Проявите </a:t>
            </a:r>
            <a:r>
              <a:rPr lang="ru-RU" sz="2900" b="1" dirty="0">
                <a:solidFill>
                  <a:schemeClr val="tx1"/>
                </a:solidFill>
              </a:rPr>
              <a:t>любовь и заботу, разберитесь, что стоит за внешней грубостью ребенка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900" b="1" dirty="0">
                <a:solidFill>
                  <a:schemeClr val="tx1"/>
                </a:solidFill>
              </a:rPr>
              <a:t>Найдите баланс между свободой и несвободой ребенка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900" b="1" dirty="0">
                <a:solidFill>
                  <a:schemeClr val="tx1"/>
                </a:solidFill>
              </a:rPr>
              <a:t>Вовремя обратитесь к </a:t>
            </a:r>
            <a:r>
              <a:rPr lang="ru-RU" sz="2900" b="1" dirty="0" smtClean="0">
                <a:solidFill>
                  <a:schemeClr val="tx1"/>
                </a:solidFill>
              </a:rPr>
              <a:t>специалисту.</a:t>
            </a:r>
          </a:p>
          <a:p>
            <a:pPr marL="45720" indent="0">
              <a:buNone/>
            </a:pPr>
            <a:endParaRPr lang="ru-RU" sz="29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9000"/>
            <a:ext cx="8640960" cy="3259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31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Обратитесь 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к специалисту самостоятельно или с 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ребенком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«Центр психолого-медико-социального сопровождения»</a:t>
            </a:r>
            <a:br>
              <a:rPr lang="ru-RU" sz="2400" b="1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2400" b="1" dirty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для детей, нуждающихся в психолого-педагогической и медико-социальной </a:t>
            </a:r>
            <a:r>
              <a:rPr lang="ru-RU" sz="2400" b="1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помощи</a:t>
            </a:r>
          </a:p>
          <a:p>
            <a:pPr marL="45720" indent="0" algn="ctr">
              <a:buNone/>
            </a:pPr>
            <a:r>
              <a:rPr lang="ru-RU" sz="3000" b="1" u="sng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Отдел по профилактике </a:t>
            </a:r>
          </a:p>
          <a:p>
            <a:pPr marL="45720" indent="0" algn="ctr">
              <a:buNone/>
            </a:pPr>
            <a:r>
              <a:rPr lang="ru-RU" sz="3000" b="1" u="sng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социального сиротства</a:t>
            </a:r>
          </a:p>
          <a:p>
            <a:pPr marL="45720" indent="0" algn="ctr">
              <a:buNone/>
            </a:pPr>
            <a:r>
              <a:rPr lang="ru-RU" sz="3000" b="1" u="sng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31-95-92. </a:t>
            </a:r>
          </a:p>
          <a:p>
            <a:pPr marL="45720" indent="0" algn="ctr">
              <a:buNone/>
            </a:pPr>
            <a:endParaRPr lang="ru-RU" sz="3000" b="1" u="sng" dirty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Детский телефон доверия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8 – 800 – 2000 – 122</a:t>
            </a:r>
            <a:endParaRPr lang="ru-RU" sz="3000" u="sng" dirty="0"/>
          </a:p>
        </p:txBody>
      </p:sp>
    </p:spTree>
    <p:extLst>
      <p:ext uri="{BB962C8B-B14F-4D97-AF65-F5344CB8AC3E}">
        <p14:creationId xmlns:p14="http://schemas.microsoft.com/office/powerpoint/2010/main" val="29203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1088"/>
            <a:ext cx="9144000" cy="2507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2526" y="101884"/>
            <a:ext cx="8892480" cy="6552728"/>
          </a:xfr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800" b="1" dirty="0" smtClean="0"/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Россия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лидирует в Европе по количеству самоубийств среди детей и подростков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данным </a:t>
            </a:r>
            <a:r>
              <a:rPr lang="ru-RU" sz="31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Роспотребнадзора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за последние годы количество детских суицидов и попыток самоубийств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увеличилось </a:t>
            </a:r>
          </a:p>
          <a:p>
            <a:pPr marL="45720" indent="0" algn="ctr">
              <a:buNone/>
            </a:pP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3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35-37%. </a:t>
            </a:r>
            <a:endParaRPr lang="ru-RU" sz="3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8712968" cy="5976664"/>
          </a:xfrm>
        </p:spPr>
        <p:txBody>
          <a:bodyPr/>
          <a:lstStyle/>
          <a:p>
            <a:pPr marL="45720" indent="0">
              <a:buNone/>
            </a:pPr>
            <a:endParaRPr lang="ru-RU" sz="2400" b="1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400" b="1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sz="36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6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ВНИМАНИЕ.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8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45720" indent="0" algn="ctr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ctr">
              <a:buNone/>
            </a:pPr>
            <a:endParaRPr lang="ru-RU" sz="2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2009 году в России покончили с собой 1379 юношей и 369 девушек в возрасте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до 19 лет.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данным государственной статистики, если в 2009 году в стране было совершено 260 подростковых суицидов, то в 2010-м их было в 1,2 раза больше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стране происходит порядка 19-20 случаев самоубийств на 100 тыс. подростков. Это в три раза больше, чем мировой показатель.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2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12968" cy="6552728"/>
          </a:xfrm>
        </p:spPr>
        <p:txBody>
          <a:bodyPr numCol="2">
            <a:normAutofit/>
          </a:bodyPr>
          <a:lstStyle/>
          <a:p>
            <a:pPr marL="45720" indent="0">
              <a:buNone/>
            </a:pPr>
            <a:endParaRPr lang="ru-RU" sz="2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Наибольшая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частота суицида наблюдается у подростков и молодежи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возрастном диапазоне 15-35 лет.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этой категории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суицидентов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одну смерть приходится до 200 нереализованных суицидальных попыток.</a:t>
            </a:r>
          </a:p>
          <a:p>
            <a:pPr marL="45720" indent="0">
              <a:buNone/>
            </a:pPr>
            <a:endParaRPr lang="ru-RU" sz="2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 о том, что причиной трагедии служат в основном конфликты с родителями или неразделенная любовь.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877" y="3356992"/>
            <a:ext cx="3936984" cy="2623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93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0871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Установлено, что лишь у 10% подростков в случае самоубийства имеется истинное желание покончить собой, в остальных 90% — это </a:t>
            </a:r>
          </a:p>
          <a:p>
            <a:pPr marL="45720" indent="0"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«крик о помощи». 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 algn="ctr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ctr">
              <a:buNone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Часто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суицидальные действия подростков носят демонстративный характер, осуществляются в виде своеобразного </a:t>
            </a:r>
            <a:r>
              <a:rPr lang="ru-RU" sz="2600" b="1" u="sng" dirty="0">
                <a:solidFill>
                  <a:schemeClr val="bg2">
                    <a:lumMod val="25000"/>
                  </a:schemeClr>
                </a:solidFill>
              </a:rPr>
              <a:t>«суицидального шантажа».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18" y="2060848"/>
            <a:ext cx="9167418" cy="29683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82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941168"/>
            <a:ext cx="6512511" cy="1143000"/>
          </a:xfrm>
        </p:spPr>
        <p:txBody>
          <a:bodyPr/>
          <a:lstStyle/>
          <a:p>
            <a:r>
              <a:rPr lang="ru-RU" u="sng" dirty="0">
                <a:solidFill>
                  <a:schemeClr val="bg2">
                    <a:lumMod val="25000"/>
                  </a:schemeClr>
                </a:solidFill>
              </a:rPr>
              <a:t>Ключевые понятия: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406563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СУИЦИДНОЙ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можно 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назвать любую внешнюю или внутреннюю активность, направляемую стремлением лишить себя жизни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категорию детей с суицидальным поведением включаются те, чье поведение и активность наносит вред им самим, их физическому и душевному здоровью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7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336704"/>
          </a:xfrm>
        </p:spPr>
        <p:txBody>
          <a:bodyPr>
            <a:normAutofit fontScale="92500"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b="1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Суицидент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человек, совершивший самоубийство или покушение на самоубийство. </a:t>
            </a:r>
          </a:p>
          <a:p>
            <a:pPr marL="45720" indent="0">
              <a:buNone/>
            </a:pPr>
            <a:endParaRPr lang="ru-RU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Суицидальный </a:t>
            </a:r>
            <a:r>
              <a:rPr lang="ru-RU" sz="30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склонность человека к совершению действий, направленных на собственное уничтожение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" indent="0" algn="r">
              <a:lnSpc>
                <a:spcPct val="150000"/>
              </a:lnSpc>
              <a:buNone/>
            </a:pP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Общей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причиной суицида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является социально-психологическая дезадаптация, возникающая под влиянием острых психотравмирующих ситуаций, нарушения взаимодействия личности с ее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 algn="r">
              <a:lnSpc>
                <a:spcPct val="150000"/>
              </a:lnSpc>
              <a:buNone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ближайшим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окружением.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РАЗЛИЧАЮТ ВНЕШНИЕ И ВНУТРЕННИЕ СУИЦИДАЛЬНЫЕ ПРОЯВЛЕНИЯ.</a:t>
            </a:r>
          </a:p>
          <a:p>
            <a:pPr marL="45720" indent="0" algn="ctr">
              <a:buNone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ВНУТРЕННИЕ СУИЦИДАЛЬНЫЕ ПРОЯВЛЕНИЯ: 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sz="2400" b="1" u="sng" dirty="0">
                <a:solidFill>
                  <a:schemeClr val="bg2">
                    <a:lumMod val="25000"/>
                  </a:schemeClr>
                </a:solidFill>
              </a:rPr>
              <a:t>суицидальные мысли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фантазии на тему смерти («заснуть и не проснуться», «если бы со мной что-нибудь случилось, и я бы умер»);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</a:t>
            </a:r>
            <a:r>
              <a:rPr lang="ru-RU" sz="2400" b="1" u="sng" dirty="0">
                <a:solidFill>
                  <a:schemeClr val="bg2">
                    <a:lumMod val="25000"/>
                  </a:schemeClr>
                </a:solidFill>
              </a:rPr>
              <a:t>суицидальные замыслы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продумывание способов самоубийства, выбор его средств и времени;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</a:t>
            </a:r>
            <a:r>
              <a:rPr lang="ru-RU" sz="2400" b="1" u="sng" dirty="0">
                <a:solidFill>
                  <a:schemeClr val="bg2">
                    <a:lumMod val="25000"/>
                  </a:schemeClr>
                </a:solidFill>
              </a:rPr>
              <a:t>суицидальные намерения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 замыслу присоединяется волевой компонент, человек настраивает себя на действие. 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81128"/>
            <a:ext cx="3798168" cy="212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88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4551</TotalTime>
  <Words>1126</Words>
  <Application>Microsoft Office PowerPoint</Application>
  <PresentationFormat>Экран (4:3)</PresentationFormat>
  <Paragraphs>167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Профилактика  суицидального поведения у детей и подростков.   Автор:  Селезнева Юлия Андреевна – психолог-суицидолог СОГБОУ «Центр психолого-медико-социального сопровождения» </vt:lpstr>
      <vt:lpstr>Суицид - 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понятия:</vt:lpstr>
      <vt:lpstr>Презентация PowerPoint</vt:lpstr>
      <vt:lpstr>Презентация PowerPoint</vt:lpstr>
      <vt:lpstr>Презентация PowerPoint</vt:lpstr>
      <vt:lpstr> Типы суицидального поведения: </vt:lpstr>
      <vt:lpstr>Презентация PowerPoint</vt:lpstr>
      <vt:lpstr>Причины:</vt:lpstr>
      <vt:lpstr>Презентация PowerPoint</vt:lpstr>
      <vt:lpstr>Презентация PowerPoint</vt:lpstr>
      <vt:lpstr>Основные мотивы суицидального поведения: </vt:lpstr>
      <vt:lpstr>Презентация PowerPoint</vt:lpstr>
      <vt:lpstr>Презентация PowerPoint</vt:lpstr>
      <vt:lpstr>Личностные особенности суицидента:</vt:lpstr>
      <vt:lpstr>Признаки наличия суицидального риска у детей и подростков: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не допустить суицидального поведения у подростка?   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72</cp:revision>
  <dcterms:created xsi:type="dcterms:W3CDTF">2013-08-07T11:48:35Z</dcterms:created>
  <dcterms:modified xsi:type="dcterms:W3CDTF">2013-09-03T13:16:14Z</dcterms:modified>
</cp:coreProperties>
</file>